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00.xml" ContentType="application/vnd.openxmlformats-officedocument.presentationml.slide+xml"/>
  <Override PartName="/ppt/slides/slide1001.xml" ContentType="application/vnd.openxmlformats-officedocument.presentationml.slide+xml"/>
  <Override PartName="/ppt/slides/slide1002.xml" ContentType="application/vnd.openxmlformats-officedocument.presentationml.slide+xml"/>
  <Override PartName="/ppt/slides/slide1003.xml" ContentType="application/vnd.openxmlformats-officedocument.presentationml.slide+xml"/>
  <Override PartName="/ppt/slides/slide1004.xml" ContentType="application/vnd.openxmlformats-officedocument.presentationml.slide+xml"/>
  <Override PartName="/ppt/slides/slide1005.xml" ContentType="application/vnd.openxmlformats-officedocument.presentationml.slide+xml"/>
  <Override PartName="/ppt/slides/slide1006.xml" ContentType="application/vnd.openxmlformats-officedocument.presentationml.slide+xml"/>
  <Override PartName="/ppt/slides/slide1007.xml" ContentType="application/vnd.openxmlformats-officedocument.presentationml.slide+xml"/>
  <Override PartName="/ppt/slides/slide1008.xml" ContentType="application/vnd.openxmlformats-officedocument.presentationml.slide+xml"/>
  <Override PartName="/ppt/slides/slide1009.xml" ContentType="application/vnd.openxmlformats-officedocument.presentationml.slide+xml"/>
  <Override PartName="/ppt/slides/slide101.xml" ContentType="application/vnd.openxmlformats-officedocument.presentationml.slide+xml"/>
  <Override PartName="/ppt/slides/slide1010.xml" ContentType="application/vnd.openxmlformats-officedocument.presentationml.slide+xml"/>
  <Override PartName="/ppt/slides/slide1011.xml" ContentType="application/vnd.openxmlformats-officedocument.presentationml.slide+xml"/>
  <Override PartName="/ppt/slides/slide1012.xml" ContentType="application/vnd.openxmlformats-officedocument.presentationml.slide+xml"/>
  <Override PartName="/ppt/slides/slide1013.xml" ContentType="application/vnd.openxmlformats-officedocument.presentationml.slide+xml"/>
  <Override PartName="/ppt/slides/slide1014.xml" ContentType="application/vnd.openxmlformats-officedocument.presentationml.slide+xml"/>
  <Override PartName="/ppt/slides/slide1015.xml" ContentType="application/vnd.openxmlformats-officedocument.presentationml.slide+xml"/>
  <Override PartName="/ppt/slides/slide1016.xml" ContentType="application/vnd.openxmlformats-officedocument.presentationml.slide+xml"/>
  <Override PartName="/ppt/slides/slide1017.xml" ContentType="application/vnd.openxmlformats-officedocument.presentationml.slide+xml"/>
  <Override PartName="/ppt/slides/slide1018.xml" ContentType="application/vnd.openxmlformats-officedocument.presentationml.slide+xml"/>
  <Override PartName="/ppt/slides/slide1019.xml" ContentType="application/vnd.openxmlformats-officedocument.presentationml.slide+xml"/>
  <Override PartName="/ppt/slides/slide102.xml" ContentType="application/vnd.openxmlformats-officedocument.presentationml.slide+xml"/>
  <Override PartName="/ppt/slides/slide1020.xml" ContentType="application/vnd.openxmlformats-officedocument.presentationml.slide+xml"/>
  <Override PartName="/ppt/slides/slide1021.xml" ContentType="application/vnd.openxmlformats-officedocument.presentationml.slide+xml"/>
  <Override PartName="/ppt/slides/slide1022.xml" ContentType="application/vnd.openxmlformats-officedocument.presentationml.slide+xml"/>
  <Override PartName="/ppt/slides/slide1023.xml" ContentType="application/vnd.openxmlformats-officedocument.presentationml.slide+xml"/>
  <Override PartName="/ppt/slides/slide1024.xml" ContentType="application/vnd.openxmlformats-officedocument.presentationml.slide+xml"/>
  <Override PartName="/ppt/slides/slide1025.xml" ContentType="application/vnd.openxmlformats-officedocument.presentationml.slide+xml"/>
  <Override PartName="/ppt/slides/slide1026.xml" ContentType="application/vnd.openxmlformats-officedocument.presentationml.slide+xml"/>
  <Override PartName="/ppt/slides/slide1027.xml" ContentType="application/vnd.openxmlformats-officedocument.presentationml.slide+xml"/>
  <Override PartName="/ppt/slides/slide1028.xml" ContentType="application/vnd.openxmlformats-officedocument.presentationml.slide+xml"/>
  <Override PartName="/ppt/slides/slide1029.xml" ContentType="application/vnd.openxmlformats-officedocument.presentationml.slide+xml"/>
  <Override PartName="/ppt/slides/slide103.xml" ContentType="application/vnd.openxmlformats-officedocument.presentationml.slide+xml"/>
  <Override PartName="/ppt/slides/slide1030.xml" ContentType="application/vnd.openxmlformats-officedocument.presentationml.slide+xml"/>
  <Override PartName="/ppt/slides/slide1031.xml" ContentType="application/vnd.openxmlformats-officedocument.presentationml.slide+xml"/>
  <Override PartName="/ppt/slides/slide1032.xml" ContentType="application/vnd.openxmlformats-officedocument.presentationml.slide+xml"/>
  <Override PartName="/ppt/slides/slide1033.xml" ContentType="application/vnd.openxmlformats-officedocument.presentationml.slide+xml"/>
  <Override PartName="/ppt/slides/slide1034.xml" ContentType="application/vnd.openxmlformats-officedocument.presentationml.slide+xml"/>
  <Override PartName="/ppt/slides/slide1035.xml" ContentType="application/vnd.openxmlformats-officedocument.presentationml.slide+xml"/>
  <Override PartName="/ppt/slides/slide1036.xml" ContentType="application/vnd.openxmlformats-officedocument.presentationml.slide+xml"/>
  <Override PartName="/ppt/slides/slide1037.xml" ContentType="application/vnd.openxmlformats-officedocument.presentationml.slide+xml"/>
  <Override PartName="/ppt/slides/slide1038.xml" ContentType="application/vnd.openxmlformats-officedocument.presentationml.slide+xml"/>
  <Override PartName="/ppt/slides/slide1039.xml" ContentType="application/vnd.openxmlformats-officedocument.presentationml.slide+xml"/>
  <Override PartName="/ppt/slides/slide104.xml" ContentType="application/vnd.openxmlformats-officedocument.presentationml.slide+xml"/>
  <Override PartName="/ppt/slides/slide1040.xml" ContentType="application/vnd.openxmlformats-officedocument.presentationml.slide+xml"/>
  <Override PartName="/ppt/slides/slide1041.xml" ContentType="application/vnd.openxmlformats-officedocument.presentationml.slide+xml"/>
  <Override PartName="/ppt/slides/slide1042.xml" ContentType="application/vnd.openxmlformats-officedocument.presentationml.slide+xml"/>
  <Override PartName="/ppt/slides/slide1043.xml" ContentType="application/vnd.openxmlformats-officedocument.presentationml.slide+xml"/>
  <Override PartName="/ppt/slides/slide1044.xml" ContentType="application/vnd.openxmlformats-officedocument.presentationml.slide+xml"/>
  <Override PartName="/ppt/slides/slide1045.xml" ContentType="application/vnd.openxmlformats-officedocument.presentationml.slide+xml"/>
  <Override PartName="/ppt/slides/slide1046.xml" ContentType="application/vnd.openxmlformats-officedocument.presentationml.slide+xml"/>
  <Override PartName="/ppt/slides/slide1047.xml" ContentType="application/vnd.openxmlformats-officedocument.presentationml.slide+xml"/>
  <Override PartName="/ppt/slides/slide1048.xml" ContentType="application/vnd.openxmlformats-officedocument.presentationml.slide+xml"/>
  <Override PartName="/ppt/slides/slide1049.xml" ContentType="application/vnd.openxmlformats-officedocument.presentationml.slide+xml"/>
  <Override PartName="/ppt/slides/slide105.xml" ContentType="application/vnd.openxmlformats-officedocument.presentationml.slide+xml"/>
  <Override PartName="/ppt/slides/slide1050.xml" ContentType="application/vnd.openxmlformats-officedocument.presentationml.slide+xml"/>
  <Override PartName="/ppt/slides/slide1051.xml" ContentType="application/vnd.openxmlformats-officedocument.presentationml.slide+xml"/>
  <Override PartName="/ppt/slides/slide1052.xml" ContentType="application/vnd.openxmlformats-officedocument.presentationml.slide+xml"/>
  <Override PartName="/ppt/slides/slide1053.xml" ContentType="application/vnd.openxmlformats-officedocument.presentationml.slide+xml"/>
  <Override PartName="/ppt/slides/slide1054.xml" ContentType="application/vnd.openxmlformats-officedocument.presentationml.slide+xml"/>
  <Override PartName="/ppt/slides/slide1055.xml" ContentType="application/vnd.openxmlformats-officedocument.presentationml.slide+xml"/>
  <Override PartName="/ppt/slides/slide1056.xml" ContentType="application/vnd.openxmlformats-officedocument.presentationml.slide+xml"/>
  <Override PartName="/ppt/slides/slide1057.xml" ContentType="application/vnd.openxmlformats-officedocument.presentationml.slide+xml"/>
  <Override PartName="/ppt/slides/slide1058.xml" ContentType="application/vnd.openxmlformats-officedocument.presentationml.slide+xml"/>
  <Override PartName="/ppt/slides/slide1059.xml" ContentType="application/vnd.openxmlformats-officedocument.presentationml.slide+xml"/>
  <Override PartName="/ppt/slides/slide106.xml" ContentType="application/vnd.openxmlformats-officedocument.presentationml.slide+xml"/>
  <Override PartName="/ppt/slides/slide1060.xml" ContentType="application/vnd.openxmlformats-officedocument.presentationml.slide+xml"/>
  <Override PartName="/ppt/slides/slide1061.xml" ContentType="application/vnd.openxmlformats-officedocument.presentationml.slide+xml"/>
  <Override PartName="/ppt/slides/slide1062.xml" ContentType="application/vnd.openxmlformats-officedocument.presentationml.slide+xml"/>
  <Override PartName="/ppt/slides/slide1063.xml" ContentType="application/vnd.openxmlformats-officedocument.presentationml.slide+xml"/>
  <Override PartName="/ppt/slides/slide1064.xml" ContentType="application/vnd.openxmlformats-officedocument.presentationml.slide+xml"/>
  <Override PartName="/ppt/slides/slide1065.xml" ContentType="application/vnd.openxmlformats-officedocument.presentationml.slide+xml"/>
  <Override PartName="/ppt/slides/slide1066.xml" ContentType="application/vnd.openxmlformats-officedocument.presentationml.slide+xml"/>
  <Override PartName="/ppt/slides/slide1067.xml" ContentType="application/vnd.openxmlformats-officedocument.presentationml.slide+xml"/>
  <Override PartName="/ppt/slides/slide1068.xml" ContentType="application/vnd.openxmlformats-officedocument.presentationml.slide+xml"/>
  <Override PartName="/ppt/slides/slide1069.xml" ContentType="application/vnd.openxmlformats-officedocument.presentationml.slide+xml"/>
  <Override PartName="/ppt/slides/slide107.xml" ContentType="application/vnd.openxmlformats-officedocument.presentationml.slide+xml"/>
  <Override PartName="/ppt/slides/slide1070.xml" ContentType="application/vnd.openxmlformats-officedocument.presentationml.slide+xml"/>
  <Override PartName="/ppt/slides/slide1071.xml" ContentType="application/vnd.openxmlformats-officedocument.presentationml.slide+xml"/>
  <Override PartName="/ppt/slides/slide1072.xml" ContentType="application/vnd.openxmlformats-officedocument.presentationml.slide+xml"/>
  <Override PartName="/ppt/slides/slide1073.xml" ContentType="application/vnd.openxmlformats-officedocument.presentationml.slide+xml"/>
  <Override PartName="/ppt/slides/slide1074.xml" ContentType="application/vnd.openxmlformats-officedocument.presentationml.slide+xml"/>
  <Override PartName="/ppt/slides/slide1075.xml" ContentType="application/vnd.openxmlformats-officedocument.presentationml.slide+xml"/>
  <Override PartName="/ppt/slides/slide1076.xml" ContentType="application/vnd.openxmlformats-officedocument.presentationml.slide+xml"/>
  <Override PartName="/ppt/slides/slide1077.xml" ContentType="application/vnd.openxmlformats-officedocument.presentationml.slide+xml"/>
  <Override PartName="/ppt/slides/slide1078.xml" ContentType="application/vnd.openxmlformats-officedocument.presentationml.slide+xml"/>
  <Override PartName="/ppt/slides/slide1079.xml" ContentType="application/vnd.openxmlformats-officedocument.presentationml.slide+xml"/>
  <Override PartName="/ppt/slides/slide108.xml" ContentType="application/vnd.openxmlformats-officedocument.presentationml.slide+xml"/>
  <Override PartName="/ppt/slides/slide1080.xml" ContentType="application/vnd.openxmlformats-officedocument.presentationml.slide+xml"/>
  <Override PartName="/ppt/slides/slide1081.xml" ContentType="application/vnd.openxmlformats-officedocument.presentationml.slide+xml"/>
  <Override PartName="/ppt/slides/slide1082.xml" ContentType="application/vnd.openxmlformats-officedocument.presentationml.slide+xml"/>
  <Override PartName="/ppt/slides/slide1083.xml" ContentType="application/vnd.openxmlformats-officedocument.presentationml.slide+xml"/>
  <Override PartName="/ppt/slides/slide1084.xml" ContentType="application/vnd.openxmlformats-officedocument.presentationml.slide+xml"/>
  <Override PartName="/ppt/slides/slide1085.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slides/slide457.xml" ContentType="application/vnd.openxmlformats-officedocument.presentationml.slide+xml"/>
  <Override PartName="/ppt/slides/slide458.xml" ContentType="application/vnd.openxmlformats-officedocument.presentationml.slide+xml"/>
  <Override PartName="/ppt/slides/slide459.xml" ContentType="application/vnd.openxmlformats-officedocument.presentationml.slide+xml"/>
  <Override PartName="/ppt/slides/slide46.xml" ContentType="application/vnd.openxmlformats-officedocument.presentationml.slide+xml"/>
  <Override PartName="/ppt/slides/slide460.xml" ContentType="application/vnd.openxmlformats-officedocument.presentationml.slide+xml"/>
  <Override PartName="/ppt/slides/slide461.xml" ContentType="application/vnd.openxmlformats-officedocument.presentationml.slide+xml"/>
  <Override PartName="/ppt/slides/slide462.xml" ContentType="application/vnd.openxmlformats-officedocument.presentationml.slide+xml"/>
  <Override PartName="/ppt/slides/slide463.xml" ContentType="application/vnd.openxmlformats-officedocument.presentationml.slide+xml"/>
  <Override PartName="/ppt/slides/slide464.xml" ContentType="application/vnd.openxmlformats-officedocument.presentationml.slide+xml"/>
  <Override PartName="/ppt/slides/slide465.xml" ContentType="application/vnd.openxmlformats-officedocument.presentationml.slide+xml"/>
  <Override PartName="/ppt/slides/slide466.xml" ContentType="application/vnd.openxmlformats-officedocument.presentationml.slide+xml"/>
  <Override PartName="/ppt/slides/slide467.xml" ContentType="application/vnd.openxmlformats-officedocument.presentationml.slide+xml"/>
  <Override PartName="/ppt/slides/slide468.xml" ContentType="application/vnd.openxmlformats-officedocument.presentationml.slide+xml"/>
  <Override PartName="/ppt/slides/slide469.xml" ContentType="application/vnd.openxmlformats-officedocument.presentationml.slide+xml"/>
  <Override PartName="/ppt/slides/slide47.xml" ContentType="application/vnd.openxmlformats-officedocument.presentationml.slide+xml"/>
  <Override PartName="/ppt/slides/slide470.xml" ContentType="application/vnd.openxmlformats-officedocument.presentationml.slide+xml"/>
  <Override PartName="/ppt/slides/slide471.xml" ContentType="application/vnd.openxmlformats-officedocument.presentationml.slide+xml"/>
  <Override PartName="/ppt/slides/slide472.xml" ContentType="application/vnd.openxmlformats-officedocument.presentationml.slide+xml"/>
  <Override PartName="/ppt/slides/slide473.xml" ContentType="application/vnd.openxmlformats-officedocument.presentationml.slide+xml"/>
  <Override PartName="/ppt/slides/slide474.xml" ContentType="application/vnd.openxmlformats-officedocument.presentationml.slide+xml"/>
  <Override PartName="/ppt/slides/slide475.xml" ContentType="application/vnd.openxmlformats-officedocument.presentationml.slide+xml"/>
  <Override PartName="/ppt/slides/slide476.xml" ContentType="application/vnd.openxmlformats-officedocument.presentationml.slide+xml"/>
  <Override PartName="/ppt/slides/slide477.xml" ContentType="application/vnd.openxmlformats-officedocument.presentationml.slide+xml"/>
  <Override PartName="/ppt/slides/slide478.xml" ContentType="application/vnd.openxmlformats-officedocument.presentationml.slide+xml"/>
  <Override PartName="/ppt/slides/slide479.xml" ContentType="application/vnd.openxmlformats-officedocument.presentationml.slide+xml"/>
  <Override PartName="/ppt/slides/slide48.xml" ContentType="application/vnd.openxmlformats-officedocument.presentationml.slide+xml"/>
  <Override PartName="/ppt/slides/slide480.xml" ContentType="application/vnd.openxmlformats-officedocument.presentationml.slide+xml"/>
  <Override PartName="/ppt/slides/slide481.xml" ContentType="application/vnd.openxmlformats-officedocument.presentationml.slide+xml"/>
  <Override PartName="/ppt/slides/slide482.xml" ContentType="application/vnd.openxmlformats-officedocument.presentationml.slide+xml"/>
  <Override PartName="/ppt/slides/slide483.xml" ContentType="application/vnd.openxmlformats-officedocument.presentationml.slide+xml"/>
  <Override PartName="/ppt/slides/slide484.xml" ContentType="application/vnd.openxmlformats-officedocument.presentationml.slide+xml"/>
  <Override PartName="/ppt/slides/slide485.xml" ContentType="application/vnd.openxmlformats-officedocument.presentationml.slide+xml"/>
  <Override PartName="/ppt/slides/slide486.xml" ContentType="application/vnd.openxmlformats-officedocument.presentationml.slide+xml"/>
  <Override PartName="/ppt/slides/slide487.xml" ContentType="application/vnd.openxmlformats-officedocument.presentationml.slide+xml"/>
  <Override PartName="/ppt/slides/slide488.xml" ContentType="application/vnd.openxmlformats-officedocument.presentationml.slide+xml"/>
  <Override PartName="/ppt/slides/slide489.xml" ContentType="application/vnd.openxmlformats-officedocument.presentationml.slide+xml"/>
  <Override PartName="/ppt/slides/slide49.xml" ContentType="application/vnd.openxmlformats-officedocument.presentationml.slide+xml"/>
  <Override PartName="/ppt/slides/slide490.xml" ContentType="application/vnd.openxmlformats-officedocument.presentationml.slide+xml"/>
  <Override PartName="/ppt/slides/slide491.xml" ContentType="application/vnd.openxmlformats-officedocument.presentationml.slide+xml"/>
  <Override PartName="/ppt/slides/slide492.xml" ContentType="application/vnd.openxmlformats-officedocument.presentationml.slide+xml"/>
  <Override PartName="/ppt/slides/slide493.xml" ContentType="application/vnd.openxmlformats-officedocument.presentationml.slide+xml"/>
  <Override PartName="/ppt/slides/slide494.xml" ContentType="application/vnd.openxmlformats-officedocument.presentationml.slide+xml"/>
  <Override PartName="/ppt/slides/slide495.xml" ContentType="application/vnd.openxmlformats-officedocument.presentationml.slide+xml"/>
  <Override PartName="/ppt/slides/slide496.xml" ContentType="application/vnd.openxmlformats-officedocument.presentationml.slide+xml"/>
  <Override PartName="/ppt/slides/slide497.xml" ContentType="application/vnd.openxmlformats-officedocument.presentationml.slide+xml"/>
  <Override PartName="/ppt/slides/slide498.xml" ContentType="application/vnd.openxmlformats-officedocument.presentationml.slide+xml"/>
  <Override PartName="/ppt/slides/slide49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00.xml" ContentType="application/vnd.openxmlformats-officedocument.presentationml.slide+xml"/>
  <Override PartName="/ppt/slides/slide501.xml" ContentType="application/vnd.openxmlformats-officedocument.presentationml.slide+xml"/>
  <Override PartName="/ppt/slides/slide502.xml" ContentType="application/vnd.openxmlformats-officedocument.presentationml.slide+xml"/>
  <Override PartName="/ppt/slides/slide503.xml" ContentType="application/vnd.openxmlformats-officedocument.presentationml.slide+xml"/>
  <Override PartName="/ppt/slides/slide504.xml" ContentType="application/vnd.openxmlformats-officedocument.presentationml.slide+xml"/>
  <Override PartName="/ppt/slides/slide505.xml" ContentType="application/vnd.openxmlformats-officedocument.presentationml.slide+xml"/>
  <Override PartName="/ppt/slides/slide506.xml" ContentType="application/vnd.openxmlformats-officedocument.presentationml.slide+xml"/>
  <Override PartName="/ppt/slides/slide507.xml" ContentType="application/vnd.openxmlformats-officedocument.presentationml.slide+xml"/>
  <Override PartName="/ppt/slides/slide508.xml" ContentType="application/vnd.openxmlformats-officedocument.presentationml.slide+xml"/>
  <Override PartName="/ppt/slides/slide509.xml" ContentType="application/vnd.openxmlformats-officedocument.presentationml.slide+xml"/>
  <Override PartName="/ppt/slides/slide51.xml" ContentType="application/vnd.openxmlformats-officedocument.presentationml.slide+xml"/>
  <Override PartName="/ppt/slides/slide510.xml" ContentType="application/vnd.openxmlformats-officedocument.presentationml.slide+xml"/>
  <Override PartName="/ppt/slides/slide511.xml" ContentType="application/vnd.openxmlformats-officedocument.presentationml.slide+xml"/>
  <Override PartName="/ppt/slides/slide512.xml" ContentType="application/vnd.openxmlformats-officedocument.presentationml.slide+xml"/>
  <Override PartName="/ppt/slides/slide513.xml" ContentType="application/vnd.openxmlformats-officedocument.presentationml.slide+xml"/>
  <Override PartName="/ppt/slides/slide514.xml" ContentType="application/vnd.openxmlformats-officedocument.presentationml.slide+xml"/>
  <Override PartName="/ppt/slides/slide515.xml" ContentType="application/vnd.openxmlformats-officedocument.presentationml.slide+xml"/>
  <Override PartName="/ppt/slides/slide516.xml" ContentType="application/vnd.openxmlformats-officedocument.presentationml.slide+xml"/>
  <Override PartName="/ppt/slides/slide517.xml" ContentType="application/vnd.openxmlformats-officedocument.presentationml.slide+xml"/>
  <Override PartName="/ppt/slides/slide518.xml" ContentType="application/vnd.openxmlformats-officedocument.presentationml.slide+xml"/>
  <Override PartName="/ppt/slides/slide519.xml" ContentType="application/vnd.openxmlformats-officedocument.presentationml.slide+xml"/>
  <Override PartName="/ppt/slides/slide52.xml" ContentType="application/vnd.openxmlformats-officedocument.presentationml.slide+xml"/>
  <Override PartName="/ppt/slides/slide520.xml" ContentType="application/vnd.openxmlformats-officedocument.presentationml.slide+xml"/>
  <Override PartName="/ppt/slides/slide521.xml" ContentType="application/vnd.openxmlformats-officedocument.presentationml.slide+xml"/>
  <Override PartName="/ppt/slides/slide522.xml" ContentType="application/vnd.openxmlformats-officedocument.presentationml.slide+xml"/>
  <Override PartName="/ppt/slides/slide523.xml" ContentType="application/vnd.openxmlformats-officedocument.presentationml.slide+xml"/>
  <Override PartName="/ppt/slides/slide524.xml" ContentType="application/vnd.openxmlformats-officedocument.presentationml.slide+xml"/>
  <Override PartName="/ppt/slides/slide525.xml" ContentType="application/vnd.openxmlformats-officedocument.presentationml.slide+xml"/>
  <Override PartName="/ppt/slides/slide526.xml" ContentType="application/vnd.openxmlformats-officedocument.presentationml.slide+xml"/>
  <Override PartName="/ppt/slides/slide527.xml" ContentType="application/vnd.openxmlformats-officedocument.presentationml.slide+xml"/>
  <Override PartName="/ppt/slides/slide528.xml" ContentType="application/vnd.openxmlformats-officedocument.presentationml.slide+xml"/>
  <Override PartName="/ppt/slides/slide529.xml" ContentType="application/vnd.openxmlformats-officedocument.presentationml.slide+xml"/>
  <Override PartName="/ppt/slides/slide53.xml" ContentType="application/vnd.openxmlformats-officedocument.presentationml.slide+xml"/>
  <Override PartName="/ppt/slides/slide530.xml" ContentType="application/vnd.openxmlformats-officedocument.presentationml.slide+xml"/>
  <Override PartName="/ppt/slides/slide531.xml" ContentType="application/vnd.openxmlformats-officedocument.presentationml.slide+xml"/>
  <Override PartName="/ppt/slides/slide532.xml" ContentType="application/vnd.openxmlformats-officedocument.presentationml.slide+xml"/>
  <Override PartName="/ppt/slides/slide533.xml" ContentType="application/vnd.openxmlformats-officedocument.presentationml.slide+xml"/>
  <Override PartName="/ppt/slides/slide534.xml" ContentType="application/vnd.openxmlformats-officedocument.presentationml.slide+xml"/>
  <Override PartName="/ppt/slides/slide535.xml" ContentType="application/vnd.openxmlformats-officedocument.presentationml.slide+xml"/>
  <Override PartName="/ppt/slides/slide536.xml" ContentType="application/vnd.openxmlformats-officedocument.presentationml.slide+xml"/>
  <Override PartName="/ppt/slides/slide537.xml" ContentType="application/vnd.openxmlformats-officedocument.presentationml.slide+xml"/>
  <Override PartName="/ppt/slides/slide538.xml" ContentType="application/vnd.openxmlformats-officedocument.presentationml.slide+xml"/>
  <Override PartName="/ppt/slides/slide539.xml" ContentType="application/vnd.openxmlformats-officedocument.presentationml.slide+xml"/>
  <Override PartName="/ppt/slides/slide54.xml" ContentType="application/vnd.openxmlformats-officedocument.presentationml.slide+xml"/>
  <Override PartName="/ppt/slides/slide540.xml" ContentType="application/vnd.openxmlformats-officedocument.presentationml.slide+xml"/>
  <Override PartName="/ppt/slides/slide541.xml" ContentType="application/vnd.openxmlformats-officedocument.presentationml.slide+xml"/>
  <Override PartName="/ppt/slides/slide542.xml" ContentType="application/vnd.openxmlformats-officedocument.presentationml.slide+xml"/>
  <Override PartName="/ppt/slides/slide543.xml" ContentType="application/vnd.openxmlformats-officedocument.presentationml.slide+xml"/>
  <Override PartName="/ppt/slides/slide544.xml" ContentType="application/vnd.openxmlformats-officedocument.presentationml.slide+xml"/>
  <Override PartName="/ppt/slides/slide545.xml" ContentType="application/vnd.openxmlformats-officedocument.presentationml.slide+xml"/>
  <Override PartName="/ppt/slides/slide546.xml" ContentType="application/vnd.openxmlformats-officedocument.presentationml.slide+xml"/>
  <Override PartName="/ppt/slides/slide547.xml" ContentType="application/vnd.openxmlformats-officedocument.presentationml.slide+xml"/>
  <Override PartName="/ppt/slides/slide548.xml" ContentType="application/vnd.openxmlformats-officedocument.presentationml.slide+xml"/>
  <Override PartName="/ppt/slides/slide549.xml" ContentType="application/vnd.openxmlformats-officedocument.presentationml.slide+xml"/>
  <Override PartName="/ppt/slides/slide55.xml" ContentType="application/vnd.openxmlformats-officedocument.presentationml.slide+xml"/>
  <Override PartName="/ppt/slides/slide550.xml" ContentType="application/vnd.openxmlformats-officedocument.presentationml.slide+xml"/>
  <Override PartName="/ppt/slides/slide551.xml" ContentType="application/vnd.openxmlformats-officedocument.presentationml.slide+xml"/>
  <Override PartName="/ppt/slides/slide552.xml" ContentType="application/vnd.openxmlformats-officedocument.presentationml.slide+xml"/>
  <Override PartName="/ppt/slides/slide553.xml" ContentType="application/vnd.openxmlformats-officedocument.presentationml.slide+xml"/>
  <Override PartName="/ppt/slides/slide554.xml" ContentType="application/vnd.openxmlformats-officedocument.presentationml.slide+xml"/>
  <Override PartName="/ppt/slides/slide555.xml" ContentType="application/vnd.openxmlformats-officedocument.presentationml.slide+xml"/>
  <Override PartName="/ppt/slides/slide556.xml" ContentType="application/vnd.openxmlformats-officedocument.presentationml.slide+xml"/>
  <Override PartName="/ppt/slides/slide557.xml" ContentType="application/vnd.openxmlformats-officedocument.presentationml.slide+xml"/>
  <Override PartName="/ppt/slides/slide558.xml" ContentType="application/vnd.openxmlformats-officedocument.presentationml.slide+xml"/>
  <Override PartName="/ppt/slides/slide559.xml" ContentType="application/vnd.openxmlformats-officedocument.presentationml.slide+xml"/>
  <Override PartName="/ppt/slides/slide56.xml" ContentType="application/vnd.openxmlformats-officedocument.presentationml.slide+xml"/>
  <Override PartName="/ppt/slides/slide560.xml" ContentType="application/vnd.openxmlformats-officedocument.presentationml.slide+xml"/>
  <Override PartName="/ppt/slides/slide561.xml" ContentType="application/vnd.openxmlformats-officedocument.presentationml.slide+xml"/>
  <Override PartName="/ppt/slides/slide562.xml" ContentType="application/vnd.openxmlformats-officedocument.presentationml.slide+xml"/>
  <Override PartName="/ppt/slides/slide563.xml" ContentType="application/vnd.openxmlformats-officedocument.presentationml.slide+xml"/>
  <Override PartName="/ppt/slides/slide564.xml" ContentType="application/vnd.openxmlformats-officedocument.presentationml.slide+xml"/>
  <Override PartName="/ppt/slides/slide565.xml" ContentType="application/vnd.openxmlformats-officedocument.presentationml.slide+xml"/>
  <Override PartName="/ppt/slides/slide566.xml" ContentType="application/vnd.openxmlformats-officedocument.presentationml.slide+xml"/>
  <Override PartName="/ppt/slides/slide567.xml" ContentType="application/vnd.openxmlformats-officedocument.presentationml.slide+xml"/>
  <Override PartName="/ppt/slides/slide568.xml" ContentType="application/vnd.openxmlformats-officedocument.presentationml.slide+xml"/>
  <Override PartName="/ppt/slides/slide569.xml" ContentType="application/vnd.openxmlformats-officedocument.presentationml.slide+xml"/>
  <Override PartName="/ppt/slides/slide57.xml" ContentType="application/vnd.openxmlformats-officedocument.presentationml.slide+xml"/>
  <Override PartName="/ppt/slides/slide570.xml" ContentType="application/vnd.openxmlformats-officedocument.presentationml.slide+xml"/>
  <Override PartName="/ppt/slides/slide571.xml" ContentType="application/vnd.openxmlformats-officedocument.presentationml.slide+xml"/>
  <Override PartName="/ppt/slides/slide572.xml" ContentType="application/vnd.openxmlformats-officedocument.presentationml.slide+xml"/>
  <Override PartName="/ppt/slides/slide573.xml" ContentType="application/vnd.openxmlformats-officedocument.presentationml.slide+xml"/>
  <Override PartName="/ppt/slides/slide574.xml" ContentType="application/vnd.openxmlformats-officedocument.presentationml.slide+xml"/>
  <Override PartName="/ppt/slides/slide575.xml" ContentType="application/vnd.openxmlformats-officedocument.presentationml.slide+xml"/>
  <Override PartName="/ppt/slides/slide576.xml" ContentType="application/vnd.openxmlformats-officedocument.presentationml.slide+xml"/>
  <Override PartName="/ppt/slides/slide577.xml" ContentType="application/vnd.openxmlformats-officedocument.presentationml.slide+xml"/>
  <Override PartName="/ppt/slides/slide578.xml" ContentType="application/vnd.openxmlformats-officedocument.presentationml.slide+xml"/>
  <Override PartName="/ppt/slides/slide579.xml" ContentType="application/vnd.openxmlformats-officedocument.presentationml.slide+xml"/>
  <Override PartName="/ppt/slides/slide58.xml" ContentType="application/vnd.openxmlformats-officedocument.presentationml.slide+xml"/>
  <Override PartName="/ppt/slides/slide580.xml" ContentType="application/vnd.openxmlformats-officedocument.presentationml.slide+xml"/>
  <Override PartName="/ppt/slides/slide581.xml" ContentType="application/vnd.openxmlformats-officedocument.presentationml.slide+xml"/>
  <Override PartName="/ppt/slides/slide582.xml" ContentType="application/vnd.openxmlformats-officedocument.presentationml.slide+xml"/>
  <Override PartName="/ppt/slides/slide583.xml" ContentType="application/vnd.openxmlformats-officedocument.presentationml.slide+xml"/>
  <Override PartName="/ppt/slides/slide584.xml" ContentType="application/vnd.openxmlformats-officedocument.presentationml.slide+xml"/>
  <Override PartName="/ppt/slides/slide585.xml" ContentType="application/vnd.openxmlformats-officedocument.presentationml.slide+xml"/>
  <Override PartName="/ppt/slides/slide586.xml" ContentType="application/vnd.openxmlformats-officedocument.presentationml.slide+xml"/>
  <Override PartName="/ppt/slides/slide587.xml" ContentType="application/vnd.openxmlformats-officedocument.presentationml.slide+xml"/>
  <Override PartName="/ppt/slides/slide588.xml" ContentType="application/vnd.openxmlformats-officedocument.presentationml.slide+xml"/>
  <Override PartName="/ppt/slides/slide589.xml" ContentType="application/vnd.openxmlformats-officedocument.presentationml.slide+xml"/>
  <Override PartName="/ppt/slides/slide59.xml" ContentType="application/vnd.openxmlformats-officedocument.presentationml.slide+xml"/>
  <Override PartName="/ppt/slides/slide590.xml" ContentType="application/vnd.openxmlformats-officedocument.presentationml.slide+xml"/>
  <Override PartName="/ppt/slides/slide591.xml" ContentType="application/vnd.openxmlformats-officedocument.presentationml.slide+xml"/>
  <Override PartName="/ppt/slides/slide592.xml" ContentType="application/vnd.openxmlformats-officedocument.presentationml.slide+xml"/>
  <Override PartName="/ppt/slides/slide593.xml" ContentType="application/vnd.openxmlformats-officedocument.presentationml.slide+xml"/>
  <Override PartName="/ppt/slides/slide594.xml" ContentType="application/vnd.openxmlformats-officedocument.presentationml.slide+xml"/>
  <Override PartName="/ppt/slides/slide595.xml" ContentType="application/vnd.openxmlformats-officedocument.presentationml.slide+xml"/>
  <Override PartName="/ppt/slides/slide596.xml" ContentType="application/vnd.openxmlformats-officedocument.presentationml.slide+xml"/>
  <Override PartName="/ppt/slides/slide597.xml" ContentType="application/vnd.openxmlformats-officedocument.presentationml.slide+xml"/>
  <Override PartName="/ppt/slides/slide598.xml" ContentType="application/vnd.openxmlformats-officedocument.presentationml.slide+xml"/>
  <Override PartName="/ppt/slides/slide59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00.xml" ContentType="application/vnd.openxmlformats-officedocument.presentationml.slide+xml"/>
  <Override PartName="/ppt/slides/slide601.xml" ContentType="application/vnd.openxmlformats-officedocument.presentationml.slide+xml"/>
  <Override PartName="/ppt/slides/slide602.xml" ContentType="application/vnd.openxmlformats-officedocument.presentationml.slide+xml"/>
  <Override PartName="/ppt/slides/slide603.xml" ContentType="application/vnd.openxmlformats-officedocument.presentationml.slide+xml"/>
  <Override PartName="/ppt/slides/slide604.xml" ContentType="application/vnd.openxmlformats-officedocument.presentationml.slide+xml"/>
  <Override PartName="/ppt/slides/slide605.xml" ContentType="application/vnd.openxmlformats-officedocument.presentationml.slide+xml"/>
  <Override PartName="/ppt/slides/slide606.xml" ContentType="application/vnd.openxmlformats-officedocument.presentationml.slide+xml"/>
  <Override PartName="/ppt/slides/slide607.xml" ContentType="application/vnd.openxmlformats-officedocument.presentationml.slide+xml"/>
  <Override PartName="/ppt/slides/slide608.xml" ContentType="application/vnd.openxmlformats-officedocument.presentationml.slide+xml"/>
  <Override PartName="/ppt/slides/slide609.xml" ContentType="application/vnd.openxmlformats-officedocument.presentationml.slide+xml"/>
  <Override PartName="/ppt/slides/slide61.xml" ContentType="application/vnd.openxmlformats-officedocument.presentationml.slide+xml"/>
  <Override PartName="/ppt/slides/slide610.xml" ContentType="application/vnd.openxmlformats-officedocument.presentationml.slide+xml"/>
  <Override PartName="/ppt/slides/slide611.xml" ContentType="application/vnd.openxmlformats-officedocument.presentationml.slide+xml"/>
  <Override PartName="/ppt/slides/slide612.xml" ContentType="application/vnd.openxmlformats-officedocument.presentationml.slide+xml"/>
  <Override PartName="/ppt/slides/slide613.xml" ContentType="application/vnd.openxmlformats-officedocument.presentationml.slide+xml"/>
  <Override PartName="/ppt/slides/slide614.xml" ContentType="application/vnd.openxmlformats-officedocument.presentationml.slide+xml"/>
  <Override PartName="/ppt/slides/slide615.xml" ContentType="application/vnd.openxmlformats-officedocument.presentationml.slide+xml"/>
  <Override PartName="/ppt/slides/slide616.xml" ContentType="application/vnd.openxmlformats-officedocument.presentationml.slide+xml"/>
  <Override PartName="/ppt/slides/slide617.xml" ContentType="application/vnd.openxmlformats-officedocument.presentationml.slide+xml"/>
  <Override PartName="/ppt/slides/slide618.xml" ContentType="application/vnd.openxmlformats-officedocument.presentationml.slide+xml"/>
  <Override PartName="/ppt/slides/slide619.xml" ContentType="application/vnd.openxmlformats-officedocument.presentationml.slide+xml"/>
  <Override PartName="/ppt/slides/slide62.xml" ContentType="application/vnd.openxmlformats-officedocument.presentationml.slide+xml"/>
  <Override PartName="/ppt/slides/slide620.xml" ContentType="application/vnd.openxmlformats-officedocument.presentationml.slide+xml"/>
  <Override PartName="/ppt/slides/slide621.xml" ContentType="application/vnd.openxmlformats-officedocument.presentationml.slide+xml"/>
  <Override PartName="/ppt/slides/slide622.xml" ContentType="application/vnd.openxmlformats-officedocument.presentationml.slide+xml"/>
  <Override PartName="/ppt/slides/slide623.xml" ContentType="application/vnd.openxmlformats-officedocument.presentationml.slide+xml"/>
  <Override PartName="/ppt/slides/slide624.xml" ContentType="application/vnd.openxmlformats-officedocument.presentationml.slide+xml"/>
  <Override PartName="/ppt/slides/slide625.xml" ContentType="application/vnd.openxmlformats-officedocument.presentationml.slide+xml"/>
  <Override PartName="/ppt/slides/slide626.xml" ContentType="application/vnd.openxmlformats-officedocument.presentationml.slide+xml"/>
  <Override PartName="/ppt/slides/slide627.xml" ContentType="application/vnd.openxmlformats-officedocument.presentationml.slide+xml"/>
  <Override PartName="/ppt/slides/slide628.xml" ContentType="application/vnd.openxmlformats-officedocument.presentationml.slide+xml"/>
  <Override PartName="/ppt/slides/slide629.xml" ContentType="application/vnd.openxmlformats-officedocument.presentationml.slide+xml"/>
  <Override PartName="/ppt/slides/slide63.xml" ContentType="application/vnd.openxmlformats-officedocument.presentationml.slide+xml"/>
  <Override PartName="/ppt/slides/slide630.xml" ContentType="application/vnd.openxmlformats-officedocument.presentationml.slide+xml"/>
  <Override PartName="/ppt/slides/slide631.xml" ContentType="application/vnd.openxmlformats-officedocument.presentationml.slide+xml"/>
  <Override PartName="/ppt/slides/slide632.xml" ContentType="application/vnd.openxmlformats-officedocument.presentationml.slide+xml"/>
  <Override PartName="/ppt/slides/slide633.xml" ContentType="application/vnd.openxmlformats-officedocument.presentationml.slide+xml"/>
  <Override PartName="/ppt/slides/slide634.xml" ContentType="application/vnd.openxmlformats-officedocument.presentationml.slide+xml"/>
  <Override PartName="/ppt/slides/slide635.xml" ContentType="application/vnd.openxmlformats-officedocument.presentationml.slide+xml"/>
  <Override PartName="/ppt/slides/slide636.xml" ContentType="application/vnd.openxmlformats-officedocument.presentationml.slide+xml"/>
  <Override PartName="/ppt/slides/slide637.xml" ContentType="application/vnd.openxmlformats-officedocument.presentationml.slide+xml"/>
  <Override PartName="/ppt/slides/slide638.xml" ContentType="application/vnd.openxmlformats-officedocument.presentationml.slide+xml"/>
  <Override PartName="/ppt/slides/slide639.xml" ContentType="application/vnd.openxmlformats-officedocument.presentationml.slide+xml"/>
  <Override PartName="/ppt/slides/slide64.xml" ContentType="application/vnd.openxmlformats-officedocument.presentationml.slide+xml"/>
  <Override PartName="/ppt/slides/slide640.xml" ContentType="application/vnd.openxmlformats-officedocument.presentationml.slide+xml"/>
  <Override PartName="/ppt/slides/slide641.xml" ContentType="application/vnd.openxmlformats-officedocument.presentationml.slide+xml"/>
  <Override PartName="/ppt/slides/slide642.xml" ContentType="application/vnd.openxmlformats-officedocument.presentationml.slide+xml"/>
  <Override PartName="/ppt/slides/slide643.xml" ContentType="application/vnd.openxmlformats-officedocument.presentationml.slide+xml"/>
  <Override PartName="/ppt/slides/slide644.xml" ContentType="application/vnd.openxmlformats-officedocument.presentationml.slide+xml"/>
  <Override PartName="/ppt/slides/slide645.xml" ContentType="application/vnd.openxmlformats-officedocument.presentationml.slide+xml"/>
  <Override PartName="/ppt/slides/slide646.xml" ContentType="application/vnd.openxmlformats-officedocument.presentationml.slide+xml"/>
  <Override PartName="/ppt/slides/slide647.xml" ContentType="application/vnd.openxmlformats-officedocument.presentationml.slide+xml"/>
  <Override PartName="/ppt/slides/slide648.xml" ContentType="application/vnd.openxmlformats-officedocument.presentationml.slide+xml"/>
  <Override PartName="/ppt/slides/slide649.xml" ContentType="application/vnd.openxmlformats-officedocument.presentationml.slide+xml"/>
  <Override PartName="/ppt/slides/slide65.xml" ContentType="application/vnd.openxmlformats-officedocument.presentationml.slide+xml"/>
  <Override PartName="/ppt/slides/slide650.xml" ContentType="application/vnd.openxmlformats-officedocument.presentationml.slide+xml"/>
  <Override PartName="/ppt/slides/slide651.xml" ContentType="application/vnd.openxmlformats-officedocument.presentationml.slide+xml"/>
  <Override PartName="/ppt/slides/slide652.xml" ContentType="application/vnd.openxmlformats-officedocument.presentationml.slide+xml"/>
  <Override PartName="/ppt/slides/slide653.xml" ContentType="application/vnd.openxmlformats-officedocument.presentationml.slide+xml"/>
  <Override PartName="/ppt/slides/slide654.xml" ContentType="application/vnd.openxmlformats-officedocument.presentationml.slide+xml"/>
  <Override PartName="/ppt/slides/slide655.xml" ContentType="application/vnd.openxmlformats-officedocument.presentationml.slide+xml"/>
  <Override PartName="/ppt/slides/slide656.xml" ContentType="application/vnd.openxmlformats-officedocument.presentationml.slide+xml"/>
  <Override PartName="/ppt/slides/slide657.xml" ContentType="application/vnd.openxmlformats-officedocument.presentationml.slide+xml"/>
  <Override PartName="/ppt/slides/slide658.xml" ContentType="application/vnd.openxmlformats-officedocument.presentationml.slide+xml"/>
  <Override PartName="/ppt/slides/slide659.xml" ContentType="application/vnd.openxmlformats-officedocument.presentationml.slide+xml"/>
  <Override PartName="/ppt/slides/slide66.xml" ContentType="application/vnd.openxmlformats-officedocument.presentationml.slide+xml"/>
  <Override PartName="/ppt/slides/slide660.xml" ContentType="application/vnd.openxmlformats-officedocument.presentationml.slide+xml"/>
  <Override PartName="/ppt/slides/slide661.xml" ContentType="application/vnd.openxmlformats-officedocument.presentationml.slide+xml"/>
  <Override PartName="/ppt/slides/slide662.xml" ContentType="application/vnd.openxmlformats-officedocument.presentationml.slide+xml"/>
  <Override PartName="/ppt/slides/slide663.xml" ContentType="application/vnd.openxmlformats-officedocument.presentationml.slide+xml"/>
  <Override PartName="/ppt/slides/slide664.xml" ContentType="application/vnd.openxmlformats-officedocument.presentationml.slide+xml"/>
  <Override PartName="/ppt/slides/slide665.xml" ContentType="application/vnd.openxmlformats-officedocument.presentationml.slide+xml"/>
  <Override PartName="/ppt/slides/slide666.xml" ContentType="application/vnd.openxmlformats-officedocument.presentationml.slide+xml"/>
  <Override PartName="/ppt/slides/slide667.xml" ContentType="application/vnd.openxmlformats-officedocument.presentationml.slide+xml"/>
  <Override PartName="/ppt/slides/slide668.xml" ContentType="application/vnd.openxmlformats-officedocument.presentationml.slide+xml"/>
  <Override PartName="/ppt/slides/slide669.xml" ContentType="application/vnd.openxmlformats-officedocument.presentationml.slide+xml"/>
  <Override PartName="/ppt/slides/slide67.xml" ContentType="application/vnd.openxmlformats-officedocument.presentationml.slide+xml"/>
  <Override PartName="/ppt/slides/slide670.xml" ContentType="application/vnd.openxmlformats-officedocument.presentationml.slide+xml"/>
  <Override PartName="/ppt/slides/slide671.xml" ContentType="application/vnd.openxmlformats-officedocument.presentationml.slide+xml"/>
  <Override PartName="/ppt/slides/slide672.xml" ContentType="application/vnd.openxmlformats-officedocument.presentationml.slide+xml"/>
  <Override PartName="/ppt/slides/slide673.xml" ContentType="application/vnd.openxmlformats-officedocument.presentationml.slide+xml"/>
  <Override PartName="/ppt/slides/slide674.xml" ContentType="application/vnd.openxmlformats-officedocument.presentationml.slide+xml"/>
  <Override PartName="/ppt/slides/slide675.xml" ContentType="application/vnd.openxmlformats-officedocument.presentationml.slide+xml"/>
  <Override PartName="/ppt/slides/slide676.xml" ContentType="application/vnd.openxmlformats-officedocument.presentationml.slide+xml"/>
  <Override PartName="/ppt/slides/slide677.xml" ContentType="application/vnd.openxmlformats-officedocument.presentationml.slide+xml"/>
  <Override PartName="/ppt/slides/slide678.xml" ContentType="application/vnd.openxmlformats-officedocument.presentationml.slide+xml"/>
  <Override PartName="/ppt/slides/slide679.xml" ContentType="application/vnd.openxmlformats-officedocument.presentationml.slide+xml"/>
  <Override PartName="/ppt/slides/slide68.xml" ContentType="application/vnd.openxmlformats-officedocument.presentationml.slide+xml"/>
  <Override PartName="/ppt/slides/slide680.xml" ContentType="application/vnd.openxmlformats-officedocument.presentationml.slide+xml"/>
  <Override PartName="/ppt/slides/slide681.xml" ContentType="application/vnd.openxmlformats-officedocument.presentationml.slide+xml"/>
  <Override PartName="/ppt/slides/slide682.xml" ContentType="application/vnd.openxmlformats-officedocument.presentationml.slide+xml"/>
  <Override PartName="/ppt/slides/slide683.xml" ContentType="application/vnd.openxmlformats-officedocument.presentationml.slide+xml"/>
  <Override PartName="/ppt/slides/slide684.xml" ContentType="application/vnd.openxmlformats-officedocument.presentationml.slide+xml"/>
  <Override PartName="/ppt/slides/slide685.xml" ContentType="application/vnd.openxmlformats-officedocument.presentationml.slide+xml"/>
  <Override PartName="/ppt/slides/slide686.xml" ContentType="application/vnd.openxmlformats-officedocument.presentationml.slide+xml"/>
  <Override PartName="/ppt/slides/slide687.xml" ContentType="application/vnd.openxmlformats-officedocument.presentationml.slide+xml"/>
  <Override PartName="/ppt/slides/slide688.xml" ContentType="application/vnd.openxmlformats-officedocument.presentationml.slide+xml"/>
  <Override PartName="/ppt/slides/slide689.xml" ContentType="application/vnd.openxmlformats-officedocument.presentationml.slide+xml"/>
  <Override PartName="/ppt/slides/slide69.xml" ContentType="application/vnd.openxmlformats-officedocument.presentationml.slide+xml"/>
  <Override PartName="/ppt/slides/slide690.xml" ContentType="application/vnd.openxmlformats-officedocument.presentationml.slide+xml"/>
  <Override PartName="/ppt/slides/slide691.xml" ContentType="application/vnd.openxmlformats-officedocument.presentationml.slide+xml"/>
  <Override PartName="/ppt/slides/slide692.xml" ContentType="application/vnd.openxmlformats-officedocument.presentationml.slide+xml"/>
  <Override PartName="/ppt/slides/slide693.xml" ContentType="application/vnd.openxmlformats-officedocument.presentationml.slide+xml"/>
  <Override PartName="/ppt/slides/slide694.xml" ContentType="application/vnd.openxmlformats-officedocument.presentationml.slide+xml"/>
  <Override PartName="/ppt/slides/slide695.xml" ContentType="application/vnd.openxmlformats-officedocument.presentationml.slide+xml"/>
  <Override PartName="/ppt/slides/slide696.xml" ContentType="application/vnd.openxmlformats-officedocument.presentationml.slide+xml"/>
  <Override PartName="/ppt/slides/slide697.xml" ContentType="application/vnd.openxmlformats-officedocument.presentationml.slide+xml"/>
  <Override PartName="/ppt/slides/slide698.xml" ContentType="application/vnd.openxmlformats-officedocument.presentationml.slide+xml"/>
  <Override PartName="/ppt/slides/slide69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00.xml" ContentType="application/vnd.openxmlformats-officedocument.presentationml.slide+xml"/>
  <Override PartName="/ppt/slides/slide701.xml" ContentType="application/vnd.openxmlformats-officedocument.presentationml.slide+xml"/>
  <Override PartName="/ppt/slides/slide702.xml" ContentType="application/vnd.openxmlformats-officedocument.presentationml.slide+xml"/>
  <Override PartName="/ppt/slides/slide703.xml" ContentType="application/vnd.openxmlformats-officedocument.presentationml.slide+xml"/>
  <Override PartName="/ppt/slides/slide704.xml" ContentType="application/vnd.openxmlformats-officedocument.presentationml.slide+xml"/>
  <Override PartName="/ppt/slides/slide705.xml" ContentType="application/vnd.openxmlformats-officedocument.presentationml.slide+xml"/>
  <Override PartName="/ppt/slides/slide706.xml" ContentType="application/vnd.openxmlformats-officedocument.presentationml.slide+xml"/>
  <Override PartName="/ppt/slides/slide707.xml" ContentType="application/vnd.openxmlformats-officedocument.presentationml.slide+xml"/>
  <Override PartName="/ppt/slides/slide708.xml" ContentType="application/vnd.openxmlformats-officedocument.presentationml.slide+xml"/>
  <Override PartName="/ppt/slides/slide709.xml" ContentType="application/vnd.openxmlformats-officedocument.presentationml.slide+xml"/>
  <Override PartName="/ppt/slides/slide71.xml" ContentType="application/vnd.openxmlformats-officedocument.presentationml.slide+xml"/>
  <Override PartName="/ppt/slides/slide710.xml" ContentType="application/vnd.openxmlformats-officedocument.presentationml.slide+xml"/>
  <Override PartName="/ppt/slides/slide711.xml" ContentType="application/vnd.openxmlformats-officedocument.presentationml.slide+xml"/>
  <Override PartName="/ppt/slides/slide712.xml" ContentType="application/vnd.openxmlformats-officedocument.presentationml.slide+xml"/>
  <Override PartName="/ppt/slides/slide713.xml" ContentType="application/vnd.openxmlformats-officedocument.presentationml.slide+xml"/>
  <Override PartName="/ppt/slides/slide714.xml" ContentType="application/vnd.openxmlformats-officedocument.presentationml.slide+xml"/>
  <Override PartName="/ppt/slides/slide715.xml" ContentType="application/vnd.openxmlformats-officedocument.presentationml.slide+xml"/>
  <Override PartName="/ppt/slides/slide716.xml" ContentType="application/vnd.openxmlformats-officedocument.presentationml.slide+xml"/>
  <Override PartName="/ppt/slides/slide717.xml" ContentType="application/vnd.openxmlformats-officedocument.presentationml.slide+xml"/>
  <Override PartName="/ppt/slides/slide718.xml" ContentType="application/vnd.openxmlformats-officedocument.presentationml.slide+xml"/>
  <Override PartName="/ppt/slides/slide719.xml" ContentType="application/vnd.openxmlformats-officedocument.presentationml.slide+xml"/>
  <Override PartName="/ppt/slides/slide72.xml" ContentType="application/vnd.openxmlformats-officedocument.presentationml.slide+xml"/>
  <Override PartName="/ppt/slides/slide720.xml" ContentType="application/vnd.openxmlformats-officedocument.presentationml.slide+xml"/>
  <Override PartName="/ppt/slides/slide721.xml" ContentType="application/vnd.openxmlformats-officedocument.presentationml.slide+xml"/>
  <Override PartName="/ppt/slides/slide722.xml" ContentType="application/vnd.openxmlformats-officedocument.presentationml.slide+xml"/>
  <Override PartName="/ppt/slides/slide723.xml" ContentType="application/vnd.openxmlformats-officedocument.presentationml.slide+xml"/>
  <Override PartName="/ppt/slides/slide724.xml" ContentType="application/vnd.openxmlformats-officedocument.presentationml.slide+xml"/>
  <Override PartName="/ppt/slides/slide725.xml" ContentType="application/vnd.openxmlformats-officedocument.presentationml.slide+xml"/>
  <Override PartName="/ppt/slides/slide726.xml" ContentType="application/vnd.openxmlformats-officedocument.presentationml.slide+xml"/>
  <Override PartName="/ppt/slides/slide727.xml" ContentType="application/vnd.openxmlformats-officedocument.presentationml.slide+xml"/>
  <Override PartName="/ppt/slides/slide728.xml" ContentType="application/vnd.openxmlformats-officedocument.presentationml.slide+xml"/>
  <Override PartName="/ppt/slides/slide729.xml" ContentType="application/vnd.openxmlformats-officedocument.presentationml.slide+xml"/>
  <Override PartName="/ppt/slides/slide73.xml" ContentType="application/vnd.openxmlformats-officedocument.presentationml.slide+xml"/>
  <Override PartName="/ppt/slides/slide730.xml" ContentType="application/vnd.openxmlformats-officedocument.presentationml.slide+xml"/>
  <Override PartName="/ppt/slides/slide731.xml" ContentType="application/vnd.openxmlformats-officedocument.presentationml.slide+xml"/>
  <Override PartName="/ppt/slides/slide732.xml" ContentType="application/vnd.openxmlformats-officedocument.presentationml.slide+xml"/>
  <Override PartName="/ppt/slides/slide733.xml" ContentType="application/vnd.openxmlformats-officedocument.presentationml.slide+xml"/>
  <Override PartName="/ppt/slides/slide734.xml" ContentType="application/vnd.openxmlformats-officedocument.presentationml.slide+xml"/>
  <Override PartName="/ppt/slides/slide735.xml" ContentType="application/vnd.openxmlformats-officedocument.presentationml.slide+xml"/>
  <Override PartName="/ppt/slides/slide736.xml" ContentType="application/vnd.openxmlformats-officedocument.presentationml.slide+xml"/>
  <Override PartName="/ppt/slides/slide737.xml" ContentType="application/vnd.openxmlformats-officedocument.presentationml.slide+xml"/>
  <Override PartName="/ppt/slides/slide738.xml" ContentType="application/vnd.openxmlformats-officedocument.presentationml.slide+xml"/>
  <Override PartName="/ppt/slides/slide739.xml" ContentType="application/vnd.openxmlformats-officedocument.presentationml.slide+xml"/>
  <Override PartName="/ppt/slides/slide74.xml" ContentType="application/vnd.openxmlformats-officedocument.presentationml.slide+xml"/>
  <Override PartName="/ppt/slides/slide740.xml" ContentType="application/vnd.openxmlformats-officedocument.presentationml.slide+xml"/>
  <Override PartName="/ppt/slides/slide741.xml" ContentType="application/vnd.openxmlformats-officedocument.presentationml.slide+xml"/>
  <Override PartName="/ppt/slides/slide742.xml" ContentType="application/vnd.openxmlformats-officedocument.presentationml.slide+xml"/>
  <Override PartName="/ppt/slides/slide743.xml" ContentType="application/vnd.openxmlformats-officedocument.presentationml.slide+xml"/>
  <Override PartName="/ppt/slides/slide744.xml" ContentType="application/vnd.openxmlformats-officedocument.presentationml.slide+xml"/>
  <Override PartName="/ppt/slides/slide745.xml" ContentType="application/vnd.openxmlformats-officedocument.presentationml.slide+xml"/>
  <Override PartName="/ppt/slides/slide746.xml" ContentType="application/vnd.openxmlformats-officedocument.presentationml.slide+xml"/>
  <Override PartName="/ppt/slides/slide747.xml" ContentType="application/vnd.openxmlformats-officedocument.presentationml.slide+xml"/>
  <Override PartName="/ppt/slides/slide748.xml" ContentType="application/vnd.openxmlformats-officedocument.presentationml.slide+xml"/>
  <Override PartName="/ppt/slides/slide749.xml" ContentType="application/vnd.openxmlformats-officedocument.presentationml.slide+xml"/>
  <Override PartName="/ppt/slides/slide75.xml" ContentType="application/vnd.openxmlformats-officedocument.presentationml.slide+xml"/>
  <Override PartName="/ppt/slides/slide750.xml" ContentType="application/vnd.openxmlformats-officedocument.presentationml.slide+xml"/>
  <Override PartName="/ppt/slides/slide751.xml" ContentType="application/vnd.openxmlformats-officedocument.presentationml.slide+xml"/>
  <Override PartName="/ppt/slides/slide752.xml" ContentType="application/vnd.openxmlformats-officedocument.presentationml.slide+xml"/>
  <Override PartName="/ppt/slides/slide753.xml" ContentType="application/vnd.openxmlformats-officedocument.presentationml.slide+xml"/>
  <Override PartName="/ppt/slides/slide754.xml" ContentType="application/vnd.openxmlformats-officedocument.presentationml.slide+xml"/>
  <Override PartName="/ppt/slides/slide755.xml" ContentType="application/vnd.openxmlformats-officedocument.presentationml.slide+xml"/>
  <Override PartName="/ppt/slides/slide756.xml" ContentType="application/vnd.openxmlformats-officedocument.presentationml.slide+xml"/>
  <Override PartName="/ppt/slides/slide757.xml" ContentType="application/vnd.openxmlformats-officedocument.presentationml.slide+xml"/>
  <Override PartName="/ppt/slides/slide758.xml" ContentType="application/vnd.openxmlformats-officedocument.presentationml.slide+xml"/>
  <Override PartName="/ppt/slides/slide759.xml" ContentType="application/vnd.openxmlformats-officedocument.presentationml.slide+xml"/>
  <Override PartName="/ppt/slides/slide76.xml" ContentType="application/vnd.openxmlformats-officedocument.presentationml.slide+xml"/>
  <Override PartName="/ppt/slides/slide760.xml" ContentType="application/vnd.openxmlformats-officedocument.presentationml.slide+xml"/>
  <Override PartName="/ppt/slides/slide761.xml" ContentType="application/vnd.openxmlformats-officedocument.presentationml.slide+xml"/>
  <Override PartName="/ppt/slides/slide762.xml" ContentType="application/vnd.openxmlformats-officedocument.presentationml.slide+xml"/>
  <Override PartName="/ppt/slides/slide763.xml" ContentType="application/vnd.openxmlformats-officedocument.presentationml.slide+xml"/>
  <Override PartName="/ppt/slides/slide764.xml" ContentType="application/vnd.openxmlformats-officedocument.presentationml.slide+xml"/>
  <Override PartName="/ppt/slides/slide765.xml" ContentType="application/vnd.openxmlformats-officedocument.presentationml.slide+xml"/>
  <Override PartName="/ppt/slides/slide766.xml" ContentType="application/vnd.openxmlformats-officedocument.presentationml.slide+xml"/>
  <Override PartName="/ppt/slides/slide767.xml" ContentType="application/vnd.openxmlformats-officedocument.presentationml.slide+xml"/>
  <Override PartName="/ppt/slides/slide768.xml" ContentType="application/vnd.openxmlformats-officedocument.presentationml.slide+xml"/>
  <Override PartName="/ppt/slides/slide769.xml" ContentType="application/vnd.openxmlformats-officedocument.presentationml.slide+xml"/>
  <Override PartName="/ppt/slides/slide77.xml" ContentType="application/vnd.openxmlformats-officedocument.presentationml.slide+xml"/>
  <Override PartName="/ppt/slides/slide770.xml" ContentType="application/vnd.openxmlformats-officedocument.presentationml.slide+xml"/>
  <Override PartName="/ppt/slides/slide771.xml" ContentType="application/vnd.openxmlformats-officedocument.presentationml.slide+xml"/>
  <Override PartName="/ppt/slides/slide772.xml" ContentType="application/vnd.openxmlformats-officedocument.presentationml.slide+xml"/>
  <Override PartName="/ppt/slides/slide773.xml" ContentType="application/vnd.openxmlformats-officedocument.presentationml.slide+xml"/>
  <Override PartName="/ppt/slides/slide774.xml" ContentType="application/vnd.openxmlformats-officedocument.presentationml.slide+xml"/>
  <Override PartName="/ppt/slides/slide775.xml" ContentType="application/vnd.openxmlformats-officedocument.presentationml.slide+xml"/>
  <Override PartName="/ppt/slides/slide776.xml" ContentType="application/vnd.openxmlformats-officedocument.presentationml.slide+xml"/>
  <Override PartName="/ppt/slides/slide777.xml" ContentType="application/vnd.openxmlformats-officedocument.presentationml.slide+xml"/>
  <Override PartName="/ppt/slides/slide778.xml" ContentType="application/vnd.openxmlformats-officedocument.presentationml.slide+xml"/>
  <Override PartName="/ppt/slides/slide779.xml" ContentType="application/vnd.openxmlformats-officedocument.presentationml.slide+xml"/>
  <Override PartName="/ppt/slides/slide78.xml" ContentType="application/vnd.openxmlformats-officedocument.presentationml.slide+xml"/>
  <Override PartName="/ppt/slides/slide780.xml" ContentType="application/vnd.openxmlformats-officedocument.presentationml.slide+xml"/>
  <Override PartName="/ppt/slides/slide781.xml" ContentType="application/vnd.openxmlformats-officedocument.presentationml.slide+xml"/>
  <Override PartName="/ppt/slides/slide782.xml" ContentType="application/vnd.openxmlformats-officedocument.presentationml.slide+xml"/>
  <Override PartName="/ppt/slides/slide783.xml" ContentType="application/vnd.openxmlformats-officedocument.presentationml.slide+xml"/>
  <Override PartName="/ppt/slides/slide784.xml" ContentType="application/vnd.openxmlformats-officedocument.presentationml.slide+xml"/>
  <Override PartName="/ppt/slides/slide785.xml" ContentType="application/vnd.openxmlformats-officedocument.presentationml.slide+xml"/>
  <Override PartName="/ppt/slides/slide786.xml" ContentType="application/vnd.openxmlformats-officedocument.presentationml.slide+xml"/>
  <Override PartName="/ppt/slides/slide787.xml" ContentType="application/vnd.openxmlformats-officedocument.presentationml.slide+xml"/>
  <Override PartName="/ppt/slides/slide788.xml" ContentType="application/vnd.openxmlformats-officedocument.presentationml.slide+xml"/>
  <Override PartName="/ppt/slides/slide789.xml" ContentType="application/vnd.openxmlformats-officedocument.presentationml.slide+xml"/>
  <Override PartName="/ppt/slides/slide79.xml" ContentType="application/vnd.openxmlformats-officedocument.presentationml.slide+xml"/>
  <Override PartName="/ppt/slides/slide790.xml" ContentType="application/vnd.openxmlformats-officedocument.presentationml.slide+xml"/>
  <Override PartName="/ppt/slides/slide791.xml" ContentType="application/vnd.openxmlformats-officedocument.presentationml.slide+xml"/>
  <Override PartName="/ppt/slides/slide792.xml" ContentType="application/vnd.openxmlformats-officedocument.presentationml.slide+xml"/>
  <Override PartName="/ppt/slides/slide793.xml" ContentType="application/vnd.openxmlformats-officedocument.presentationml.slide+xml"/>
  <Override PartName="/ppt/slides/slide794.xml" ContentType="application/vnd.openxmlformats-officedocument.presentationml.slide+xml"/>
  <Override PartName="/ppt/slides/slide795.xml" ContentType="application/vnd.openxmlformats-officedocument.presentationml.slide+xml"/>
  <Override PartName="/ppt/slides/slide796.xml" ContentType="application/vnd.openxmlformats-officedocument.presentationml.slide+xml"/>
  <Override PartName="/ppt/slides/slide797.xml" ContentType="application/vnd.openxmlformats-officedocument.presentationml.slide+xml"/>
  <Override PartName="/ppt/slides/slide798.xml" ContentType="application/vnd.openxmlformats-officedocument.presentationml.slide+xml"/>
  <Override PartName="/ppt/slides/slide79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00.xml" ContentType="application/vnd.openxmlformats-officedocument.presentationml.slide+xml"/>
  <Override PartName="/ppt/slides/slide801.xml" ContentType="application/vnd.openxmlformats-officedocument.presentationml.slide+xml"/>
  <Override PartName="/ppt/slides/slide802.xml" ContentType="application/vnd.openxmlformats-officedocument.presentationml.slide+xml"/>
  <Override PartName="/ppt/slides/slide803.xml" ContentType="application/vnd.openxmlformats-officedocument.presentationml.slide+xml"/>
  <Override PartName="/ppt/slides/slide804.xml" ContentType="application/vnd.openxmlformats-officedocument.presentationml.slide+xml"/>
  <Override PartName="/ppt/slides/slide805.xml" ContentType="application/vnd.openxmlformats-officedocument.presentationml.slide+xml"/>
  <Override PartName="/ppt/slides/slide806.xml" ContentType="application/vnd.openxmlformats-officedocument.presentationml.slide+xml"/>
  <Override PartName="/ppt/slides/slide807.xml" ContentType="application/vnd.openxmlformats-officedocument.presentationml.slide+xml"/>
  <Override PartName="/ppt/slides/slide808.xml" ContentType="application/vnd.openxmlformats-officedocument.presentationml.slide+xml"/>
  <Override PartName="/ppt/slides/slide809.xml" ContentType="application/vnd.openxmlformats-officedocument.presentationml.slide+xml"/>
  <Override PartName="/ppt/slides/slide81.xml" ContentType="application/vnd.openxmlformats-officedocument.presentationml.slide+xml"/>
  <Override PartName="/ppt/slides/slide810.xml" ContentType="application/vnd.openxmlformats-officedocument.presentationml.slide+xml"/>
  <Override PartName="/ppt/slides/slide811.xml" ContentType="application/vnd.openxmlformats-officedocument.presentationml.slide+xml"/>
  <Override PartName="/ppt/slides/slide812.xml" ContentType="application/vnd.openxmlformats-officedocument.presentationml.slide+xml"/>
  <Override PartName="/ppt/slides/slide813.xml" ContentType="application/vnd.openxmlformats-officedocument.presentationml.slide+xml"/>
  <Override PartName="/ppt/slides/slide814.xml" ContentType="application/vnd.openxmlformats-officedocument.presentationml.slide+xml"/>
  <Override PartName="/ppt/slides/slide815.xml" ContentType="application/vnd.openxmlformats-officedocument.presentationml.slide+xml"/>
  <Override PartName="/ppt/slides/slide816.xml" ContentType="application/vnd.openxmlformats-officedocument.presentationml.slide+xml"/>
  <Override PartName="/ppt/slides/slide817.xml" ContentType="application/vnd.openxmlformats-officedocument.presentationml.slide+xml"/>
  <Override PartName="/ppt/slides/slide818.xml" ContentType="application/vnd.openxmlformats-officedocument.presentationml.slide+xml"/>
  <Override PartName="/ppt/slides/slide819.xml" ContentType="application/vnd.openxmlformats-officedocument.presentationml.slide+xml"/>
  <Override PartName="/ppt/slides/slide82.xml" ContentType="application/vnd.openxmlformats-officedocument.presentationml.slide+xml"/>
  <Override PartName="/ppt/slides/slide820.xml" ContentType="application/vnd.openxmlformats-officedocument.presentationml.slide+xml"/>
  <Override PartName="/ppt/slides/slide821.xml" ContentType="application/vnd.openxmlformats-officedocument.presentationml.slide+xml"/>
  <Override PartName="/ppt/slides/slide822.xml" ContentType="application/vnd.openxmlformats-officedocument.presentationml.slide+xml"/>
  <Override PartName="/ppt/slides/slide823.xml" ContentType="application/vnd.openxmlformats-officedocument.presentationml.slide+xml"/>
  <Override PartName="/ppt/slides/slide824.xml" ContentType="application/vnd.openxmlformats-officedocument.presentationml.slide+xml"/>
  <Override PartName="/ppt/slides/slide825.xml" ContentType="application/vnd.openxmlformats-officedocument.presentationml.slide+xml"/>
  <Override PartName="/ppt/slides/slide826.xml" ContentType="application/vnd.openxmlformats-officedocument.presentationml.slide+xml"/>
  <Override PartName="/ppt/slides/slide827.xml" ContentType="application/vnd.openxmlformats-officedocument.presentationml.slide+xml"/>
  <Override PartName="/ppt/slides/slide828.xml" ContentType="application/vnd.openxmlformats-officedocument.presentationml.slide+xml"/>
  <Override PartName="/ppt/slides/slide829.xml" ContentType="application/vnd.openxmlformats-officedocument.presentationml.slide+xml"/>
  <Override PartName="/ppt/slides/slide83.xml" ContentType="application/vnd.openxmlformats-officedocument.presentationml.slide+xml"/>
  <Override PartName="/ppt/slides/slide830.xml" ContentType="application/vnd.openxmlformats-officedocument.presentationml.slide+xml"/>
  <Override PartName="/ppt/slides/slide831.xml" ContentType="application/vnd.openxmlformats-officedocument.presentationml.slide+xml"/>
  <Override PartName="/ppt/slides/slide832.xml" ContentType="application/vnd.openxmlformats-officedocument.presentationml.slide+xml"/>
  <Override PartName="/ppt/slides/slide833.xml" ContentType="application/vnd.openxmlformats-officedocument.presentationml.slide+xml"/>
  <Override PartName="/ppt/slides/slide834.xml" ContentType="application/vnd.openxmlformats-officedocument.presentationml.slide+xml"/>
  <Override PartName="/ppt/slides/slide835.xml" ContentType="application/vnd.openxmlformats-officedocument.presentationml.slide+xml"/>
  <Override PartName="/ppt/slides/slide836.xml" ContentType="application/vnd.openxmlformats-officedocument.presentationml.slide+xml"/>
  <Override PartName="/ppt/slides/slide837.xml" ContentType="application/vnd.openxmlformats-officedocument.presentationml.slide+xml"/>
  <Override PartName="/ppt/slides/slide838.xml" ContentType="application/vnd.openxmlformats-officedocument.presentationml.slide+xml"/>
  <Override PartName="/ppt/slides/slide839.xml" ContentType="application/vnd.openxmlformats-officedocument.presentationml.slide+xml"/>
  <Override PartName="/ppt/slides/slide84.xml" ContentType="application/vnd.openxmlformats-officedocument.presentationml.slide+xml"/>
  <Override PartName="/ppt/slides/slide840.xml" ContentType="application/vnd.openxmlformats-officedocument.presentationml.slide+xml"/>
  <Override PartName="/ppt/slides/slide841.xml" ContentType="application/vnd.openxmlformats-officedocument.presentationml.slide+xml"/>
  <Override PartName="/ppt/slides/slide842.xml" ContentType="application/vnd.openxmlformats-officedocument.presentationml.slide+xml"/>
  <Override PartName="/ppt/slides/slide843.xml" ContentType="application/vnd.openxmlformats-officedocument.presentationml.slide+xml"/>
  <Override PartName="/ppt/slides/slide844.xml" ContentType="application/vnd.openxmlformats-officedocument.presentationml.slide+xml"/>
  <Override PartName="/ppt/slides/slide845.xml" ContentType="application/vnd.openxmlformats-officedocument.presentationml.slide+xml"/>
  <Override PartName="/ppt/slides/slide846.xml" ContentType="application/vnd.openxmlformats-officedocument.presentationml.slide+xml"/>
  <Override PartName="/ppt/slides/slide847.xml" ContentType="application/vnd.openxmlformats-officedocument.presentationml.slide+xml"/>
  <Override PartName="/ppt/slides/slide848.xml" ContentType="application/vnd.openxmlformats-officedocument.presentationml.slide+xml"/>
  <Override PartName="/ppt/slides/slide849.xml" ContentType="application/vnd.openxmlformats-officedocument.presentationml.slide+xml"/>
  <Override PartName="/ppt/slides/slide85.xml" ContentType="application/vnd.openxmlformats-officedocument.presentationml.slide+xml"/>
  <Override PartName="/ppt/slides/slide850.xml" ContentType="application/vnd.openxmlformats-officedocument.presentationml.slide+xml"/>
  <Override PartName="/ppt/slides/slide851.xml" ContentType="application/vnd.openxmlformats-officedocument.presentationml.slide+xml"/>
  <Override PartName="/ppt/slides/slide852.xml" ContentType="application/vnd.openxmlformats-officedocument.presentationml.slide+xml"/>
  <Override PartName="/ppt/slides/slide853.xml" ContentType="application/vnd.openxmlformats-officedocument.presentationml.slide+xml"/>
  <Override PartName="/ppt/slides/slide854.xml" ContentType="application/vnd.openxmlformats-officedocument.presentationml.slide+xml"/>
  <Override PartName="/ppt/slides/slide855.xml" ContentType="application/vnd.openxmlformats-officedocument.presentationml.slide+xml"/>
  <Override PartName="/ppt/slides/slide856.xml" ContentType="application/vnd.openxmlformats-officedocument.presentationml.slide+xml"/>
  <Override PartName="/ppt/slides/slide857.xml" ContentType="application/vnd.openxmlformats-officedocument.presentationml.slide+xml"/>
  <Override PartName="/ppt/slides/slide858.xml" ContentType="application/vnd.openxmlformats-officedocument.presentationml.slide+xml"/>
  <Override PartName="/ppt/slides/slide859.xml" ContentType="application/vnd.openxmlformats-officedocument.presentationml.slide+xml"/>
  <Override PartName="/ppt/slides/slide86.xml" ContentType="application/vnd.openxmlformats-officedocument.presentationml.slide+xml"/>
  <Override PartName="/ppt/slides/slide860.xml" ContentType="application/vnd.openxmlformats-officedocument.presentationml.slide+xml"/>
  <Override PartName="/ppt/slides/slide861.xml" ContentType="application/vnd.openxmlformats-officedocument.presentationml.slide+xml"/>
  <Override PartName="/ppt/slides/slide862.xml" ContentType="application/vnd.openxmlformats-officedocument.presentationml.slide+xml"/>
  <Override PartName="/ppt/slides/slide863.xml" ContentType="application/vnd.openxmlformats-officedocument.presentationml.slide+xml"/>
  <Override PartName="/ppt/slides/slide864.xml" ContentType="application/vnd.openxmlformats-officedocument.presentationml.slide+xml"/>
  <Override PartName="/ppt/slides/slide865.xml" ContentType="application/vnd.openxmlformats-officedocument.presentationml.slide+xml"/>
  <Override PartName="/ppt/slides/slide866.xml" ContentType="application/vnd.openxmlformats-officedocument.presentationml.slide+xml"/>
  <Override PartName="/ppt/slides/slide867.xml" ContentType="application/vnd.openxmlformats-officedocument.presentationml.slide+xml"/>
  <Override PartName="/ppt/slides/slide868.xml" ContentType="application/vnd.openxmlformats-officedocument.presentationml.slide+xml"/>
  <Override PartName="/ppt/slides/slide869.xml" ContentType="application/vnd.openxmlformats-officedocument.presentationml.slide+xml"/>
  <Override PartName="/ppt/slides/slide87.xml" ContentType="application/vnd.openxmlformats-officedocument.presentationml.slide+xml"/>
  <Override PartName="/ppt/slides/slide870.xml" ContentType="application/vnd.openxmlformats-officedocument.presentationml.slide+xml"/>
  <Override PartName="/ppt/slides/slide871.xml" ContentType="application/vnd.openxmlformats-officedocument.presentationml.slide+xml"/>
  <Override PartName="/ppt/slides/slide872.xml" ContentType="application/vnd.openxmlformats-officedocument.presentationml.slide+xml"/>
  <Override PartName="/ppt/slides/slide873.xml" ContentType="application/vnd.openxmlformats-officedocument.presentationml.slide+xml"/>
  <Override PartName="/ppt/slides/slide874.xml" ContentType="application/vnd.openxmlformats-officedocument.presentationml.slide+xml"/>
  <Override PartName="/ppt/slides/slide875.xml" ContentType="application/vnd.openxmlformats-officedocument.presentationml.slide+xml"/>
  <Override PartName="/ppt/slides/slide876.xml" ContentType="application/vnd.openxmlformats-officedocument.presentationml.slide+xml"/>
  <Override PartName="/ppt/slides/slide877.xml" ContentType="application/vnd.openxmlformats-officedocument.presentationml.slide+xml"/>
  <Override PartName="/ppt/slides/slide878.xml" ContentType="application/vnd.openxmlformats-officedocument.presentationml.slide+xml"/>
  <Override PartName="/ppt/slides/slide879.xml" ContentType="application/vnd.openxmlformats-officedocument.presentationml.slide+xml"/>
  <Override PartName="/ppt/slides/slide88.xml" ContentType="application/vnd.openxmlformats-officedocument.presentationml.slide+xml"/>
  <Override PartName="/ppt/slides/slide880.xml" ContentType="application/vnd.openxmlformats-officedocument.presentationml.slide+xml"/>
  <Override PartName="/ppt/slides/slide881.xml" ContentType="application/vnd.openxmlformats-officedocument.presentationml.slide+xml"/>
  <Override PartName="/ppt/slides/slide882.xml" ContentType="application/vnd.openxmlformats-officedocument.presentationml.slide+xml"/>
  <Override PartName="/ppt/slides/slide883.xml" ContentType="application/vnd.openxmlformats-officedocument.presentationml.slide+xml"/>
  <Override PartName="/ppt/slides/slide884.xml" ContentType="application/vnd.openxmlformats-officedocument.presentationml.slide+xml"/>
  <Override PartName="/ppt/slides/slide885.xml" ContentType="application/vnd.openxmlformats-officedocument.presentationml.slide+xml"/>
  <Override PartName="/ppt/slides/slide886.xml" ContentType="application/vnd.openxmlformats-officedocument.presentationml.slide+xml"/>
  <Override PartName="/ppt/slides/slide887.xml" ContentType="application/vnd.openxmlformats-officedocument.presentationml.slide+xml"/>
  <Override PartName="/ppt/slides/slide888.xml" ContentType="application/vnd.openxmlformats-officedocument.presentationml.slide+xml"/>
  <Override PartName="/ppt/slides/slide889.xml" ContentType="application/vnd.openxmlformats-officedocument.presentationml.slide+xml"/>
  <Override PartName="/ppt/slides/slide89.xml" ContentType="application/vnd.openxmlformats-officedocument.presentationml.slide+xml"/>
  <Override PartName="/ppt/slides/slide890.xml" ContentType="application/vnd.openxmlformats-officedocument.presentationml.slide+xml"/>
  <Override PartName="/ppt/slides/slide891.xml" ContentType="application/vnd.openxmlformats-officedocument.presentationml.slide+xml"/>
  <Override PartName="/ppt/slides/slide892.xml" ContentType="application/vnd.openxmlformats-officedocument.presentationml.slide+xml"/>
  <Override PartName="/ppt/slides/slide893.xml" ContentType="application/vnd.openxmlformats-officedocument.presentationml.slide+xml"/>
  <Override PartName="/ppt/slides/slide894.xml" ContentType="application/vnd.openxmlformats-officedocument.presentationml.slide+xml"/>
  <Override PartName="/ppt/slides/slide895.xml" ContentType="application/vnd.openxmlformats-officedocument.presentationml.slide+xml"/>
  <Override PartName="/ppt/slides/slide896.xml" ContentType="application/vnd.openxmlformats-officedocument.presentationml.slide+xml"/>
  <Override PartName="/ppt/slides/slide897.xml" ContentType="application/vnd.openxmlformats-officedocument.presentationml.slide+xml"/>
  <Override PartName="/ppt/slides/slide898.xml" ContentType="application/vnd.openxmlformats-officedocument.presentationml.slide+xml"/>
  <Override PartName="/ppt/slides/slide89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00.xml" ContentType="application/vnd.openxmlformats-officedocument.presentationml.slide+xml"/>
  <Override PartName="/ppt/slides/slide901.xml" ContentType="application/vnd.openxmlformats-officedocument.presentationml.slide+xml"/>
  <Override PartName="/ppt/slides/slide902.xml" ContentType="application/vnd.openxmlformats-officedocument.presentationml.slide+xml"/>
  <Override PartName="/ppt/slides/slide903.xml" ContentType="application/vnd.openxmlformats-officedocument.presentationml.slide+xml"/>
  <Override PartName="/ppt/slides/slide904.xml" ContentType="application/vnd.openxmlformats-officedocument.presentationml.slide+xml"/>
  <Override PartName="/ppt/slides/slide905.xml" ContentType="application/vnd.openxmlformats-officedocument.presentationml.slide+xml"/>
  <Override PartName="/ppt/slides/slide906.xml" ContentType="application/vnd.openxmlformats-officedocument.presentationml.slide+xml"/>
  <Override PartName="/ppt/slides/slide907.xml" ContentType="application/vnd.openxmlformats-officedocument.presentationml.slide+xml"/>
  <Override PartName="/ppt/slides/slide908.xml" ContentType="application/vnd.openxmlformats-officedocument.presentationml.slide+xml"/>
  <Override PartName="/ppt/slides/slide909.xml" ContentType="application/vnd.openxmlformats-officedocument.presentationml.slide+xml"/>
  <Override PartName="/ppt/slides/slide91.xml" ContentType="application/vnd.openxmlformats-officedocument.presentationml.slide+xml"/>
  <Override PartName="/ppt/slides/slide910.xml" ContentType="application/vnd.openxmlformats-officedocument.presentationml.slide+xml"/>
  <Override PartName="/ppt/slides/slide911.xml" ContentType="application/vnd.openxmlformats-officedocument.presentationml.slide+xml"/>
  <Override PartName="/ppt/slides/slide912.xml" ContentType="application/vnd.openxmlformats-officedocument.presentationml.slide+xml"/>
  <Override PartName="/ppt/slides/slide913.xml" ContentType="application/vnd.openxmlformats-officedocument.presentationml.slide+xml"/>
  <Override PartName="/ppt/slides/slide914.xml" ContentType="application/vnd.openxmlformats-officedocument.presentationml.slide+xml"/>
  <Override PartName="/ppt/slides/slide915.xml" ContentType="application/vnd.openxmlformats-officedocument.presentationml.slide+xml"/>
  <Override PartName="/ppt/slides/slide916.xml" ContentType="application/vnd.openxmlformats-officedocument.presentationml.slide+xml"/>
  <Override PartName="/ppt/slides/slide917.xml" ContentType="application/vnd.openxmlformats-officedocument.presentationml.slide+xml"/>
  <Override PartName="/ppt/slides/slide918.xml" ContentType="application/vnd.openxmlformats-officedocument.presentationml.slide+xml"/>
  <Override PartName="/ppt/slides/slide919.xml" ContentType="application/vnd.openxmlformats-officedocument.presentationml.slide+xml"/>
  <Override PartName="/ppt/slides/slide92.xml" ContentType="application/vnd.openxmlformats-officedocument.presentationml.slide+xml"/>
  <Override PartName="/ppt/slides/slide920.xml" ContentType="application/vnd.openxmlformats-officedocument.presentationml.slide+xml"/>
  <Override PartName="/ppt/slides/slide921.xml" ContentType="application/vnd.openxmlformats-officedocument.presentationml.slide+xml"/>
  <Override PartName="/ppt/slides/slide922.xml" ContentType="application/vnd.openxmlformats-officedocument.presentationml.slide+xml"/>
  <Override PartName="/ppt/slides/slide923.xml" ContentType="application/vnd.openxmlformats-officedocument.presentationml.slide+xml"/>
  <Override PartName="/ppt/slides/slide924.xml" ContentType="application/vnd.openxmlformats-officedocument.presentationml.slide+xml"/>
  <Override PartName="/ppt/slides/slide925.xml" ContentType="application/vnd.openxmlformats-officedocument.presentationml.slide+xml"/>
  <Override PartName="/ppt/slides/slide926.xml" ContentType="application/vnd.openxmlformats-officedocument.presentationml.slide+xml"/>
  <Override PartName="/ppt/slides/slide927.xml" ContentType="application/vnd.openxmlformats-officedocument.presentationml.slide+xml"/>
  <Override PartName="/ppt/slides/slide928.xml" ContentType="application/vnd.openxmlformats-officedocument.presentationml.slide+xml"/>
  <Override PartName="/ppt/slides/slide929.xml" ContentType="application/vnd.openxmlformats-officedocument.presentationml.slide+xml"/>
  <Override PartName="/ppt/slides/slide93.xml" ContentType="application/vnd.openxmlformats-officedocument.presentationml.slide+xml"/>
  <Override PartName="/ppt/slides/slide930.xml" ContentType="application/vnd.openxmlformats-officedocument.presentationml.slide+xml"/>
  <Override PartName="/ppt/slides/slide931.xml" ContentType="application/vnd.openxmlformats-officedocument.presentationml.slide+xml"/>
  <Override PartName="/ppt/slides/slide932.xml" ContentType="application/vnd.openxmlformats-officedocument.presentationml.slide+xml"/>
  <Override PartName="/ppt/slides/slide933.xml" ContentType="application/vnd.openxmlformats-officedocument.presentationml.slide+xml"/>
  <Override PartName="/ppt/slides/slide934.xml" ContentType="application/vnd.openxmlformats-officedocument.presentationml.slide+xml"/>
  <Override PartName="/ppt/slides/slide935.xml" ContentType="application/vnd.openxmlformats-officedocument.presentationml.slide+xml"/>
  <Override PartName="/ppt/slides/slide936.xml" ContentType="application/vnd.openxmlformats-officedocument.presentationml.slide+xml"/>
  <Override PartName="/ppt/slides/slide937.xml" ContentType="application/vnd.openxmlformats-officedocument.presentationml.slide+xml"/>
  <Override PartName="/ppt/slides/slide938.xml" ContentType="application/vnd.openxmlformats-officedocument.presentationml.slide+xml"/>
  <Override PartName="/ppt/slides/slide939.xml" ContentType="application/vnd.openxmlformats-officedocument.presentationml.slide+xml"/>
  <Override PartName="/ppt/slides/slide94.xml" ContentType="application/vnd.openxmlformats-officedocument.presentationml.slide+xml"/>
  <Override PartName="/ppt/slides/slide940.xml" ContentType="application/vnd.openxmlformats-officedocument.presentationml.slide+xml"/>
  <Override PartName="/ppt/slides/slide941.xml" ContentType="application/vnd.openxmlformats-officedocument.presentationml.slide+xml"/>
  <Override PartName="/ppt/slides/slide942.xml" ContentType="application/vnd.openxmlformats-officedocument.presentationml.slide+xml"/>
  <Override PartName="/ppt/slides/slide943.xml" ContentType="application/vnd.openxmlformats-officedocument.presentationml.slide+xml"/>
  <Override PartName="/ppt/slides/slide944.xml" ContentType="application/vnd.openxmlformats-officedocument.presentationml.slide+xml"/>
  <Override PartName="/ppt/slides/slide945.xml" ContentType="application/vnd.openxmlformats-officedocument.presentationml.slide+xml"/>
  <Override PartName="/ppt/slides/slide946.xml" ContentType="application/vnd.openxmlformats-officedocument.presentationml.slide+xml"/>
  <Override PartName="/ppt/slides/slide947.xml" ContentType="application/vnd.openxmlformats-officedocument.presentationml.slide+xml"/>
  <Override PartName="/ppt/slides/slide948.xml" ContentType="application/vnd.openxmlformats-officedocument.presentationml.slide+xml"/>
  <Override PartName="/ppt/slides/slide949.xml" ContentType="application/vnd.openxmlformats-officedocument.presentationml.slide+xml"/>
  <Override PartName="/ppt/slides/slide95.xml" ContentType="application/vnd.openxmlformats-officedocument.presentationml.slide+xml"/>
  <Override PartName="/ppt/slides/slide950.xml" ContentType="application/vnd.openxmlformats-officedocument.presentationml.slide+xml"/>
  <Override PartName="/ppt/slides/slide951.xml" ContentType="application/vnd.openxmlformats-officedocument.presentationml.slide+xml"/>
  <Override PartName="/ppt/slides/slide952.xml" ContentType="application/vnd.openxmlformats-officedocument.presentationml.slide+xml"/>
  <Override PartName="/ppt/slides/slide953.xml" ContentType="application/vnd.openxmlformats-officedocument.presentationml.slide+xml"/>
  <Override PartName="/ppt/slides/slide954.xml" ContentType="application/vnd.openxmlformats-officedocument.presentationml.slide+xml"/>
  <Override PartName="/ppt/slides/slide955.xml" ContentType="application/vnd.openxmlformats-officedocument.presentationml.slide+xml"/>
  <Override PartName="/ppt/slides/slide956.xml" ContentType="application/vnd.openxmlformats-officedocument.presentationml.slide+xml"/>
  <Override PartName="/ppt/slides/slide957.xml" ContentType="application/vnd.openxmlformats-officedocument.presentationml.slide+xml"/>
  <Override PartName="/ppt/slides/slide958.xml" ContentType="application/vnd.openxmlformats-officedocument.presentationml.slide+xml"/>
  <Override PartName="/ppt/slides/slide959.xml" ContentType="application/vnd.openxmlformats-officedocument.presentationml.slide+xml"/>
  <Override PartName="/ppt/slides/slide96.xml" ContentType="application/vnd.openxmlformats-officedocument.presentationml.slide+xml"/>
  <Override PartName="/ppt/slides/slide960.xml" ContentType="application/vnd.openxmlformats-officedocument.presentationml.slide+xml"/>
  <Override PartName="/ppt/slides/slide961.xml" ContentType="application/vnd.openxmlformats-officedocument.presentationml.slide+xml"/>
  <Override PartName="/ppt/slides/slide962.xml" ContentType="application/vnd.openxmlformats-officedocument.presentationml.slide+xml"/>
  <Override PartName="/ppt/slides/slide963.xml" ContentType="application/vnd.openxmlformats-officedocument.presentationml.slide+xml"/>
  <Override PartName="/ppt/slides/slide964.xml" ContentType="application/vnd.openxmlformats-officedocument.presentationml.slide+xml"/>
  <Override PartName="/ppt/slides/slide965.xml" ContentType="application/vnd.openxmlformats-officedocument.presentationml.slide+xml"/>
  <Override PartName="/ppt/slides/slide966.xml" ContentType="application/vnd.openxmlformats-officedocument.presentationml.slide+xml"/>
  <Override PartName="/ppt/slides/slide967.xml" ContentType="application/vnd.openxmlformats-officedocument.presentationml.slide+xml"/>
  <Override PartName="/ppt/slides/slide968.xml" ContentType="application/vnd.openxmlformats-officedocument.presentationml.slide+xml"/>
  <Override PartName="/ppt/slides/slide969.xml" ContentType="application/vnd.openxmlformats-officedocument.presentationml.slide+xml"/>
  <Override PartName="/ppt/slides/slide97.xml" ContentType="application/vnd.openxmlformats-officedocument.presentationml.slide+xml"/>
  <Override PartName="/ppt/slides/slide970.xml" ContentType="application/vnd.openxmlformats-officedocument.presentationml.slide+xml"/>
  <Override PartName="/ppt/slides/slide971.xml" ContentType="application/vnd.openxmlformats-officedocument.presentationml.slide+xml"/>
  <Override PartName="/ppt/slides/slide972.xml" ContentType="application/vnd.openxmlformats-officedocument.presentationml.slide+xml"/>
  <Override PartName="/ppt/slides/slide973.xml" ContentType="application/vnd.openxmlformats-officedocument.presentationml.slide+xml"/>
  <Override PartName="/ppt/slides/slide974.xml" ContentType="application/vnd.openxmlformats-officedocument.presentationml.slide+xml"/>
  <Override PartName="/ppt/slides/slide975.xml" ContentType="application/vnd.openxmlformats-officedocument.presentationml.slide+xml"/>
  <Override PartName="/ppt/slides/slide976.xml" ContentType="application/vnd.openxmlformats-officedocument.presentationml.slide+xml"/>
  <Override PartName="/ppt/slides/slide977.xml" ContentType="application/vnd.openxmlformats-officedocument.presentationml.slide+xml"/>
  <Override PartName="/ppt/slides/slide978.xml" ContentType="application/vnd.openxmlformats-officedocument.presentationml.slide+xml"/>
  <Override PartName="/ppt/slides/slide979.xml" ContentType="application/vnd.openxmlformats-officedocument.presentationml.slide+xml"/>
  <Override PartName="/ppt/slides/slide98.xml" ContentType="application/vnd.openxmlformats-officedocument.presentationml.slide+xml"/>
  <Override PartName="/ppt/slides/slide980.xml" ContentType="application/vnd.openxmlformats-officedocument.presentationml.slide+xml"/>
  <Override PartName="/ppt/slides/slide981.xml" ContentType="application/vnd.openxmlformats-officedocument.presentationml.slide+xml"/>
  <Override PartName="/ppt/slides/slide982.xml" ContentType="application/vnd.openxmlformats-officedocument.presentationml.slide+xml"/>
  <Override PartName="/ppt/slides/slide983.xml" ContentType="application/vnd.openxmlformats-officedocument.presentationml.slide+xml"/>
  <Override PartName="/ppt/slides/slide984.xml" ContentType="application/vnd.openxmlformats-officedocument.presentationml.slide+xml"/>
  <Override PartName="/ppt/slides/slide985.xml" ContentType="application/vnd.openxmlformats-officedocument.presentationml.slide+xml"/>
  <Override PartName="/ppt/slides/slide986.xml" ContentType="application/vnd.openxmlformats-officedocument.presentationml.slide+xml"/>
  <Override PartName="/ppt/slides/slide987.xml" ContentType="application/vnd.openxmlformats-officedocument.presentationml.slide+xml"/>
  <Override PartName="/ppt/slides/slide988.xml" ContentType="application/vnd.openxmlformats-officedocument.presentationml.slide+xml"/>
  <Override PartName="/ppt/slides/slide989.xml" ContentType="application/vnd.openxmlformats-officedocument.presentationml.slide+xml"/>
  <Override PartName="/ppt/slides/slide99.xml" ContentType="application/vnd.openxmlformats-officedocument.presentationml.slide+xml"/>
  <Override PartName="/ppt/slides/slide990.xml" ContentType="application/vnd.openxmlformats-officedocument.presentationml.slide+xml"/>
  <Override PartName="/ppt/slides/slide991.xml" ContentType="application/vnd.openxmlformats-officedocument.presentationml.slide+xml"/>
  <Override PartName="/ppt/slides/slide992.xml" ContentType="application/vnd.openxmlformats-officedocument.presentationml.slide+xml"/>
  <Override PartName="/ppt/slides/slide993.xml" ContentType="application/vnd.openxmlformats-officedocument.presentationml.slide+xml"/>
  <Override PartName="/ppt/slides/slide994.xml" ContentType="application/vnd.openxmlformats-officedocument.presentationml.slide+xml"/>
  <Override PartName="/ppt/slides/slide995.xml" ContentType="application/vnd.openxmlformats-officedocument.presentationml.slide+xml"/>
  <Override PartName="/ppt/slides/slide996.xml" ContentType="application/vnd.openxmlformats-officedocument.presentationml.slide+xml"/>
  <Override PartName="/ppt/slides/slide997.xml" ContentType="application/vnd.openxmlformats-officedocument.presentationml.slide+xml"/>
  <Override PartName="/ppt/slides/slide998.xml" ContentType="application/vnd.openxmlformats-officedocument.presentationml.slide+xml"/>
  <Override PartName="/ppt/slides/slide9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 id="351" r:id="rId102"/>
    <p:sldId id="352" r:id="rId103"/>
    <p:sldId id="353" r:id="rId104"/>
    <p:sldId id="354" r:id="rId105"/>
    <p:sldId id="355" r:id="rId106"/>
    <p:sldId id="356" r:id="rId107"/>
    <p:sldId id="357" r:id="rId108"/>
    <p:sldId id="358" r:id="rId109"/>
    <p:sldId id="359" r:id="rId110"/>
    <p:sldId id="360" r:id="rId111"/>
    <p:sldId id="361" r:id="rId112"/>
    <p:sldId id="362" r:id="rId113"/>
    <p:sldId id="363" r:id="rId114"/>
    <p:sldId id="364" r:id="rId115"/>
    <p:sldId id="365" r:id="rId116"/>
    <p:sldId id="366" r:id="rId117"/>
    <p:sldId id="367" r:id="rId118"/>
    <p:sldId id="368" r:id="rId119"/>
    <p:sldId id="369" r:id="rId120"/>
    <p:sldId id="370" r:id="rId121"/>
    <p:sldId id="371" r:id="rId122"/>
    <p:sldId id="372" r:id="rId123"/>
    <p:sldId id="373" r:id="rId124"/>
    <p:sldId id="374" r:id="rId125"/>
    <p:sldId id="375" r:id="rId126"/>
    <p:sldId id="376" r:id="rId127"/>
    <p:sldId id="377" r:id="rId128"/>
    <p:sldId id="378" r:id="rId129"/>
    <p:sldId id="379" r:id="rId130"/>
    <p:sldId id="380" r:id="rId131"/>
    <p:sldId id="381" r:id="rId132"/>
    <p:sldId id="382" r:id="rId133"/>
    <p:sldId id="383" r:id="rId134"/>
    <p:sldId id="384" r:id="rId135"/>
    <p:sldId id="385" r:id="rId136"/>
    <p:sldId id="386" r:id="rId137"/>
    <p:sldId id="387" r:id="rId138"/>
    <p:sldId id="388" r:id="rId139"/>
    <p:sldId id="389" r:id="rId140"/>
    <p:sldId id="390" r:id="rId141"/>
    <p:sldId id="391" r:id="rId142"/>
    <p:sldId id="392" r:id="rId143"/>
    <p:sldId id="393" r:id="rId144"/>
    <p:sldId id="394" r:id="rId145"/>
    <p:sldId id="395" r:id="rId146"/>
    <p:sldId id="396" r:id="rId147"/>
    <p:sldId id="397" r:id="rId148"/>
    <p:sldId id="398" r:id="rId149"/>
    <p:sldId id="399" r:id="rId150"/>
    <p:sldId id="400" r:id="rId151"/>
    <p:sldId id="401" r:id="rId152"/>
    <p:sldId id="402" r:id="rId153"/>
    <p:sldId id="403" r:id="rId154"/>
    <p:sldId id="404" r:id="rId155"/>
    <p:sldId id="405" r:id="rId156"/>
    <p:sldId id="406" r:id="rId157"/>
    <p:sldId id="407" r:id="rId158"/>
    <p:sldId id="408" r:id="rId159"/>
    <p:sldId id="409" r:id="rId160"/>
    <p:sldId id="410" r:id="rId161"/>
    <p:sldId id="411" r:id="rId162"/>
    <p:sldId id="412" r:id="rId163"/>
    <p:sldId id="413" r:id="rId164"/>
    <p:sldId id="414" r:id="rId165"/>
    <p:sldId id="415" r:id="rId166"/>
    <p:sldId id="416" r:id="rId167"/>
    <p:sldId id="417" r:id="rId168"/>
    <p:sldId id="418" r:id="rId169"/>
    <p:sldId id="419" r:id="rId170"/>
    <p:sldId id="420" r:id="rId171"/>
    <p:sldId id="421" r:id="rId172"/>
    <p:sldId id="422" r:id="rId173"/>
    <p:sldId id="423" r:id="rId174"/>
    <p:sldId id="424" r:id="rId175"/>
    <p:sldId id="425" r:id="rId176"/>
    <p:sldId id="426" r:id="rId177"/>
    <p:sldId id="427" r:id="rId178"/>
    <p:sldId id="428" r:id="rId179"/>
    <p:sldId id="429" r:id="rId180"/>
    <p:sldId id="430" r:id="rId181"/>
    <p:sldId id="431" r:id="rId182"/>
    <p:sldId id="432" r:id="rId183"/>
    <p:sldId id="433" r:id="rId184"/>
    <p:sldId id="434" r:id="rId185"/>
    <p:sldId id="435" r:id="rId186"/>
    <p:sldId id="436" r:id="rId187"/>
    <p:sldId id="437" r:id="rId188"/>
    <p:sldId id="438" r:id="rId189"/>
    <p:sldId id="439" r:id="rId190"/>
    <p:sldId id="440" r:id="rId191"/>
    <p:sldId id="441" r:id="rId192"/>
    <p:sldId id="442" r:id="rId193"/>
    <p:sldId id="443" r:id="rId194"/>
    <p:sldId id="444" r:id="rId195"/>
    <p:sldId id="445" r:id="rId196"/>
    <p:sldId id="446" r:id="rId197"/>
    <p:sldId id="447" r:id="rId198"/>
    <p:sldId id="448" r:id="rId199"/>
    <p:sldId id="449" r:id="rId200"/>
    <p:sldId id="450" r:id="rId201"/>
    <p:sldId id="451" r:id="rId202"/>
    <p:sldId id="452" r:id="rId203"/>
    <p:sldId id="453" r:id="rId204"/>
    <p:sldId id="454" r:id="rId205"/>
    <p:sldId id="455" r:id="rId206"/>
    <p:sldId id="456" r:id="rId207"/>
    <p:sldId id="457" r:id="rId208"/>
    <p:sldId id="458" r:id="rId209"/>
    <p:sldId id="459" r:id="rId210"/>
    <p:sldId id="460" r:id="rId211"/>
    <p:sldId id="461" r:id="rId212"/>
    <p:sldId id="462" r:id="rId213"/>
    <p:sldId id="463" r:id="rId214"/>
    <p:sldId id="464" r:id="rId215"/>
    <p:sldId id="465" r:id="rId216"/>
    <p:sldId id="466" r:id="rId217"/>
    <p:sldId id="467" r:id="rId218"/>
    <p:sldId id="468" r:id="rId219"/>
    <p:sldId id="469" r:id="rId220"/>
    <p:sldId id="470" r:id="rId221"/>
    <p:sldId id="471" r:id="rId222"/>
    <p:sldId id="472" r:id="rId223"/>
    <p:sldId id="473" r:id="rId224"/>
    <p:sldId id="474" r:id="rId225"/>
    <p:sldId id="475" r:id="rId226"/>
    <p:sldId id="476" r:id="rId227"/>
    <p:sldId id="477" r:id="rId228"/>
    <p:sldId id="478" r:id="rId229"/>
    <p:sldId id="479" r:id="rId230"/>
    <p:sldId id="480" r:id="rId231"/>
    <p:sldId id="481" r:id="rId232"/>
    <p:sldId id="482" r:id="rId233"/>
    <p:sldId id="483" r:id="rId234"/>
    <p:sldId id="484" r:id="rId235"/>
    <p:sldId id="485" r:id="rId236"/>
    <p:sldId id="486" r:id="rId237"/>
    <p:sldId id="487" r:id="rId238"/>
    <p:sldId id="488" r:id="rId239"/>
    <p:sldId id="489" r:id="rId240"/>
    <p:sldId id="490" r:id="rId241"/>
    <p:sldId id="491" r:id="rId242"/>
    <p:sldId id="492" r:id="rId243"/>
    <p:sldId id="493" r:id="rId244"/>
    <p:sldId id="494" r:id="rId245"/>
    <p:sldId id="495" r:id="rId246"/>
    <p:sldId id="496" r:id="rId247"/>
    <p:sldId id="497" r:id="rId248"/>
    <p:sldId id="498" r:id="rId249"/>
    <p:sldId id="499" r:id="rId250"/>
    <p:sldId id="500" r:id="rId251"/>
    <p:sldId id="501" r:id="rId252"/>
    <p:sldId id="502" r:id="rId253"/>
    <p:sldId id="503" r:id="rId254"/>
    <p:sldId id="504" r:id="rId255"/>
    <p:sldId id="505" r:id="rId256"/>
    <p:sldId id="506" r:id="rId257"/>
    <p:sldId id="507" r:id="rId258"/>
    <p:sldId id="508" r:id="rId259"/>
    <p:sldId id="509" r:id="rId260"/>
    <p:sldId id="510" r:id="rId261"/>
    <p:sldId id="511" r:id="rId262"/>
    <p:sldId id="512" r:id="rId263"/>
    <p:sldId id="513" r:id="rId264"/>
    <p:sldId id="514" r:id="rId265"/>
    <p:sldId id="515" r:id="rId266"/>
    <p:sldId id="516" r:id="rId267"/>
    <p:sldId id="517" r:id="rId268"/>
    <p:sldId id="518" r:id="rId269"/>
    <p:sldId id="519" r:id="rId270"/>
    <p:sldId id="520" r:id="rId271"/>
    <p:sldId id="521" r:id="rId272"/>
    <p:sldId id="522" r:id="rId273"/>
    <p:sldId id="523" r:id="rId274"/>
    <p:sldId id="524" r:id="rId275"/>
    <p:sldId id="525" r:id="rId276"/>
    <p:sldId id="526" r:id="rId277"/>
    <p:sldId id="527" r:id="rId278"/>
    <p:sldId id="528" r:id="rId279"/>
    <p:sldId id="529" r:id="rId280"/>
    <p:sldId id="530" r:id="rId281"/>
    <p:sldId id="531" r:id="rId282"/>
    <p:sldId id="532" r:id="rId283"/>
    <p:sldId id="533" r:id="rId284"/>
    <p:sldId id="534" r:id="rId285"/>
    <p:sldId id="535" r:id="rId286"/>
    <p:sldId id="536" r:id="rId287"/>
    <p:sldId id="537" r:id="rId288"/>
    <p:sldId id="538" r:id="rId289"/>
    <p:sldId id="539" r:id="rId290"/>
    <p:sldId id="540" r:id="rId291"/>
    <p:sldId id="541" r:id="rId292"/>
    <p:sldId id="542" r:id="rId293"/>
    <p:sldId id="543" r:id="rId294"/>
    <p:sldId id="544" r:id="rId295"/>
    <p:sldId id="545" r:id="rId296"/>
    <p:sldId id="546" r:id="rId297"/>
    <p:sldId id="547" r:id="rId298"/>
    <p:sldId id="548" r:id="rId299"/>
    <p:sldId id="549" r:id="rId300"/>
    <p:sldId id="550" r:id="rId301"/>
    <p:sldId id="551" r:id="rId302"/>
    <p:sldId id="552" r:id="rId303"/>
    <p:sldId id="553" r:id="rId304"/>
    <p:sldId id="554" r:id="rId305"/>
    <p:sldId id="555" r:id="rId306"/>
    <p:sldId id="556" r:id="rId307"/>
    <p:sldId id="557" r:id="rId308"/>
    <p:sldId id="558" r:id="rId309"/>
    <p:sldId id="559" r:id="rId310"/>
    <p:sldId id="560" r:id="rId311"/>
    <p:sldId id="561" r:id="rId312"/>
    <p:sldId id="562" r:id="rId313"/>
    <p:sldId id="563" r:id="rId314"/>
    <p:sldId id="564" r:id="rId315"/>
    <p:sldId id="565" r:id="rId316"/>
    <p:sldId id="566" r:id="rId317"/>
    <p:sldId id="567" r:id="rId318"/>
    <p:sldId id="568" r:id="rId319"/>
    <p:sldId id="569" r:id="rId320"/>
    <p:sldId id="570" r:id="rId321"/>
    <p:sldId id="571" r:id="rId322"/>
    <p:sldId id="572" r:id="rId323"/>
    <p:sldId id="573" r:id="rId324"/>
    <p:sldId id="574" r:id="rId325"/>
    <p:sldId id="575" r:id="rId326"/>
    <p:sldId id="576" r:id="rId327"/>
    <p:sldId id="577" r:id="rId328"/>
    <p:sldId id="578" r:id="rId329"/>
    <p:sldId id="579" r:id="rId330"/>
    <p:sldId id="580" r:id="rId331"/>
    <p:sldId id="581" r:id="rId332"/>
    <p:sldId id="582" r:id="rId333"/>
    <p:sldId id="583" r:id="rId334"/>
    <p:sldId id="584" r:id="rId335"/>
    <p:sldId id="585" r:id="rId336"/>
    <p:sldId id="586" r:id="rId337"/>
    <p:sldId id="587" r:id="rId338"/>
    <p:sldId id="588" r:id="rId339"/>
    <p:sldId id="589" r:id="rId340"/>
    <p:sldId id="590" r:id="rId341"/>
    <p:sldId id="591" r:id="rId342"/>
    <p:sldId id="592" r:id="rId343"/>
    <p:sldId id="593" r:id="rId344"/>
    <p:sldId id="594" r:id="rId345"/>
    <p:sldId id="595" r:id="rId346"/>
    <p:sldId id="596" r:id="rId347"/>
    <p:sldId id="597" r:id="rId348"/>
    <p:sldId id="598" r:id="rId349"/>
    <p:sldId id="599" r:id="rId350"/>
    <p:sldId id="600" r:id="rId351"/>
    <p:sldId id="601" r:id="rId352"/>
    <p:sldId id="602" r:id="rId353"/>
    <p:sldId id="603" r:id="rId354"/>
    <p:sldId id="604" r:id="rId355"/>
    <p:sldId id="605" r:id="rId356"/>
    <p:sldId id="606" r:id="rId357"/>
    <p:sldId id="607" r:id="rId358"/>
    <p:sldId id="608" r:id="rId359"/>
    <p:sldId id="609" r:id="rId360"/>
    <p:sldId id="610" r:id="rId361"/>
    <p:sldId id="611" r:id="rId362"/>
    <p:sldId id="612" r:id="rId363"/>
    <p:sldId id="613" r:id="rId364"/>
    <p:sldId id="614" r:id="rId365"/>
    <p:sldId id="615" r:id="rId366"/>
    <p:sldId id="616" r:id="rId367"/>
    <p:sldId id="617" r:id="rId368"/>
    <p:sldId id="618" r:id="rId369"/>
    <p:sldId id="619" r:id="rId370"/>
    <p:sldId id="620" r:id="rId371"/>
    <p:sldId id="621" r:id="rId372"/>
    <p:sldId id="622" r:id="rId373"/>
    <p:sldId id="623" r:id="rId374"/>
    <p:sldId id="624" r:id="rId375"/>
    <p:sldId id="625" r:id="rId376"/>
    <p:sldId id="626" r:id="rId377"/>
    <p:sldId id="627" r:id="rId378"/>
    <p:sldId id="628" r:id="rId379"/>
    <p:sldId id="629" r:id="rId380"/>
    <p:sldId id="630" r:id="rId381"/>
    <p:sldId id="631" r:id="rId382"/>
    <p:sldId id="632" r:id="rId383"/>
    <p:sldId id="633" r:id="rId384"/>
    <p:sldId id="634" r:id="rId385"/>
    <p:sldId id="635" r:id="rId386"/>
    <p:sldId id="636" r:id="rId387"/>
    <p:sldId id="637" r:id="rId388"/>
    <p:sldId id="638" r:id="rId389"/>
    <p:sldId id="639" r:id="rId390"/>
    <p:sldId id="640" r:id="rId391"/>
    <p:sldId id="641" r:id="rId392"/>
    <p:sldId id="642" r:id="rId393"/>
    <p:sldId id="643" r:id="rId394"/>
    <p:sldId id="644" r:id="rId395"/>
    <p:sldId id="645" r:id="rId396"/>
    <p:sldId id="646" r:id="rId397"/>
    <p:sldId id="647" r:id="rId398"/>
    <p:sldId id="648" r:id="rId399"/>
    <p:sldId id="649" r:id="rId400"/>
    <p:sldId id="650" r:id="rId401"/>
    <p:sldId id="651" r:id="rId402"/>
    <p:sldId id="652" r:id="rId403"/>
    <p:sldId id="653" r:id="rId404"/>
    <p:sldId id="654" r:id="rId405"/>
    <p:sldId id="655" r:id="rId406"/>
    <p:sldId id="656" r:id="rId407"/>
    <p:sldId id="657" r:id="rId408"/>
    <p:sldId id="658" r:id="rId409"/>
    <p:sldId id="659" r:id="rId410"/>
    <p:sldId id="660" r:id="rId411"/>
    <p:sldId id="661" r:id="rId412"/>
    <p:sldId id="662" r:id="rId413"/>
    <p:sldId id="663" r:id="rId414"/>
    <p:sldId id="664" r:id="rId415"/>
    <p:sldId id="665" r:id="rId416"/>
    <p:sldId id="666" r:id="rId417"/>
    <p:sldId id="667" r:id="rId418"/>
    <p:sldId id="668" r:id="rId419"/>
    <p:sldId id="669" r:id="rId420"/>
    <p:sldId id="670" r:id="rId421"/>
    <p:sldId id="671" r:id="rId422"/>
    <p:sldId id="672" r:id="rId423"/>
    <p:sldId id="673" r:id="rId424"/>
    <p:sldId id="674" r:id="rId425"/>
    <p:sldId id="675" r:id="rId426"/>
    <p:sldId id="676" r:id="rId427"/>
    <p:sldId id="677" r:id="rId428"/>
    <p:sldId id="678" r:id="rId429"/>
    <p:sldId id="679" r:id="rId430"/>
    <p:sldId id="680" r:id="rId431"/>
    <p:sldId id="681" r:id="rId432"/>
    <p:sldId id="682" r:id="rId433"/>
    <p:sldId id="683" r:id="rId434"/>
    <p:sldId id="684" r:id="rId435"/>
    <p:sldId id="685" r:id="rId436"/>
    <p:sldId id="686" r:id="rId437"/>
    <p:sldId id="687" r:id="rId438"/>
    <p:sldId id="688" r:id="rId439"/>
    <p:sldId id="689" r:id="rId440"/>
    <p:sldId id="690" r:id="rId441"/>
    <p:sldId id="691" r:id="rId442"/>
    <p:sldId id="692" r:id="rId443"/>
    <p:sldId id="693" r:id="rId444"/>
    <p:sldId id="694" r:id="rId445"/>
    <p:sldId id="695" r:id="rId446"/>
    <p:sldId id="696" r:id="rId447"/>
    <p:sldId id="697" r:id="rId448"/>
    <p:sldId id="698" r:id="rId449"/>
    <p:sldId id="699" r:id="rId450"/>
    <p:sldId id="700" r:id="rId451"/>
    <p:sldId id="701" r:id="rId452"/>
    <p:sldId id="702" r:id="rId453"/>
    <p:sldId id="703" r:id="rId454"/>
    <p:sldId id="704" r:id="rId455"/>
    <p:sldId id="705" r:id="rId456"/>
    <p:sldId id="706" r:id="rId457"/>
    <p:sldId id="707" r:id="rId458"/>
    <p:sldId id="708" r:id="rId459"/>
    <p:sldId id="709" r:id="rId460"/>
    <p:sldId id="710" r:id="rId461"/>
    <p:sldId id="711" r:id="rId462"/>
    <p:sldId id="712" r:id="rId463"/>
    <p:sldId id="713" r:id="rId464"/>
    <p:sldId id="714" r:id="rId465"/>
    <p:sldId id="715" r:id="rId466"/>
    <p:sldId id="716" r:id="rId467"/>
    <p:sldId id="717" r:id="rId468"/>
    <p:sldId id="718" r:id="rId469"/>
    <p:sldId id="719" r:id="rId470"/>
    <p:sldId id="720" r:id="rId471"/>
    <p:sldId id="721" r:id="rId472"/>
    <p:sldId id="722" r:id="rId473"/>
    <p:sldId id="723" r:id="rId474"/>
    <p:sldId id="724" r:id="rId475"/>
    <p:sldId id="725" r:id="rId476"/>
    <p:sldId id="726" r:id="rId477"/>
    <p:sldId id="727" r:id="rId478"/>
    <p:sldId id="728" r:id="rId479"/>
    <p:sldId id="729" r:id="rId480"/>
    <p:sldId id="730" r:id="rId481"/>
    <p:sldId id="731" r:id="rId482"/>
    <p:sldId id="732" r:id="rId483"/>
    <p:sldId id="733" r:id="rId484"/>
    <p:sldId id="734" r:id="rId485"/>
    <p:sldId id="735" r:id="rId486"/>
    <p:sldId id="736" r:id="rId487"/>
    <p:sldId id="737" r:id="rId488"/>
    <p:sldId id="738" r:id="rId489"/>
    <p:sldId id="739" r:id="rId490"/>
    <p:sldId id="740" r:id="rId491"/>
    <p:sldId id="741" r:id="rId492"/>
    <p:sldId id="742" r:id="rId493"/>
    <p:sldId id="743" r:id="rId494"/>
    <p:sldId id="744" r:id="rId495"/>
    <p:sldId id="745" r:id="rId496"/>
    <p:sldId id="746" r:id="rId497"/>
    <p:sldId id="747" r:id="rId498"/>
    <p:sldId id="748" r:id="rId499"/>
    <p:sldId id="749" r:id="rId500"/>
    <p:sldId id="750" r:id="rId501"/>
    <p:sldId id="751" r:id="rId502"/>
    <p:sldId id="752" r:id="rId503"/>
    <p:sldId id="753" r:id="rId504"/>
    <p:sldId id="754" r:id="rId505"/>
    <p:sldId id="755" r:id="rId506"/>
    <p:sldId id="756" r:id="rId507"/>
    <p:sldId id="757" r:id="rId508"/>
    <p:sldId id="758" r:id="rId509"/>
    <p:sldId id="759" r:id="rId510"/>
    <p:sldId id="760" r:id="rId511"/>
    <p:sldId id="761" r:id="rId512"/>
    <p:sldId id="762" r:id="rId513"/>
    <p:sldId id="763" r:id="rId514"/>
    <p:sldId id="764" r:id="rId515"/>
    <p:sldId id="765" r:id="rId516"/>
    <p:sldId id="766" r:id="rId517"/>
    <p:sldId id="767" r:id="rId518"/>
    <p:sldId id="768" r:id="rId519"/>
    <p:sldId id="769" r:id="rId520"/>
    <p:sldId id="770" r:id="rId521"/>
    <p:sldId id="771" r:id="rId522"/>
    <p:sldId id="772" r:id="rId523"/>
    <p:sldId id="773" r:id="rId524"/>
    <p:sldId id="774" r:id="rId525"/>
    <p:sldId id="775" r:id="rId526"/>
    <p:sldId id="776" r:id="rId527"/>
    <p:sldId id="777" r:id="rId528"/>
    <p:sldId id="778" r:id="rId529"/>
    <p:sldId id="779" r:id="rId530"/>
    <p:sldId id="780" r:id="rId531"/>
    <p:sldId id="781" r:id="rId532"/>
    <p:sldId id="782" r:id="rId533"/>
    <p:sldId id="783" r:id="rId534"/>
    <p:sldId id="784" r:id="rId535"/>
    <p:sldId id="785" r:id="rId536"/>
    <p:sldId id="786" r:id="rId537"/>
    <p:sldId id="787" r:id="rId538"/>
    <p:sldId id="788" r:id="rId539"/>
    <p:sldId id="789" r:id="rId540"/>
    <p:sldId id="790" r:id="rId541"/>
    <p:sldId id="791" r:id="rId542"/>
    <p:sldId id="792" r:id="rId543"/>
    <p:sldId id="793" r:id="rId544"/>
    <p:sldId id="794" r:id="rId545"/>
    <p:sldId id="795" r:id="rId546"/>
    <p:sldId id="796" r:id="rId547"/>
    <p:sldId id="797" r:id="rId548"/>
    <p:sldId id="798" r:id="rId549"/>
    <p:sldId id="799" r:id="rId550"/>
    <p:sldId id="800" r:id="rId551"/>
    <p:sldId id="801" r:id="rId552"/>
    <p:sldId id="802" r:id="rId553"/>
    <p:sldId id="803" r:id="rId554"/>
    <p:sldId id="804" r:id="rId555"/>
    <p:sldId id="805" r:id="rId556"/>
    <p:sldId id="806" r:id="rId557"/>
    <p:sldId id="807" r:id="rId558"/>
    <p:sldId id="808" r:id="rId559"/>
    <p:sldId id="809" r:id="rId560"/>
    <p:sldId id="810" r:id="rId561"/>
    <p:sldId id="811" r:id="rId562"/>
    <p:sldId id="812" r:id="rId563"/>
    <p:sldId id="813" r:id="rId564"/>
    <p:sldId id="814" r:id="rId565"/>
    <p:sldId id="815" r:id="rId566"/>
    <p:sldId id="816" r:id="rId567"/>
    <p:sldId id="817" r:id="rId568"/>
    <p:sldId id="818" r:id="rId569"/>
    <p:sldId id="819" r:id="rId570"/>
    <p:sldId id="820" r:id="rId571"/>
    <p:sldId id="821" r:id="rId572"/>
    <p:sldId id="822" r:id="rId573"/>
    <p:sldId id="823" r:id="rId574"/>
    <p:sldId id="824" r:id="rId575"/>
    <p:sldId id="825" r:id="rId576"/>
    <p:sldId id="826" r:id="rId577"/>
    <p:sldId id="827" r:id="rId578"/>
    <p:sldId id="828" r:id="rId579"/>
    <p:sldId id="829" r:id="rId580"/>
    <p:sldId id="830" r:id="rId581"/>
    <p:sldId id="831" r:id="rId582"/>
    <p:sldId id="832" r:id="rId583"/>
    <p:sldId id="833" r:id="rId584"/>
    <p:sldId id="834" r:id="rId585"/>
    <p:sldId id="835" r:id="rId586"/>
    <p:sldId id="836" r:id="rId587"/>
    <p:sldId id="837" r:id="rId588"/>
    <p:sldId id="838" r:id="rId589"/>
    <p:sldId id="839" r:id="rId590"/>
    <p:sldId id="840" r:id="rId591"/>
    <p:sldId id="841" r:id="rId592"/>
    <p:sldId id="842" r:id="rId593"/>
    <p:sldId id="843" r:id="rId594"/>
    <p:sldId id="844" r:id="rId595"/>
    <p:sldId id="845" r:id="rId596"/>
    <p:sldId id="846" r:id="rId597"/>
    <p:sldId id="847" r:id="rId598"/>
    <p:sldId id="848" r:id="rId599"/>
    <p:sldId id="849" r:id="rId600"/>
    <p:sldId id="850" r:id="rId601"/>
    <p:sldId id="851" r:id="rId602"/>
    <p:sldId id="852" r:id="rId603"/>
    <p:sldId id="853" r:id="rId604"/>
    <p:sldId id="854" r:id="rId605"/>
    <p:sldId id="855" r:id="rId606"/>
    <p:sldId id="856" r:id="rId607"/>
    <p:sldId id="857" r:id="rId608"/>
    <p:sldId id="858" r:id="rId609"/>
    <p:sldId id="859" r:id="rId610"/>
    <p:sldId id="860" r:id="rId611"/>
    <p:sldId id="861" r:id="rId612"/>
    <p:sldId id="862" r:id="rId613"/>
    <p:sldId id="863" r:id="rId614"/>
    <p:sldId id="864" r:id="rId615"/>
    <p:sldId id="865" r:id="rId616"/>
    <p:sldId id="866" r:id="rId617"/>
    <p:sldId id="867" r:id="rId618"/>
    <p:sldId id="868" r:id="rId619"/>
    <p:sldId id="869" r:id="rId620"/>
    <p:sldId id="870" r:id="rId621"/>
    <p:sldId id="871" r:id="rId622"/>
    <p:sldId id="872" r:id="rId623"/>
    <p:sldId id="873" r:id="rId624"/>
    <p:sldId id="874" r:id="rId625"/>
    <p:sldId id="875" r:id="rId626"/>
    <p:sldId id="876" r:id="rId627"/>
    <p:sldId id="877" r:id="rId628"/>
    <p:sldId id="878" r:id="rId629"/>
    <p:sldId id="879" r:id="rId630"/>
    <p:sldId id="880" r:id="rId631"/>
    <p:sldId id="881" r:id="rId632"/>
    <p:sldId id="882" r:id="rId633"/>
    <p:sldId id="883" r:id="rId634"/>
    <p:sldId id="884" r:id="rId635"/>
    <p:sldId id="885" r:id="rId636"/>
    <p:sldId id="886" r:id="rId637"/>
    <p:sldId id="887" r:id="rId638"/>
    <p:sldId id="888" r:id="rId639"/>
    <p:sldId id="889" r:id="rId640"/>
    <p:sldId id="890" r:id="rId641"/>
    <p:sldId id="891" r:id="rId642"/>
    <p:sldId id="892" r:id="rId643"/>
    <p:sldId id="893" r:id="rId644"/>
    <p:sldId id="894" r:id="rId645"/>
    <p:sldId id="895" r:id="rId646"/>
    <p:sldId id="896" r:id="rId647"/>
    <p:sldId id="897" r:id="rId648"/>
    <p:sldId id="898" r:id="rId649"/>
    <p:sldId id="899" r:id="rId650"/>
    <p:sldId id="900" r:id="rId651"/>
    <p:sldId id="901" r:id="rId652"/>
    <p:sldId id="902" r:id="rId653"/>
    <p:sldId id="903" r:id="rId654"/>
    <p:sldId id="904" r:id="rId655"/>
    <p:sldId id="905" r:id="rId656"/>
    <p:sldId id="906" r:id="rId657"/>
    <p:sldId id="907" r:id="rId658"/>
    <p:sldId id="908" r:id="rId659"/>
    <p:sldId id="909" r:id="rId660"/>
    <p:sldId id="910" r:id="rId661"/>
    <p:sldId id="911" r:id="rId662"/>
    <p:sldId id="912" r:id="rId663"/>
    <p:sldId id="913" r:id="rId664"/>
    <p:sldId id="914" r:id="rId665"/>
    <p:sldId id="915" r:id="rId666"/>
    <p:sldId id="916" r:id="rId667"/>
    <p:sldId id="917" r:id="rId668"/>
    <p:sldId id="918" r:id="rId669"/>
    <p:sldId id="919" r:id="rId670"/>
    <p:sldId id="920" r:id="rId671"/>
    <p:sldId id="921" r:id="rId672"/>
    <p:sldId id="922" r:id="rId673"/>
    <p:sldId id="923" r:id="rId674"/>
    <p:sldId id="924" r:id="rId675"/>
    <p:sldId id="925" r:id="rId676"/>
    <p:sldId id="926" r:id="rId677"/>
    <p:sldId id="927" r:id="rId678"/>
    <p:sldId id="928" r:id="rId679"/>
    <p:sldId id="929" r:id="rId680"/>
    <p:sldId id="930" r:id="rId681"/>
    <p:sldId id="931" r:id="rId682"/>
    <p:sldId id="932" r:id="rId683"/>
    <p:sldId id="933" r:id="rId684"/>
    <p:sldId id="934" r:id="rId685"/>
    <p:sldId id="935" r:id="rId686"/>
    <p:sldId id="936" r:id="rId687"/>
    <p:sldId id="937" r:id="rId688"/>
    <p:sldId id="938" r:id="rId689"/>
    <p:sldId id="939" r:id="rId690"/>
    <p:sldId id="940" r:id="rId691"/>
    <p:sldId id="941" r:id="rId692"/>
    <p:sldId id="942" r:id="rId693"/>
    <p:sldId id="943" r:id="rId694"/>
    <p:sldId id="944" r:id="rId695"/>
    <p:sldId id="945" r:id="rId696"/>
    <p:sldId id="946" r:id="rId697"/>
    <p:sldId id="947" r:id="rId698"/>
    <p:sldId id="948" r:id="rId699"/>
    <p:sldId id="949" r:id="rId700"/>
    <p:sldId id="950" r:id="rId701"/>
    <p:sldId id="951" r:id="rId702"/>
    <p:sldId id="952" r:id="rId703"/>
    <p:sldId id="953" r:id="rId704"/>
    <p:sldId id="954" r:id="rId705"/>
    <p:sldId id="955" r:id="rId706"/>
    <p:sldId id="956" r:id="rId707"/>
    <p:sldId id="957" r:id="rId708"/>
    <p:sldId id="958" r:id="rId709"/>
    <p:sldId id="959" r:id="rId710"/>
    <p:sldId id="960" r:id="rId711"/>
    <p:sldId id="961" r:id="rId712"/>
    <p:sldId id="962" r:id="rId713"/>
    <p:sldId id="963" r:id="rId714"/>
    <p:sldId id="964" r:id="rId715"/>
    <p:sldId id="965" r:id="rId716"/>
    <p:sldId id="966" r:id="rId717"/>
    <p:sldId id="967" r:id="rId718"/>
    <p:sldId id="968" r:id="rId719"/>
    <p:sldId id="969" r:id="rId720"/>
    <p:sldId id="970" r:id="rId721"/>
    <p:sldId id="971" r:id="rId722"/>
    <p:sldId id="972" r:id="rId723"/>
    <p:sldId id="973" r:id="rId724"/>
    <p:sldId id="974" r:id="rId725"/>
    <p:sldId id="975" r:id="rId726"/>
    <p:sldId id="976" r:id="rId727"/>
    <p:sldId id="977" r:id="rId728"/>
    <p:sldId id="978" r:id="rId729"/>
    <p:sldId id="979" r:id="rId730"/>
    <p:sldId id="980" r:id="rId731"/>
    <p:sldId id="981" r:id="rId732"/>
    <p:sldId id="982" r:id="rId733"/>
    <p:sldId id="983" r:id="rId734"/>
    <p:sldId id="984" r:id="rId735"/>
    <p:sldId id="985" r:id="rId736"/>
    <p:sldId id="986" r:id="rId737"/>
    <p:sldId id="987" r:id="rId738"/>
    <p:sldId id="988" r:id="rId739"/>
    <p:sldId id="989" r:id="rId740"/>
    <p:sldId id="990" r:id="rId741"/>
    <p:sldId id="991" r:id="rId742"/>
    <p:sldId id="992" r:id="rId743"/>
    <p:sldId id="993" r:id="rId744"/>
    <p:sldId id="994" r:id="rId745"/>
    <p:sldId id="995" r:id="rId746"/>
    <p:sldId id="996" r:id="rId747"/>
    <p:sldId id="997" r:id="rId748"/>
    <p:sldId id="998" r:id="rId749"/>
    <p:sldId id="999" r:id="rId750"/>
    <p:sldId id="1000" r:id="rId751"/>
    <p:sldId id="1001" r:id="rId752"/>
    <p:sldId id="1002" r:id="rId753"/>
    <p:sldId id="1003" r:id="rId754"/>
    <p:sldId id="1004" r:id="rId755"/>
    <p:sldId id="1005" r:id="rId756"/>
    <p:sldId id="1006" r:id="rId757"/>
    <p:sldId id="1007" r:id="rId758"/>
    <p:sldId id="1008" r:id="rId759"/>
    <p:sldId id="1009" r:id="rId760"/>
    <p:sldId id="1010" r:id="rId761"/>
    <p:sldId id="1011" r:id="rId762"/>
    <p:sldId id="1012" r:id="rId763"/>
    <p:sldId id="1013" r:id="rId764"/>
    <p:sldId id="1014" r:id="rId765"/>
    <p:sldId id="1015" r:id="rId766"/>
    <p:sldId id="1016" r:id="rId767"/>
    <p:sldId id="1017" r:id="rId768"/>
    <p:sldId id="1018" r:id="rId769"/>
    <p:sldId id="1019" r:id="rId770"/>
    <p:sldId id="1020" r:id="rId771"/>
    <p:sldId id="1021" r:id="rId772"/>
    <p:sldId id="1022" r:id="rId773"/>
    <p:sldId id="1023" r:id="rId774"/>
    <p:sldId id="1024" r:id="rId775"/>
    <p:sldId id="1025" r:id="rId776"/>
    <p:sldId id="1026" r:id="rId777"/>
    <p:sldId id="1027" r:id="rId778"/>
    <p:sldId id="1028" r:id="rId779"/>
    <p:sldId id="1029" r:id="rId780"/>
    <p:sldId id="1030" r:id="rId781"/>
    <p:sldId id="1031" r:id="rId782"/>
    <p:sldId id="1032" r:id="rId783"/>
    <p:sldId id="1033" r:id="rId784"/>
    <p:sldId id="1034" r:id="rId785"/>
    <p:sldId id="1035" r:id="rId786"/>
    <p:sldId id="1036" r:id="rId787"/>
    <p:sldId id="1037" r:id="rId788"/>
    <p:sldId id="1038" r:id="rId789"/>
    <p:sldId id="1039" r:id="rId790"/>
    <p:sldId id="1040" r:id="rId791"/>
    <p:sldId id="1041" r:id="rId792"/>
    <p:sldId id="1042" r:id="rId793"/>
    <p:sldId id="1043" r:id="rId794"/>
    <p:sldId id="1044" r:id="rId795"/>
    <p:sldId id="1045" r:id="rId796"/>
    <p:sldId id="1046" r:id="rId797"/>
    <p:sldId id="1047" r:id="rId798"/>
    <p:sldId id="1048" r:id="rId799"/>
    <p:sldId id="1049" r:id="rId800"/>
    <p:sldId id="1050" r:id="rId801"/>
    <p:sldId id="1051" r:id="rId802"/>
    <p:sldId id="1052" r:id="rId803"/>
    <p:sldId id="1053" r:id="rId804"/>
    <p:sldId id="1054" r:id="rId805"/>
    <p:sldId id="1055" r:id="rId806"/>
    <p:sldId id="1056" r:id="rId807"/>
    <p:sldId id="1057" r:id="rId808"/>
    <p:sldId id="1058" r:id="rId809"/>
    <p:sldId id="1059" r:id="rId810"/>
    <p:sldId id="1060" r:id="rId811"/>
    <p:sldId id="1061" r:id="rId812"/>
    <p:sldId id="1062" r:id="rId813"/>
    <p:sldId id="1063" r:id="rId814"/>
    <p:sldId id="1064" r:id="rId815"/>
    <p:sldId id="1065" r:id="rId816"/>
    <p:sldId id="1066" r:id="rId817"/>
    <p:sldId id="1067" r:id="rId818"/>
    <p:sldId id="1068" r:id="rId819"/>
    <p:sldId id="1069" r:id="rId820"/>
    <p:sldId id="1070" r:id="rId821"/>
    <p:sldId id="1071" r:id="rId822"/>
    <p:sldId id="1072" r:id="rId823"/>
    <p:sldId id="1073" r:id="rId824"/>
    <p:sldId id="1074" r:id="rId825"/>
    <p:sldId id="1075" r:id="rId826"/>
    <p:sldId id="1076" r:id="rId827"/>
    <p:sldId id="1077" r:id="rId828"/>
    <p:sldId id="1078" r:id="rId829"/>
    <p:sldId id="1079" r:id="rId830"/>
    <p:sldId id="1080" r:id="rId831"/>
    <p:sldId id="1081" r:id="rId832"/>
    <p:sldId id="1082" r:id="rId833"/>
    <p:sldId id="1083" r:id="rId834"/>
    <p:sldId id="1084" r:id="rId835"/>
    <p:sldId id="1085" r:id="rId836"/>
    <p:sldId id="1086" r:id="rId837"/>
    <p:sldId id="1087" r:id="rId838"/>
    <p:sldId id="1088" r:id="rId839"/>
    <p:sldId id="1089" r:id="rId840"/>
    <p:sldId id="1090" r:id="rId841"/>
    <p:sldId id="1091" r:id="rId842"/>
    <p:sldId id="1092" r:id="rId843"/>
    <p:sldId id="1093" r:id="rId844"/>
    <p:sldId id="1094" r:id="rId845"/>
    <p:sldId id="1095" r:id="rId846"/>
    <p:sldId id="1096" r:id="rId847"/>
    <p:sldId id="1097" r:id="rId848"/>
    <p:sldId id="1098" r:id="rId849"/>
    <p:sldId id="1099" r:id="rId850"/>
    <p:sldId id="1100" r:id="rId851"/>
    <p:sldId id="1101" r:id="rId852"/>
    <p:sldId id="1102" r:id="rId853"/>
    <p:sldId id="1103" r:id="rId854"/>
    <p:sldId id="1104" r:id="rId855"/>
    <p:sldId id="1105" r:id="rId856"/>
    <p:sldId id="1106" r:id="rId857"/>
    <p:sldId id="1107" r:id="rId858"/>
    <p:sldId id="1108" r:id="rId859"/>
    <p:sldId id="1109" r:id="rId860"/>
    <p:sldId id="1110" r:id="rId861"/>
    <p:sldId id="1111" r:id="rId862"/>
    <p:sldId id="1112" r:id="rId863"/>
    <p:sldId id="1113" r:id="rId864"/>
    <p:sldId id="1114" r:id="rId865"/>
    <p:sldId id="1115" r:id="rId866"/>
    <p:sldId id="1116" r:id="rId867"/>
    <p:sldId id="1117" r:id="rId868"/>
    <p:sldId id="1118" r:id="rId869"/>
    <p:sldId id="1119" r:id="rId870"/>
    <p:sldId id="1120" r:id="rId871"/>
    <p:sldId id="1121" r:id="rId872"/>
    <p:sldId id="1122" r:id="rId873"/>
    <p:sldId id="1123" r:id="rId874"/>
    <p:sldId id="1124" r:id="rId875"/>
    <p:sldId id="1125" r:id="rId876"/>
    <p:sldId id="1126" r:id="rId877"/>
    <p:sldId id="1127" r:id="rId878"/>
    <p:sldId id="1128" r:id="rId879"/>
    <p:sldId id="1129" r:id="rId880"/>
    <p:sldId id="1130" r:id="rId881"/>
    <p:sldId id="1131" r:id="rId882"/>
    <p:sldId id="1132" r:id="rId883"/>
    <p:sldId id="1133" r:id="rId884"/>
    <p:sldId id="1134" r:id="rId885"/>
    <p:sldId id="1135" r:id="rId886"/>
    <p:sldId id="1136" r:id="rId887"/>
    <p:sldId id="1137" r:id="rId888"/>
    <p:sldId id="1138" r:id="rId889"/>
    <p:sldId id="1139" r:id="rId890"/>
    <p:sldId id="1140" r:id="rId891"/>
    <p:sldId id="1141" r:id="rId892"/>
    <p:sldId id="1142" r:id="rId893"/>
    <p:sldId id="1143" r:id="rId894"/>
    <p:sldId id="1144" r:id="rId895"/>
    <p:sldId id="1145" r:id="rId896"/>
    <p:sldId id="1146" r:id="rId897"/>
    <p:sldId id="1147" r:id="rId898"/>
    <p:sldId id="1148" r:id="rId899"/>
    <p:sldId id="1149" r:id="rId900"/>
    <p:sldId id="1150" r:id="rId901"/>
    <p:sldId id="1151" r:id="rId902"/>
    <p:sldId id="1152" r:id="rId903"/>
    <p:sldId id="1153" r:id="rId904"/>
    <p:sldId id="1154" r:id="rId905"/>
    <p:sldId id="1155" r:id="rId906"/>
    <p:sldId id="1156" r:id="rId907"/>
    <p:sldId id="1157" r:id="rId908"/>
    <p:sldId id="1158" r:id="rId909"/>
    <p:sldId id="1159" r:id="rId910"/>
    <p:sldId id="1160" r:id="rId911"/>
    <p:sldId id="1161" r:id="rId912"/>
    <p:sldId id="1162" r:id="rId913"/>
    <p:sldId id="1163" r:id="rId914"/>
    <p:sldId id="1164" r:id="rId915"/>
    <p:sldId id="1165" r:id="rId916"/>
    <p:sldId id="1166" r:id="rId917"/>
    <p:sldId id="1167" r:id="rId918"/>
    <p:sldId id="1168" r:id="rId919"/>
    <p:sldId id="1169" r:id="rId920"/>
    <p:sldId id="1170" r:id="rId921"/>
    <p:sldId id="1171" r:id="rId922"/>
    <p:sldId id="1172" r:id="rId923"/>
    <p:sldId id="1173" r:id="rId924"/>
    <p:sldId id="1174" r:id="rId925"/>
    <p:sldId id="1175" r:id="rId926"/>
    <p:sldId id="1176" r:id="rId927"/>
    <p:sldId id="1177" r:id="rId928"/>
    <p:sldId id="1178" r:id="rId929"/>
    <p:sldId id="1179" r:id="rId930"/>
    <p:sldId id="1180" r:id="rId931"/>
    <p:sldId id="1181" r:id="rId932"/>
    <p:sldId id="1182" r:id="rId933"/>
    <p:sldId id="1183" r:id="rId934"/>
    <p:sldId id="1184" r:id="rId935"/>
    <p:sldId id="1185" r:id="rId936"/>
    <p:sldId id="1186" r:id="rId937"/>
    <p:sldId id="1187" r:id="rId938"/>
    <p:sldId id="1188" r:id="rId939"/>
    <p:sldId id="1189" r:id="rId940"/>
    <p:sldId id="1190" r:id="rId941"/>
    <p:sldId id="1191" r:id="rId942"/>
    <p:sldId id="1192" r:id="rId943"/>
    <p:sldId id="1193" r:id="rId944"/>
    <p:sldId id="1194" r:id="rId945"/>
    <p:sldId id="1195" r:id="rId946"/>
    <p:sldId id="1196" r:id="rId947"/>
    <p:sldId id="1197" r:id="rId948"/>
    <p:sldId id="1198" r:id="rId949"/>
    <p:sldId id="1199" r:id="rId950"/>
    <p:sldId id="1200" r:id="rId951"/>
    <p:sldId id="1201" r:id="rId952"/>
    <p:sldId id="1202" r:id="rId953"/>
    <p:sldId id="1203" r:id="rId954"/>
    <p:sldId id="1204" r:id="rId955"/>
    <p:sldId id="1205" r:id="rId956"/>
    <p:sldId id="1206" r:id="rId957"/>
    <p:sldId id="1207" r:id="rId958"/>
    <p:sldId id="1208" r:id="rId959"/>
    <p:sldId id="1209" r:id="rId960"/>
    <p:sldId id="1210" r:id="rId961"/>
    <p:sldId id="1211" r:id="rId962"/>
    <p:sldId id="1212" r:id="rId963"/>
    <p:sldId id="1213" r:id="rId964"/>
    <p:sldId id="1214" r:id="rId965"/>
    <p:sldId id="1215" r:id="rId966"/>
    <p:sldId id="1216" r:id="rId967"/>
    <p:sldId id="1217" r:id="rId968"/>
    <p:sldId id="1218" r:id="rId969"/>
    <p:sldId id="1219" r:id="rId970"/>
    <p:sldId id="1220" r:id="rId971"/>
    <p:sldId id="1221" r:id="rId972"/>
    <p:sldId id="1222" r:id="rId973"/>
    <p:sldId id="1223" r:id="rId974"/>
    <p:sldId id="1224" r:id="rId975"/>
    <p:sldId id="1225" r:id="rId976"/>
    <p:sldId id="1226" r:id="rId977"/>
    <p:sldId id="1227" r:id="rId978"/>
    <p:sldId id="1228" r:id="rId979"/>
    <p:sldId id="1229" r:id="rId980"/>
    <p:sldId id="1230" r:id="rId981"/>
    <p:sldId id="1231" r:id="rId982"/>
    <p:sldId id="1232" r:id="rId983"/>
    <p:sldId id="1233" r:id="rId984"/>
    <p:sldId id="1234" r:id="rId985"/>
    <p:sldId id="1235" r:id="rId986"/>
    <p:sldId id="1236" r:id="rId987"/>
    <p:sldId id="1237" r:id="rId988"/>
    <p:sldId id="1238" r:id="rId989"/>
    <p:sldId id="1239" r:id="rId990"/>
    <p:sldId id="1240" r:id="rId991"/>
    <p:sldId id="1241" r:id="rId992"/>
    <p:sldId id="1242" r:id="rId993"/>
    <p:sldId id="1243" r:id="rId994"/>
    <p:sldId id="1244" r:id="rId995"/>
    <p:sldId id="1245" r:id="rId996"/>
    <p:sldId id="1246" r:id="rId997"/>
    <p:sldId id="1247" r:id="rId998"/>
    <p:sldId id="1248" r:id="rId999"/>
    <p:sldId id="1249" r:id="rId1000"/>
    <p:sldId id="1250" r:id="rId1001"/>
    <p:sldId id="1251" r:id="rId1002"/>
    <p:sldId id="1252" r:id="rId1003"/>
    <p:sldId id="1253" r:id="rId1004"/>
    <p:sldId id="1254" r:id="rId1005"/>
    <p:sldId id="1255" r:id="rId1006"/>
    <p:sldId id="1256" r:id="rId1007"/>
    <p:sldId id="1257" r:id="rId1008"/>
    <p:sldId id="1258" r:id="rId1009"/>
    <p:sldId id="1259" r:id="rId1010"/>
    <p:sldId id="1260" r:id="rId1011"/>
    <p:sldId id="1261" r:id="rId1012"/>
    <p:sldId id="1262" r:id="rId1013"/>
    <p:sldId id="1263" r:id="rId1014"/>
    <p:sldId id="1264" r:id="rId1015"/>
    <p:sldId id="1265" r:id="rId1016"/>
    <p:sldId id="1266" r:id="rId1017"/>
    <p:sldId id="1267" r:id="rId1018"/>
    <p:sldId id="1268" r:id="rId1019"/>
    <p:sldId id="1269" r:id="rId1020"/>
    <p:sldId id="1270" r:id="rId1021"/>
    <p:sldId id="1271" r:id="rId1022"/>
    <p:sldId id="1272" r:id="rId1023"/>
    <p:sldId id="1273" r:id="rId1024"/>
    <p:sldId id="1274" r:id="rId1025"/>
    <p:sldId id="1275" r:id="rId1026"/>
    <p:sldId id="1276" r:id="rId1027"/>
    <p:sldId id="1277" r:id="rId1028"/>
    <p:sldId id="1278" r:id="rId1029"/>
    <p:sldId id="1279" r:id="rId1030"/>
    <p:sldId id="1280" r:id="rId1031"/>
    <p:sldId id="1281" r:id="rId1032"/>
    <p:sldId id="1282" r:id="rId1033"/>
    <p:sldId id="1283" r:id="rId1034"/>
    <p:sldId id="1284" r:id="rId1035"/>
    <p:sldId id="1285" r:id="rId1036"/>
    <p:sldId id="1286" r:id="rId1037"/>
    <p:sldId id="1287" r:id="rId1038"/>
    <p:sldId id="1288" r:id="rId1039"/>
    <p:sldId id="1289" r:id="rId1040"/>
    <p:sldId id="1290" r:id="rId1041"/>
    <p:sldId id="1291" r:id="rId1042"/>
    <p:sldId id="1292" r:id="rId1043"/>
    <p:sldId id="1293" r:id="rId1044"/>
    <p:sldId id="1294" r:id="rId1045"/>
    <p:sldId id="1295" r:id="rId1046"/>
    <p:sldId id="1296" r:id="rId1047"/>
    <p:sldId id="1297" r:id="rId1048"/>
    <p:sldId id="1298" r:id="rId1049"/>
    <p:sldId id="1299" r:id="rId1050"/>
    <p:sldId id="1300" r:id="rId1051"/>
    <p:sldId id="1301" r:id="rId1052"/>
    <p:sldId id="1302" r:id="rId1053"/>
    <p:sldId id="1303" r:id="rId1054"/>
    <p:sldId id="1304" r:id="rId1055"/>
    <p:sldId id="1305" r:id="rId1056"/>
    <p:sldId id="1306" r:id="rId1057"/>
    <p:sldId id="1307" r:id="rId1058"/>
    <p:sldId id="1308" r:id="rId1059"/>
    <p:sldId id="1309" r:id="rId1060"/>
    <p:sldId id="1310" r:id="rId1061"/>
    <p:sldId id="1311" r:id="rId1062"/>
    <p:sldId id="1312" r:id="rId1063"/>
    <p:sldId id="1313" r:id="rId1064"/>
    <p:sldId id="1314" r:id="rId1065"/>
    <p:sldId id="1315" r:id="rId1066"/>
    <p:sldId id="1316" r:id="rId1067"/>
    <p:sldId id="1317" r:id="rId1068"/>
    <p:sldId id="1318" r:id="rId1069"/>
    <p:sldId id="1319" r:id="rId1070"/>
    <p:sldId id="1320" r:id="rId1071"/>
    <p:sldId id="1321" r:id="rId1072"/>
    <p:sldId id="1322" r:id="rId1073"/>
    <p:sldId id="1323" r:id="rId1074"/>
    <p:sldId id="1324" r:id="rId1075"/>
    <p:sldId id="1325" r:id="rId1076"/>
    <p:sldId id="1326" r:id="rId1077"/>
    <p:sldId id="1327" r:id="rId1078"/>
    <p:sldId id="1328" r:id="rId1079"/>
    <p:sldId id="1329" r:id="rId1080"/>
    <p:sldId id="1330" r:id="rId1081"/>
    <p:sldId id="1331" r:id="rId1082"/>
    <p:sldId id="1332" r:id="rId1083"/>
    <p:sldId id="1333" r:id="rId1084"/>
    <p:sldId id="1334" r:id="rId1085"/>
    <p:sldId id="1335" r:id="rId1086"/>
    <p:sldId id="1336" r:id="rId1087"/>
    <p:sldId id="1337" r:id="rId1088"/>
    <p:sldId id="1338" r:id="rId1089"/>
    <p:sldId id="1339" r:id="rId1090"/>
    <p:sldId id="1340" r:id="rId109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slide" Target="slides/slide47.xml"/><Relationship Id="rId54" Type="http://schemas.openxmlformats.org/officeDocument/2006/relationships/slide" Target="slides/slide48.xml"/><Relationship Id="rId55" Type="http://schemas.openxmlformats.org/officeDocument/2006/relationships/slide" Target="slides/slide49.xml"/><Relationship Id="rId56" Type="http://schemas.openxmlformats.org/officeDocument/2006/relationships/slide" Target="slides/slide50.xml"/><Relationship Id="rId57" Type="http://schemas.openxmlformats.org/officeDocument/2006/relationships/slide" Target="slides/slide51.xml"/><Relationship Id="rId58" Type="http://schemas.openxmlformats.org/officeDocument/2006/relationships/slide" Target="slides/slide52.xml"/><Relationship Id="rId59" Type="http://schemas.openxmlformats.org/officeDocument/2006/relationships/slide" Target="slides/slide53.xml"/><Relationship Id="rId60" Type="http://schemas.openxmlformats.org/officeDocument/2006/relationships/slide" Target="slides/slide54.xml"/><Relationship Id="rId61" Type="http://schemas.openxmlformats.org/officeDocument/2006/relationships/slide" Target="slides/slide55.xml"/><Relationship Id="rId62" Type="http://schemas.openxmlformats.org/officeDocument/2006/relationships/slide" Target="slides/slide56.xml"/><Relationship Id="rId63" Type="http://schemas.openxmlformats.org/officeDocument/2006/relationships/slide" Target="slides/slide57.xml"/><Relationship Id="rId64" Type="http://schemas.openxmlformats.org/officeDocument/2006/relationships/slide" Target="slides/slide58.xml"/><Relationship Id="rId65" Type="http://schemas.openxmlformats.org/officeDocument/2006/relationships/slide" Target="slides/slide59.xml"/><Relationship Id="rId66" Type="http://schemas.openxmlformats.org/officeDocument/2006/relationships/slide" Target="slides/slide60.xml"/><Relationship Id="rId67" Type="http://schemas.openxmlformats.org/officeDocument/2006/relationships/slide" Target="slides/slide61.xml"/><Relationship Id="rId68" Type="http://schemas.openxmlformats.org/officeDocument/2006/relationships/slide" Target="slides/slide62.xml"/><Relationship Id="rId69" Type="http://schemas.openxmlformats.org/officeDocument/2006/relationships/slide" Target="slides/slide63.xml"/><Relationship Id="rId70" Type="http://schemas.openxmlformats.org/officeDocument/2006/relationships/slide" Target="slides/slide64.xml"/><Relationship Id="rId71" Type="http://schemas.openxmlformats.org/officeDocument/2006/relationships/slide" Target="slides/slide65.xml"/><Relationship Id="rId72" Type="http://schemas.openxmlformats.org/officeDocument/2006/relationships/slide" Target="slides/slide66.xml"/><Relationship Id="rId73" Type="http://schemas.openxmlformats.org/officeDocument/2006/relationships/slide" Target="slides/slide67.xml"/><Relationship Id="rId74" Type="http://schemas.openxmlformats.org/officeDocument/2006/relationships/slide" Target="slides/slide68.xml"/><Relationship Id="rId75" Type="http://schemas.openxmlformats.org/officeDocument/2006/relationships/slide" Target="slides/slide69.xml"/><Relationship Id="rId76" Type="http://schemas.openxmlformats.org/officeDocument/2006/relationships/slide" Target="slides/slide70.xml"/><Relationship Id="rId77" Type="http://schemas.openxmlformats.org/officeDocument/2006/relationships/slide" Target="slides/slide71.xml"/><Relationship Id="rId78" Type="http://schemas.openxmlformats.org/officeDocument/2006/relationships/slide" Target="slides/slide72.xml"/><Relationship Id="rId79" Type="http://schemas.openxmlformats.org/officeDocument/2006/relationships/slide" Target="slides/slide73.xml"/><Relationship Id="rId80" Type="http://schemas.openxmlformats.org/officeDocument/2006/relationships/slide" Target="slides/slide74.xml"/><Relationship Id="rId81" Type="http://schemas.openxmlformats.org/officeDocument/2006/relationships/slide" Target="slides/slide75.xml"/><Relationship Id="rId82" Type="http://schemas.openxmlformats.org/officeDocument/2006/relationships/slide" Target="slides/slide76.xml"/><Relationship Id="rId83" Type="http://schemas.openxmlformats.org/officeDocument/2006/relationships/slide" Target="slides/slide77.xml"/><Relationship Id="rId84" Type="http://schemas.openxmlformats.org/officeDocument/2006/relationships/slide" Target="slides/slide78.xml"/><Relationship Id="rId85" Type="http://schemas.openxmlformats.org/officeDocument/2006/relationships/slide" Target="slides/slide79.xml"/><Relationship Id="rId86" Type="http://schemas.openxmlformats.org/officeDocument/2006/relationships/slide" Target="slides/slide80.xml"/><Relationship Id="rId87" Type="http://schemas.openxmlformats.org/officeDocument/2006/relationships/slide" Target="slides/slide81.xml"/><Relationship Id="rId88" Type="http://schemas.openxmlformats.org/officeDocument/2006/relationships/slide" Target="slides/slide82.xml"/><Relationship Id="rId89" Type="http://schemas.openxmlformats.org/officeDocument/2006/relationships/slide" Target="slides/slide83.xml"/><Relationship Id="rId90" Type="http://schemas.openxmlformats.org/officeDocument/2006/relationships/slide" Target="slides/slide84.xml"/><Relationship Id="rId91" Type="http://schemas.openxmlformats.org/officeDocument/2006/relationships/slide" Target="slides/slide85.xml"/><Relationship Id="rId92" Type="http://schemas.openxmlformats.org/officeDocument/2006/relationships/slide" Target="slides/slide86.xml"/><Relationship Id="rId93" Type="http://schemas.openxmlformats.org/officeDocument/2006/relationships/slide" Target="slides/slide87.xml"/><Relationship Id="rId94" Type="http://schemas.openxmlformats.org/officeDocument/2006/relationships/slide" Target="slides/slide88.xml"/><Relationship Id="rId95" Type="http://schemas.openxmlformats.org/officeDocument/2006/relationships/slide" Target="slides/slide89.xml"/><Relationship Id="rId96" Type="http://schemas.openxmlformats.org/officeDocument/2006/relationships/slide" Target="slides/slide90.xml"/><Relationship Id="rId97" Type="http://schemas.openxmlformats.org/officeDocument/2006/relationships/slide" Target="slides/slide91.xml"/><Relationship Id="rId98" Type="http://schemas.openxmlformats.org/officeDocument/2006/relationships/slide" Target="slides/slide92.xml"/><Relationship Id="rId99" Type="http://schemas.openxmlformats.org/officeDocument/2006/relationships/slide" Target="slides/slide93.xml"/><Relationship Id="rId100" Type="http://schemas.openxmlformats.org/officeDocument/2006/relationships/slide" Target="slides/slide94.xml"/><Relationship Id="rId101" Type="http://schemas.openxmlformats.org/officeDocument/2006/relationships/slide" Target="slides/slide95.xml"/><Relationship Id="rId102" Type="http://schemas.openxmlformats.org/officeDocument/2006/relationships/slide" Target="slides/slide96.xml"/><Relationship Id="rId103" Type="http://schemas.openxmlformats.org/officeDocument/2006/relationships/slide" Target="slides/slide97.xml"/><Relationship Id="rId104" Type="http://schemas.openxmlformats.org/officeDocument/2006/relationships/slide" Target="slides/slide98.xml"/><Relationship Id="rId105" Type="http://schemas.openxmlformats.org/officeDocument/2006/relationships/slide" Target="slides/slide99.xml"/><Relationship Id="rId106" Type="http://schemas.openxmlformats.org/officeDocument/2006/relationships/slide" Target="slides/slide100.xml"/><Relationship Id="rId107" Type="http://schemas.openxmlformats.org/officeDocument/2006/relationships/slide" Target="slides/slide101.xml"/><Relationship Id="rId108" Type="http://schemas.openxmlformats.org/officeDocument/2006/relationships/slide" Target="slides/slide102.xml"/><Relationship Id="rId109" Type="http://schemas.openxmlformats.org/officeDocument/2006/relationships/slide" Target="slides/slide103.xml"/><Relationship Id="rId110" Type="http://schemas.openxmlformats.org/officeDocument/2006/relationships/slide" Target="slides/slide104.xml"/><Relationship Id="rId111" Type="http://schemas.openxmlformats.org/officeDocument/2006/relationships/slide" Target="slides/slide105.xml"/><Relationship Id="rId112" Type="http://schemas.openxmlformats.org/officeDocument/2006/relationships/slide" Target="slides/slide106.xml"/><Relationship Id="rId113" Type="http://schemas.openxmlformats.org/officeDocument/2006/relationships/slide" Target="slides/slide107.xml"/><Relationship Id="rId114" Type="http://schemas.openxmlformats.org/officeDocument/2006/relationships/slide" Target="slides/slide108.xml"/><Relationship Id="rId115" Type="http://schemas.openxmlformats.org/officeDocument/2006/relationships/slide" Target="slides/slide109.xml"/><Relationship Id="rId116" Type="http://schemas.openxmlformats.org/officeDocument/2006/relationships/slide" Target="slides/slide110.xml"/><Relationship Id="rId117" Type="http://schemas.openxmlformats.org/officeDocument/2006/relationships/slide" Target="slides/slide111.xml"/><Relationship Id="rId118" Type="http://schemas.openxmlformats.org/officeDocument/2006/relationships/slide" Target="slides/slide112.xml"/><Relationship Id="rId119" Type="http://schemas.openxmlformats.org/officeDocument/2006/relationships/slide" Target="slides/slide113.xml"/><Relationship Id="rId120" Type="http://schemas.openxmlformats.org/officeDocument/2006/relationships/slide" Target="slides/slide114.xml"/><Relationship Id="rId121" Type="http://schemas.openxmlformats.org/officeDocument/2006/relationships/slide" Target="slides/slide115.xml"/><Relationship Id="rId122" Type="http://schemas.openxmlformats.org/officeDocument/2006/relationships/slide" Target="slides/slide116.xml"/><Relationship Id="rId123" Type="http://schemas.openxmlformats.org/officeDocument/2006/relationships/slide" Target="slides/slide117.xml"/><Relationship Id="rId124" Type="http://schemas.openxmlformats.org/officeDocument/2006/relationships/slide" Target="slides/slide118.xml"/><Relationship Id="rId125" Type="http://schemas.openxmlformats.org/officeDocument/2006/relationships/slide" Target="slides/slide119.xml"/><Relationship Id="rId126" Type="http://schemas.openxmlformats.org/officeDocument/2006/relationships/slide" Target="slides/slide120.xml"/><Relationship Id="rId127" Type="http://schemas.openxmlformats.org/officeDocument/2006/relationships/slide" Target="slides/slide121.xml"/><Relationship Id="rId128" Type="http://schemas.openxmlformats.org/officeDocument/2006/relationships/slide" Target="slides/slide122.xml"/><Relationship Id="rId129" Type="http://schemas.openxmlformats.org/officeDocument/2006/relationships/slide" Target="slides/slide123.xml"/><Relationship Id="rId130" Type="http://schemas.openxmlformats.org/officeDocument/2006/relationships/slide" Target="slides/slide124.xml"/><Relationship Id="rId131" Type="http://schemas.openxmlformats.org/officeDocument/2006/relationships/slide" Target="slides/slide125.xml"/><Relationship Id="rId132" Type="http://schemas.openxmlformats.org/officeDocument/2006/relationships/slide" Target="slides/slide126.xml"/><Relationship Id="rId133" Type="http://schemas.openxmlformats.org/officeDocument/2006/relationships/slide" Target="slides/slide127.xml"/><Relationship Id="rId134" Type="http://schemas.openxmlformats.org/officeDocument/2006/relationships/slide" Target="slides/slide128.xml"/><Relationship Id="rId135" Type="http://schemas.openxmlformats.org/officeDocument/2006/relationships/slide" Target="slides/slide129.xml"/><Relationship Id="rId136" Type="http://schemas.openxmlformats.org/officeDocument/2006/relationships/slide" Target="slides/slide130.xml"/><Relationship Id="rId137" Type="http://schemas.openxmlformats.org/officeDocument/2006/relationships/slide" Target="slides/slide131.xml"/><Relationship Id="rId138" Type="http://schemas.openxmlformats.org/officeDocument/2006/relationships/slide" Target="slides/slide132.xml"/><Relationship Id="rId139" Type="http://schemas.openxmlformats.org/officeDocument/2006/relationships/slide" Target="slides/slide133.xml"/><Relationship Id="rId140" Type="http://schemas.openxmlformats.org/officeDocument/2006/relationships/slide" Target="slides/slide134.xml"/><Relationship Id="rId141" Type="http://schemas.openxmlformats.org/officeDocument/2006/relationships/slide" Target="slides/slide135.xml"/><Relationship Id="rId142" Type="http://schemas.openxmlformats.org/officeDocument/2006/relationships/slide" Target="slides/slide136.xml"/><Relationship Id="rId143" Type="http://schemas.openxmlformats.org/officeDocument/2006/relationships/slide" Target="slides/slide137.xml"/><Relationship Id="rId144" Type="http://schemas.openxmlformats.org/officeDocument/2006/relationships/slide" Target="slides/slide138.xml"/><Relationship Id="rId145" Type="http://schemas.openxmlformats.org/officeDocument/2006/relationships/slide" Target="slides/slide139.xml"/><Relationship Id="rId146" Type="http://schemas.openxmlformats.org/officeDocument/2006/relationships/slide" Target="slides/slide140.xml"/><Relationship Id="rId147" Type="http://schemas.openxmlformats.org/officeDocument/2006/relationships/slide" Target="slides/slide141.xml"/><Relationship Id="rId148" Type="http://schemas.openxmlformats.org/officeDocument/2006/relationships/slide" Target="slides/slide142.xml"/><Relationship Id="rId149" Type="http://schemas.openxmlformats.org/officeDocument/2006/relationships/slide" Target="slides/slide143.xml"/><Relationship Id="rId150" Type="http://schemas.openxmlformats.org/officeDocument/2006/relationships/slide" Target="slides/slide144.xml"/><Relationship Id="rId151" Type="http://schemas.openxmlformats.org/officeDocument/2006/relationships/slide" Target="slides/slide145.xml"/><Relationship Id="rId152" Type="http://schemas.openxmlformats.org/officeDocument/2006/relationships/slide" Target="slides/slide146.xml"/><Relationship Id="rId153" Type="http://schemas.openxmlformats.org/officeDocument/2006/relationships/slide" Target="slides/slide147.xml"/><Relationship Id="rId154" Type="http://schemas.openxmlformats.org/officeDocument/2006/relationships/slide" Target="slides/slide148.xml"/><Relationship Id="rId155" Type="http://schemas.openxmlformats.org/officeDocument/2006/relationships/slide" Target="slides/slide149.xml"/><Relationship Id="rId156" Type="http://schemas.openxmlformats.org/officeDocument/2006/relationships/slide" Target="slides/slide150.xml"/><Relationship Id="rId157" Type="http://schemas.openxmlformats.org/officeDocument/2006/relationships/slide" Target="slides/slide151.xml"/><Relationship Id="rId158" Type="http://schemas.openxmlformats.org/officeDocument/2006/relationships/slide" Target="slides/slide152.xml"/><Relationship Id="rId159" Type="http://schemas.openxmlformats.org/officeDocument/2006/relationships/slide" Target="slides/slide153.xml"/><Relationship Id="rId160" Type="http://schemas.openxmlformats.org/officeDocument/2006/relationships/slide" Target="slides/slide154.xml"/><Relationship Id="rId161" Type="http://schemas.openxmlformats.org/officeDocument/2006/relationships/slide" Target="slides/slide155.xml"/><Relationship Id="rId162" Type="http://schemas.openxmlformats.org/officeDocument/2006/relationships/slide" Target="slides/slide156.xml"/><Relationship Id="rId163" Type="http://schemas.openxmlformats.org/officeDocument/2006/relationships/slide" Target="slides/slide157.xml"/><Relationship Id="rId164" Type="http://schemas.openxmlformats.org/officeDocument/2006/relationships/slide" Target="slides/slide158.xml"/><Relationship Id="rId165" Type="http://schemas.openxmlformats.org/officeDocument/2006/relationships/slide" Target="slides/slide159.xml"/><Relationship Id="rId166" Type="http://schemas.openxmlformats.org/officeDocument/2006/relationships/slide" Target="slides/slide160.xml"/><Relationship Id="rId167" Type="http://schemas.openxmlformats.org/officeDocument/2006/relationships/slide" Target="slides/slide161.xml"/><Relationship Id="rId168" Type="http://schemas.openxmlformats.org/officeDocument/2006/relationships/slide" Target="slides/slide162.xml"/><Relationship Id="rId169" Type="http://schemas.openxmlformats.org/officeDocument/2006/relationships/slide" Target="slides/slide163.xml"/><Relationship Id="rId170" Type="http://schemas.openxmlformats.org/officeDocument/2006/relationships/slide" Target="slides/slide164.xml"/><Relationship Id="rId171" Type="http://schemas.openxmlformats.org/officeDocument/2006/relationships/slide" Target="slides/slide165.xml"/><Relationship Id="rId172" Type="http://schemas.openxmlformats.org/officeDocument/2006/relationships/slide" Target="slides/slide166.xml"/><Relationship Id="rId173" Type="http://schemas.openxmlformats.org/officeDocument/2006/relationships/slide" Target="slides/slide167.xml"/><Relationship Id="rId174" Type="http://schemas.openxmlformats.org/officeDocument/2006/relationships/slide" Target="slides/slide168.xml"/><Relationship Id="rId175" Type="http://schemas.openxmlformats.org/officeDocument/2006/relationships/slide" Target="slides/slide169.xml"/><Relationship Id="rId176" Type="http://schemas.openxmlformats.org/officeDocument/2006/relationships/slide" Target="slides/slide170.xml"/><Relationship Id="rId177" Type="http://schemas.openxmlformats.org/officeDocument/2006/relationships/slide" Target="slides/slide171.xml"/><Relationship Id="rId178" Type="http://schemas.openxmlformats.org/officeDocument/2006/relationships/slide" Target="slides/slide172.xml"/><Relationship Id="rId179" Type="http://schemas.openxmlformats.org/officeDocument/2006/relationships/slide" Target="slides/slide173.xml"/><Relationship Id="rId180" Type="http://schemas.openxmlformats.org/officeDocument/2006/relationships/slide" Target="slides/slide174.xml"/><Relationship Id="rId181" Type="http://schemas.openxmlformats.org/officeDocument/2006/relationships/slide" Target="slides/slide175.xml"/><Relationship Id="rId182" Type="http://schemas.openxmlformats.org/officeDocument/2006/relationships/slide" Target="slides/slide176.xml"/><Relationship Id="rId183" Type="http://schemas.openxmlformats.org/officeDocument/2006/relationships/slide" Target="slides/slide177.xml"/><Relationship Id="rId184" Type="http://schemas.openxmlformats.org/officeDocument/2006/relationships/slide" Target="slides/slide178.xml"/><Relationship Id="rId185" Type="http://schemas.openxmlformats.org/officeDocument/2006/relationships/slide" Target="slides/slide179.xml"/><Relationship Id="rId186" Type="http://schemas.openxmlformats.org/officeDocument/2006/relationships/slide" Target="slides/slide180.xml"/><Relationship Id="rId187" Type="http://schemas.openxmlformats.org/officeDocument/2006/relationships/slide" Target="slides/slide181.xml"/><Relationship Id="rId188" Type="http://schemas.openxmlformats.org/officeDocument/2006/relationships/slide" Target="slides/slide182.xml"/><Relationship Id="rId189" Type="http://schemas.openxmlformats.org/officeDocument/2006/relationships/slide" Target="slides/slide183.xml"/><Relationship Id="rId190" Type="http://schemas.openxmlformats.org/officeDocument/2006/relationships/slide" Target="slides/slide184.xml"/><Relationship Id="rId191" Type="http://schemas.openxmlformats.org/officeDocument/2006/relationships/slide" Target="slides/slide185.xml"/><Relationship Id="rId192" Type="http://schemas.openxmlformats.org/officeDocument/2006/relationships/slide" Target="slides/slide186.xml"/><Relationship Id="rId193" Type="http://schemas.openxmlformats.org/officeDocument/2006/relationships/slide" Target="slides/slide187.xml"/><Relationship Id="rId194" Type="http://schemas.openxmlformats.org/officeDocument/2006/relationships/slide" Target="slides/slide188.xml"/><Relationship Id="rId195" Type="http://schemas.openxmlformats.org/officeDocument/2006/relationships/slide" Target="slides/slide189.xml"/><Relationship Id="rId196" Type="http://schemas.openxmlformats.org/officeDocument/2006/relationships/slide" Target="slides/slide190.xml"/><Relationship Id="rId197" Type="http://schemas.openxmlformats.org/officeDocument/2006/relationships/slide" Target="slides/slide191.xml"/><Relationship Id="rId198" Type="http://schemas.openxmlformats.org/officeDocument/2006/relationships/slide" Target="slides/slide192.xml"/><Relationship Id="rId199" Type="http://schemas.openxmlformats.org/officeDocument/2006/relationships/slide" Target="slides/slide193.xml"/><Relationship Id="rId200" Type="http://schemas.openxmlformats.org/officeDocument/2006/relationships/slide" Target="slides/slide194.xml"/><Relationship Id="rId201" Type="http://schemas.openxmlformats.org/officeDocument/2006/relationships/slide" Target="slides/slide195.xml"/><Relationship Id="rId202" Type="http://schemas.openxmlformats.org/officeDocument/2006/relationships/slide" Target="slides/slide196.xml"/><Relationship Id="rId203" Type="http://schemas.openxmlformats.org/officeDocument/2006/relationships/slide" Target="slides/slide197.xml"/><Relationship Id="rId204" Type="http://schemas.openxmlformats.org/officeDocument/2006/relationships/slide" Target="slides/slide198.xml"/><Relationship Id="rId205" Type="http://schemas.openxmlformats.org/officeDocument/2006/relationships/slide" Target="slides/slide199.xml"/><Relationship Id="rId206" Type="http://schemas.openxmlformats.org/officeDocument/2006/relationships/slide" Target="slides/slide200.xml"/><Relationship Id="rId207" Type="http://schemas.openxmlformats.org/officeDocument/2006/relationships/slide" Target="slides/slide201.xml"/><Relationship Id="rId208" Type="http://schemas.openxmlformats.org/officeDocument/2006/relationships/slide" Target="slides/slide202.xml"/><Relationship Id="rId209" Type="http://schemas.openxmlformats.org/officeDocument/2006/relationships/slide" Target="slides/slide203.xml"/><Relationship Id="rId210" Type="http://schemas.openxmlformats.org/officeDocument/2006/relationships/slide" Target="slides/slide204.xml"/><Relationship Id="rId211" Type="http://schemas.openxmlformats.org/officeDocument/2006/relationships/slide" Target="slides/slide205.xml"/><Relationship Id="rId212" Type="http://schemas.openxmlformats.org/officeDocument/2006/relationships/slide" Target="slides/slide206.xml"/><Relationship Id="rId213" Type="http://schemas.openxmlformats.org/officeDocument/2006/relationships/slide" Target="slides/slide207.xml"/><Relationship Id="rId214" Type="http://schemas.openxmlformats.org/officeDocument/2006/relationships/slide" Target="slides/slide208.xml"/><Relationship Id="rId215" Type="http://schemas.openxmlformats.org/officeDocument/2006/relationships/slide" Target="slides/slide209.xml"/><Relationship Id="rId216" Type="http://schemas.openxmlformats.org/officeDocument/2006/relationships/slide" Target="slides/slide210.xml"/><Relationship Id="rId217" Type="http://schemas.openxmlformats.org/officeDocument/2006/relationships/slide" Target="slides/slide211.xml"/><Relationship Id="rId218" Type="http://schemas.openxmlformats.org/officeDocument/2006/relationships/slide" Target="slides/slide212.xml"/><Relationship Id="rId219" Type="http://schemas.openxmlformats.org/officeDocument/2006/relationships/slide" Target="slides/slide213.xml"/><Relationship Id="rId220" Type="http://schemas.openxmlformats.org/officeDocument/2006/relationships/slide" Target="slides/slide214.xml"/><Relationship Id="rId221" Type="http://schemas.openxmlformats.org/officeDocument/2006/relationships/slide" Target="slides/slide215.xml"/><Relationship Id="rId222" Type="http://schemas.openxmlformats.org/officeDocument/2006/relationships/slide" Target="slides/slide216.xml"/><Relationship Id="rId223" Type="http://schemas.openxmlformats.org/officeDocument/2006/relationships/slide" Target="slides/slide217.xml"/><Relationship Id="rId224" Type="http://schemas.openxmlformats.org/officeDocument/2006/relationships/slide" Target="slides/slide218.xml"/><Relationship Id="rId225" Type="http://schemas.openxmlformats.org/officeDocument/2006/relationships/slide" Target="slides/slide219.xml"/><Relationship Id="rId226" Type="http://schemas.openxmlformats.org/officeDocument/2006/relationships/slide" Target="slides/slide220.xml"/><Relationship Id="rId227" Type="http://schemas.openxmlformats.org/officeDocument/2006/relationships/slide" Target="slides/slide221.xml"/><Relationship Id="rId228" Type="http://schemas.openxmlformats.org/officeDocument/2006/relationships/slide" Target="slides/slide222.xml"/><Relationship Id="rId229" Type="http://schemas.openxmlformats.org/officeDocument/2006/relationships/slide" Target="slides/slide223.xml"/><Relationship Id="rId230" Type="http://schemas.openxmlformats.org/officeDocument/2006/relationships/slide" Target="slides/slide224.xml"/><Relationship Id="rId231" Type="http://schemas.openxmlformats.org/officeDocument/2006/relationships/slide" Target="slides/slide225.xml"/><Relationship Id="rId232" Type="http://schemas.openxmlformats.org/officeDocument/2006/relationships/slide" Target="slides/slide226.xml"/><Relationship Id="rId233" Type="http://schemas.openxmlformats.org/officeDocument/2006/relationships/slide" Target="slides/slide227.xml"/><Relationship Id="rId234" Type="http://schemas.openxmlformats.org/officeDocument/2006/relationships/slide" Target="slides/slide228.xml"/><Relationship Id="rId235" Type="http://schemas.openxmlformats.org/officeDocument/2006/relationships/slide" Target="slides/slide229.xml"/><Relationship Id="rId236" Type="http://schemas.openxmlformats.org/officeDocument/2006/relationships/slide" Target="slides/slide230.xml"/><Relationship Id="rId237" Type="http://schemas.openxmlformats.org/officeDocument/2006/relationships/slide" Target="slides/slide231.xml"/><Relationship Id="rId238" Type="http://schemas.openxmlformats.org/officeDocument/2006/relationships/slide" Target="slides/slide232.xml"/><Relationship Id="rId239" Type="http://schemas.openxmlformats.org/officeDocument/2006/relationships/slide" Target="slides/slide233.xml"/><Relationship Id="rId240" Type="http://schemas.openxmlformats.org/officeDocument/2006/relationships/slide" Target="slides/slide234.xml"/><Relationship Id="rId241" Type="http://schemas.openxmlformats.org/officeDocument/2006/relationships/slide" Target="slides/slide235.xml"/><Relationship Id="rId242" Type="http://schemas.openxmlformats.org/officeDocument/2006/relationships/slide" Target="slides/slide236.xml"/><Relationship Id="rId243" Type="http://schemas.openxmlformats.org/officeDocument/2006/relationships/slide" Target="slides/slide237.xml"/><Relationship Id="rId244" Type="http://schemas.openxmlformats.org/officeDocument/2006/relationships/slide" Target="slides/slide238.xml"/><Relationship Id="rId245" Type="http://schemas.openxmlformats.org/officeDocument/2006/relationships/slide" Target="slides/slide239.xml"/><Relationship Id="rId246" Type="http://schemas.openxmlformats.org/officeDocument/2006/relationships/slide" Target="slides/slide240.xml"/><Relationship Id="rId247" Type="http://schemas.openxmlformats.org/officeDocument/2006/relationships/slide" Target="slides/slide241.xml"/><Relationship Id="rId248" Type="http://schemas.openxmlformats.org/officeDocument/2006/relationships/slide" Target="slides/slide242.xml"/><Relationship Id="rId249" Type="http://schemas.openxmlformats.org/officeDocument/2006/relationships/slide" Target="slides/slide243.xml"/><Relationship Id="rId250" Type="http://schemas.openxmlformats.org/officeDocument/2006/relationships/slide" Target="slides/slide244.xml"/><Relationship Id="rId251" Type="http://schemas.openxmlformats.org/officeDocument/2006/relationships/slide" Target="slides/slide245.xml"/><Relationship Id="rId252" Type="http://schemas.openxmlformats.org/officeDocument/2006/relationships/slide" Target="slides/slide246.xml"/><Relationship Id="rId253" Type="http://schemas.openxmlformats.org/officeDocument/2006/relationships/slide" Target="slides/slide247.xml"/><Relationship Id="rId254" Type="http://schemas.openxmlformats.org/officeDocument/2006/relationships/slide" Target="slides/slide248.xml"/><Relationship Id="rId255" Type="http://schemas.openxmlformats.org/officeDocument/2006/relationships/slide" Target="slides/slide249.xml"/><Relationship Id="rId256" Type="http://schemas.openxmlformats.org/officeDocument/2006/relationships/slide" Target="slides/slide250.xml"/><Relationship Id="rId257" Type="http://schemas.openxmlformats.org/officeDocument/2006/relationships/slide" Target="slides/slide251.xml"/><Relationship Id="rId258" Type="http://schemas.openxmlformats.org/officeDocument/2006/relationships/slide" Target="slides/slide252.xml"/><Relationship Id="rId259" Type="http://schemas.openxmlformats.org/officeDocument/2006/relationships/slide" Target="slides/slide253.xml"/><Relationship Id="rId260" Type="http://schemas.openxmlformats.org/officeDocument/2006/relationships/slide" Target="slides/slide254.xml"/><Relationship Id="rId261" Type="http://schemas.openxmlformats.org/officeDocument/2006/relationships/slide" Target="slides/slide255.xml"/><Relationship Id="rId262" Type="http://schemas.openxmlformats.org/officeDocument/2006/relationships/slide" Target="slides/slide256.xml"/><Relationship Id="rId263" Type="http://schemas.openxmlformats.org/officeDocument/2006/relationships/slide" Target="slides/slide257.xml"/><Relationship Id="rId264" Type="http://schemas.openxmlformats.org/officeDocument/2006/relationships/slide" Target="slides/slide258.xml"/><Relationship Id="rId265" Type="http://schemas.openxmlformats.org/officeDocument/2006/relationships/slide" Target="slides/slide259.xml"/><Relationship Id="rId266" Type="http://schemas.openxmlformats.org/officeDocument/2006/relationships/slide" Target="slides/slide260.xml"/><Relationship Id="rId267" Type="http://schemas.openxmlformats.org/officeDocument/2006/relationships/slide" Target="slides/slide261.xml"/><Relationship Id="rId268" Type="http://schemas.openxmlformats.org/officeDocument/2006/relationships/slide" Target="slides/slide262.xml"/><Relationship Id="rId269" Type="http://schemas.openxmlformats.org/officeDocument/2006/relationships/slide" Target="slides/slide263.xml"/><Relationship Id="rId270" Type="http://schemas.openxmlformats.org/officeDocument/2006/relationships/slide" Target="slides/slide264.xml"/><Relationship Id="rId271" Type="http://schemas.openxmlformats.org/officeDocument/2006/relationships/slide" Target="slides/slide265.xml"/><Relationship Id="rId272" Type="http://schemas.openxmlformats.org/officeDocument/2006/relationships/slide" Target="slides/slide266.xml"/><Relationship Id="rId273" Type="http://schemas.openxmlformats.org/officeDocument/2006/relationships/slide" Target="slides/slide267.xml"/><Relationship Id="rId274" Type="http://schemas.openxmlformats.org/officeDocument/2006/relationships/slide" Target="slides/slide268.xml"/><Relationship Id="rId275" Type="http://schemas.openxmlformats.org/officeDocument/2006/relationships/slide" Target="slides/slide269.xml"/><Relationship Id="rId276" Type="http://schemas.openxmlformats.org/officeDocument/2006/relationships/slide" Target="slides/slide270.xml"/><Relationship Id="rId277" Type="http://schemas.openxmlformats.org/officeDocument/2006/relationships/slide" Target="slides/slide271.xml"/><Relationship Id="rId278" Type="http://schemas.openxmlformats.org/officeDocument/2006/relationships/slide" Target="slides/slide272.xml"/><Relationship Id="rId279" Type="http://schemas.openxmlformats.org/officeDocument/2006/relationships/slide" Target="slides/slide273.xml"/><Relationship Id="rId280" Type="http://schemas.openxmlformats.org/officeDocument/2006/relationships/slide" Target="slides/slide274.xml"/><Relationship Id="rId281" Type="http://schemas.openxmlformats.org/officeDocument/2006/relationships/slide" Target="slides/slide275.xml"/><Relationship Id="rId282" Type="http://schemas.openxmlformats.org/officeDocument/2006/relationships/slide" Target="slides/slide276.xml"/><Relationship Id="rId283" Type="http://schemas.openxmlformats.org/officeDocument/2006/relationships/slide" Target="slides/slide277.xml"/><Relationship Id="rId284" Type="http://schemas.openxmlformats.org/officeDocument/2006/relationships/slide" Target="slides/slide278.xml"/><Relationship Id="rId285" Type="http://schemas.openxmlformats.org/officeDocument/2006/relationships/slide" Target="slides/slide279.xml"/><Relationship Id="rId286" Type="http://schemas.openxmlformats.org/officeDocument/2006/relationships/slide" Target="slides/slide280.xml"/><Relationship Id="rId287" Type="http://schemas.openxmlformats.org/officeDocument/2006/relationships/slide" Target="slides/slide281.xml"/><Relationship Id="rId288" Type="http://schemas.openxmlformats.org/officeDocument/2006/relationships/slide" Target="slides/slide282.xml"/><Relationship Id="rId289" Type="http://schemas.openxmlformats.org/officeDocument/2006/relationships/slide" Target="slides/slide283.xml"/><Relationship Id="rId290" Type="http://schemas.openxmlformats.org/officeDocument/2006/relationships/slide" Target="slides/slide284.xml"/><Relationship Id="rId291" Type="http://schemas.openxmlformats.org/officeDocument/2006/relationships/slide" Target="slides/slide285.xml"/><Relationship Id="rId292" Type="http://schemas.openxmlformats.org/officeDocument/2006/relationships/slide" Target="slides/slide286.xml"/><Relationship Id="rId293" Type="http://schemas.openxmlformats.org/officeDocument/2006/relationships/slide" Target="slides/slide287.xml"/><Relationship Id="rId294" Type="http://schemas.openxmlformats.org/officeDocument/2006/relationships/slide" Target="slides/slide288.xml"/><Relationship Id="rId295" Type="http://schemas.openxmlformats.org/officeDocument/2006/relationships/slide" Target="slides/slide289.xml"/><Relationship Id="rId296" Type="http://schemas.openxmlformats.org/officeDocument/2006/relationships/slide" Target="slides/slide290.xml"/><Relationship Id="rId297" Type="http://schemas.openxmlformats.org/officeDocument/2006/relationships/slide" Target="slides/slide291.xml"/><Relationship Id="rId298" Type="http://schemas.openxmlformats.org/officeDocument/2006/relationships/slide" Target="slides/slide292.xml"/><Relationship Id="rId299" Type="http://schemas.openxmlformats.org/officeDocument/2006/relationships/slide" Target="slides/slide293.xml"/><Relationship Id="rId300" Type="http://schemas.openxmlformats.org/officeDocument/2006/relationships/slide" Target="slides/slide294.xml"/><Relationship Id="rId301" Type="http://schemas.openxmlformats.org/officeDocument/2006/relationships/slide" Target="slides/slide295.xml"/><Relationship Id="rId302" Type="http://schemas.openxmlformats.org/officeDocument/2006/relationships/slide" Target="slides/slide296.xml"/><Relationship Id="rId303" Type="http://schemas.openxmlformats.org/officeDocument/2006/relationships/slide" Target="slides/slide297.xml"/><Relationship Id="rId304" Type="http://schemas.openxmlformats.org/officeDocument/2006/relationships/slide" Target="slides/slide298.xml"/><Relationship Id="rId305" Type="http://schemas.openxmlformats.org/officeDocument/2006/relationships/slide" Target="slides/slide299.xml"/><Relationship Id="rId306" Type="http://schemas.openxmlformats.org/officeDocument/2006/relationships/slide" Target="slides/slide300.xml"/><Relationship Id="rId307" Type="http://schemas.openxmlformats.org/officeDocument/2006/relationships/slide" Target="slides/slide301.xml"/><Relationship Id="rId308" Type="http://schemas.openxmlformats.org/officeDocument/2006/relationships/slide" Target="slides/slide302.xml"/><Relationship Id="rId309" Type="http://schemas.openxmlformats.org/officeDocument/2006/relationships/slide" Target="slides/slide303.xml"/><Relationship Id="rId310" Type="http://schemas.openxmlformats.org/officeDocument/2006/relationships/slide" Target="slides/slide304.xml"/><Relationship Id="rId311" Type="http://schemas.openxmlformats.org/officeDocument/2006/relationships/slide" Target="slides/slide305.xml"/><Relationship Id="rId312" Type="http://schemas.openxmlformats.org/officeDocument/2006/relationships/slide" Target="slides/slide306.xml"/><Relationship Id="rId313" Type="http://schemas.openxmlformats.org/officeDocument/2006/relationships/slide" Target="slides/slide307.xml"/><Relationship Id="rId314" Type="http://schemas.openxmlformats.org/officeDocument/2006/relationships/slide" Target="slides/slide308.xml"/><Relationship Id="rId315" Type="http://schemas.openxmlformats.org/officeDocument/2006/relationships/slide" Target="slides/slide309.xml"/><Relationship Id="rId316" Type="http://schemas.openxmlformats.org/officeDocument/2006/relationships/slide" Target="slides/slide310.xml"/><Relationship Id="rId317" Type="http://schemas.openxmlformats.org/officeDocument/2006/relationships/slide" Target="slides/slide311.xml"/><Relationship Id="rId318" Type="http://schemas.openxmlformats.org/officeDocument/2006/relationships/slide" Target="slides/slide312.xml"/><Relationship Id="rId319" Type="http://schemas.openxmlformats.org/officeDocument/2006/relationships/slide" Target="slides/slide313.xml"/><Relationship Id="rId320" Type="http://schemas.openxmlformats.org/officeDocument/2006/relationships/slide" Target="slides/slide314.xml"/><Relationship Id="rId321" Type="http://schemas.openxmlformats.org/officeDocument/2006/relationships/slide" Target="slides/slide315.xml"/><Relationship Id="rId322" Type="http://schemas.openxmlformats.org/officeDocument/2006/relationships/slide" Target="slides/slide316.xml"/><Relationship Id="rId323" Type="http://schemas.openxmlformats.org/officeDocument/2006/relationships/slide" Target="slides/slide317.xml"/><Relationship Id="rId324" Type="http://schemas.openxmlformats.org/officeDocument/2006/relationships/slide" Target="slides/slide318.xml"/><Relationship Id="rId325" Type="http://schemas.openxmlformats.org/officeDocument/2006/relationships/slide" Target="slides/slide319.xml"/><Relationship Id="rId326" Type="http://schemas.openxmlformats.org/officeDocument/2006/relationships/slide" Target="slides/slide320.xml"/><Relationship Id="rId327" Type="http://schemas.openxmlformats.org/officeDocument/2006/relationships/slide" Target="slides/slide321.xml"/><Relationship Id="rId328" Type="http://schemas.openxmlformats.org/officeDocument/2006/relationships/slide" Target="slides/slide322.xml"/><Relationship Id="rId329" Type="http://schemas.openxmlformats.org/officeDocument/2006/relationships/slide" Target="slides/slide323.xml"/><Relationship Id="rId330" Type="http://schemas.openxmlformats.org/officeDocument/2006/relationships/slide" Target="slides/slide324.xml"/><Relationship Id="rId331" Type="http://schemas.openxmlformats.org/officeDocument/2006/relationships/slide" Target="slides/slide325.xml"/><Relationship Id="rId332" Type="http://schemas.openxmlformats.org/officeDocument/2006/relationships/slide" Target="slides/slide326.xml"/><Relationship Id="rId333" Type="http://schemas.openxmlformats.org/officeDocument/2006/relationships/slide" Target="slides/slide327.xml"/><Relationship Id="rId334" Type="http://schemas.openxmlformats.org/officeDocument/2006/relationships/slide" Target="slides/slide328.xml"/><Relationship Id="rId335" Type="http://schemas.openxmlformats.org/officeDocument/2006/relationships/slide" Target="slides/slide329.xml"/><Relationship Id="rId336" Type="http://schemas.openxmlformats.org/officeDocument/2006/relationships/slide" Target="slides/slide330.xml"/><Relationship Id="rId337" Type="http://schemas.openxmlformats.org/officeDocument/2006/relationships/slide" Target="slides/slide331.xml"/><Relationship Id="rId338" Type="http://schemas.openxmlformats.org/officeDocument/2006/relationships/slide" Target="slides/slide332.xml"/><Relationship Id="rId339" Type="http://schemas.openxmlformats.org/officeDocument/2006/relationships/slide" Target="slides/slide333.xml"/><Relationship Id="rId340" Type="http://schemas.openxmlformats.org/officeDocument/2006/relationships/slide" Target="slides/slide334.xml"/><Relationship Id="rId341" Type="http://schemas.openxmlformats.org/officeDocument/2006/relationships/slide" Target="slides/slide335.xml"/><Relationship Id="rId342" Type="http://schemas.openxmlformats.org/officeDocument/2006/relationships/slide" Target="slides/slide336.xml"/><Relationship Id="rId343" Type="http://schemas.openxmlformats.org/officeDocument/2006/relationships/slide" Target="slides/slide337.xml"/><Relationship Id="rId344" Type="http://schemas.openxmlformats.org/officeDocument/2006/relationships/slide" Target="slides/slide338.xml"/><Relationship Id="rId345" Type="http://schemas.openxmlformats.org/officeDocument/2006/relationships/slide" Target="slides/slide339.xml"/><Relationship Id="rId346" Type="http://schemas.openxmlformats.org/officeDocument/2006/relationships/slide" Target="slides/slide340.xml"/><Relationship Id="rId347" Type="http://schemas.openxmlformats.org/officeDocument/2006/relationships/slide" Target="slides/slide341.xml"/><Relationship Id="rId348" Type="http://schemas.openxmlformats.org/officeDocument/2006/relationships/slide" Target="slides/slide342.xml"/><Relationship Id="rId349" Type="http://schemas.openxmlformats.org/officeDocument/2006/relationships/slide" Target="slides/slide343.xml"/><Relationship Id="rId350" Type="http://schemas.openxmlformats.org/officeDocument/2006/relationships/slide" Target="slides/slide344.xml"/><Relationship Id="rId351" Type="http://schemas.openxmlformats.org/officeDocument/2006/relationships/slide" Target="slides/slide345.xml"/><Relationship Id="rId352" Type="http://schemas.openxmlformats.org/officeDocument/2006/relationships/slide" Target="slides/slide346.xml"/><Relationship Id="rId353" Type="http://schemas.openxmlformats.org/officeDocument/2006/relationships/slide" Target="slides/slide347.xml"/><Relationship Id="rId354" Type="http://schemas.openxmlformats.org/officeDocument/2006/relationships/slide" Target="slides/slide348.xml"/><Relationship Id="rId355" Type="http://schemas.openxmlformats.org/officeDocument/2006/relationships/slide" Target="slides/slide349.xml"/><Relationship Id="rId356" Type="http://schemas.openxmlformats.org/officeDocument/2006/relationships/slide" Target="slides/slide350.xml"/><Relationship Id="rId357" Type="http://schemas.openxmlformats.org/officeDocument/2006/relationships/slide" Target="slides/slide351.xml"/><Relationship Id="rId358" Type="http://schemas.openxmlformats.org/officeDocument/2006/relationships/slide" Target="slides/slide352.xml"/><Relationship Id="rId359" Type="http://schemas.openxmlformats.org/officeDocument/2006/relationships/slide" Target="slides/slide353.xml"/><Relationship Id="rId360" Type="http://schemas.openxmlformats.org/officeDocument/2006/relationships/slide" Target="slides/slide354.xml"/><Relationship Id="rId361" Type="http://schemas.openxmlformats.org/officeDocument/2006/relationships/slide" Target="slides/slide355.xml"/><Relationship Id="rId362" Type="http://schemas.openxmlformats.org/officeDocument/2006/relationships/slide" Target="slides/slide356.xml"/><Relationship Id="rId363" Type="http://schemas.openxmlformats.org/officeDocument/2006/relationships/slide" Target="slides/slide357.xml"/><Relationship Id="rId364" Type="http://schemas.openxmlformats.org/officeDocument/2006/relationships/slide" Target="slides/slide358.xml"/><Relationship Id="rId365" Type="http://schemas.openxmlformats.org/officeDocument/2006/relationships/slide" Target="slides/slide359.xml"/><Relationship Id="rId366" Type="http://schemas.openxmlformats.org/officeDocument/2006/relationships/slide" Target="slides/slide360.xml"/><Relationship Id="rId367" Type="http://schemas.openxmlformats.org/officeDocument/2006/relationships/slide" Target="slides/slide361.xml"/><Relationship Id="rId368" Type="http://schemas.openxmlformats.org/officeDocument/2006/relationships/slide" Target="slides/slide362.xml"/><Relationship Id="rId369" Type="http://schemas.openxmlformats.org/officeDocument/2006/relationships/slide" Target="slides/slide363.xml"/><Relationship Id="rId370" Type="http://schemas.openxmlformats.org/officeDocument/2006/relationships/slide" Target="slides/slide364.xml"/><Relationship Id="rId371" Type="http://schemas.openxmlformats.org/officeDocument/2006/relationships/slide" Target="slides/slide365.xml"/><Relationship Id="rId372" Type="http://schemas.openxmlformats.org/officeDocument/2006/relationships/slide" Target="slides/slide366.xml"/><Relationship Id="rId373" Type="http://schemas.openxmlformats.org/officeDocument/2006/relationships/slide" Target="slides/slide367.xml"/><Relationship Id="rId374" Type="http://schemas.openxmlformats.org/officeDocument/2006/relationships/slide" Target="slides/slide368.xml"/><Relationship Id="rId375" Type="http://schemas.openxmlformats.org/officeDocument/2006/relationships/slide" Target="slides/slide369.xml"/><Relationship Id="rId376" Type="http://schemas.openxmlformats.org/officeDocument/2006/relationships/slide" Target="slides/slide370.xml"/><Relationship Id="rId377" Type="http://schemas.openxmlformats.org/officeDocument/2006/relationships/slide" Target="slides/slide371.xml"/><Relationship Id="rId378" Type="http://schemas.openxmlformats.org/officeDocument/2006/relationships/slide" Target="slides/slide372.xml"/><Relationship Id="rId379" Type="http://schemas.openxmlformats.org/officeDocument/2006/relationships/slide" Target="slides/slide373.xml"/><Relationship Id="rId380" Type="http://schemas.openxmlformats.org/officeDocument/2006/relationships/slide" Target="slides/slide374.xml"/><Relationship Id="rId381" Type="http://schemas.openxmlformats.org/officeDocument/2006/relationships/slide" Target="slides/slide375.xml"/><Relationship Id="rId382" Type="http://schemas.openxmlformats.org/officeDocument/2006/relationships/slide" Target="slides/slide376.xml"/><Relationship Id="rId383" Type="http://schemas.openxmlformats.org/officeDocument/2006/relationships/slide" Target="slides/slide377.xml"/><Relationship Id="rId384" Type="http://schemas.openxmlformats.org/officeDocument/2006/relationships/slide" Target="slides/slide378.xml"/><Relationship Id="rId385" Type="http://schemas.openxmlformats.org/officeDocument/2006/relationships/slide" Target="slides/slide379.xml"/><Relationship Id="rId386" Type="http://schemas.openxmlformats.org/officeDocument/2006/relationships/slide" Target="slides/slide380.xml"/><Relationship Id="rId387" Type="http://schemas.openxmlformats.org/officeDocument/2006/relationships/slide" Target="slides/slide381.xml"/><Relationship Id="rId388" Type="http://schemas.openxmlformats.org/officeDocument/2006/relationships/slide" Target="slides/slide382.xml"/><Relationship Id="rId389" Type="http://schemas.openxmlformats.org/officeDocument/2006/relationships/slide" Target="slides/slide383.xml"/><Relationship Id="rId390" Type="http://schemas.openxmlformats.org/officeDocument/2006/relationships/slide" Target="slides/slide384.xml"/><Relationship Id="rId391" Type="http://schemas.openxmlformats.org/officeDocument/2006/relationships/slide" Target="slides/slide385.xml"/><Relationship Id="rId392" Type="http://schemas.openxmlformats.org/officeDocument/2006/relationships/slide" Target="slides/slide386.xml"/><Relationship Id="rId393" Type="http://schemas.openxmlformats.org/officeDocument/2006/relationships/slide" Target="slides/slide387.xml"/><Relationship Id="rId394" Type="http://schemas.openxmlformats.org/officeDocument/2006/relationships/slide" Target="slides/slide388.xml"/><Relationship Id="rId395" Type="http://schemas.openxmlformats.org/officeDocument/2006/relationships/slide" Target="slides/slide389.xml"/><Relationship Id="rId396" Type="http://schemas.openxmlformats.org/officeDocument/2006/relationships/slide" Target="slides/slide390.xml"/><Relationship Id="rId397" Type="http://schemas.openxmlformats.org/officeDocument/2006/relationships/slide" Target="slides/slide391.xml"/><Relationship Id="rId398" Type="http://schemas.openxmlformats.org/officeDocument/2006/relationships/slide" Target="slides/slide392.xml"/><Relationship Id="rId399" Type="http://schemas.openxmlformats.org/officeDocument/2006/relationships/slide" Target="slides/slide393.xml"/><Relationship Id="rId400" Type="http://schemas.openxmlformats.org/officeDocument/2006/relationships/slide" Target="slides/slide394.xml"/><Relationship Id="rId401" Type="http://schemas.openxmlformats.org/officeDocument/2006/relationships/slide" Target="slides/slide395.xml"/><Relationship Id="rId402" Type="http://schemas.openxmlformats.org/officeDocument/2006/relationships/slide" Target="slides/slide396.xml"/><Relationship Id="rId403" Type="http://schemas.openxmlformats.org/officeDocument/2006/relationships/slide" Target="slides/slide397.xml"/><Relationship Id="rId404" Type="http://schemas.openxmlformats.org/officeDocument/2006/relationships/slide" Target="slides/slide398.xml"/><Relationship Id="rId405" Type="http://schemas.openxmlformats.org/officeDocument/2006/relationships/slide" Target="slides/slide399.xml"/><Relationship Id="rId406" Type="http://schemas.openxmlformats.org/officeDocument/2006/relationships/slide" Target="slides/slide400.xml"/><Relationship Id="rId407" Type="http://schemas.openxmlformats.org/officeDocument/2006/relationships/slide" Target="slides/slide401.xml"/><Relationship Id="rId408" Type="http://schemas.openxmlformats.org/officeDocument/2006/relationships/slide" Target="slides/slide402.xml"/><Relationship Id="rId409" Type="http://schemas.openxmlformats.org/officeDocument/2006/relationships/slide" Target="slides/slide403.xml"/><Relationship Id="rId410" Type="http://schemas.openxmlformats.org/officeDocument/2006/relationships/slide" Target="slides/slide404.xml"/><Relationship Id="rId411" Type="http://schemas.openxmlformats.org/officeDocument/2006/relationships/slide" Target="slides/slide405.xml"/><Relationship Id="rId412" Type="http://schemas.openxmlformats.org/officeDocument/2006/relationships/slide" Target="slides/slide406.xml"/><Relationship Id="rId413" Type="http://schemas.openxmlformats.org/officeDocument/2006/relationships/slide" Target="slides/slide407.xml"/><Relationship Id="rId414" Type="http://schemas.openxmlformats.org/officeDocument/2006/relationships/slide" Target="slides/slide408.xml"/><Relationship Id="rId415" Type="http://schemas.openxmlformats.org/officeDocument/2006/relationships/slide" Target="slides/slide409.xml"/><Relationship Id="rId416" Type="http://schemas.openxmlformats.org/officeDocument/2006/relationships/slide" Target="slides/slide410.xml"/><Relationship Id="rId417" Type="http://schemas.openxmlformats.org/officeDocument/2006/relationships/slide" Target="slides/slide411.xml"/><Relationship Id="rId418" Type="http://schemas.openxmlformats.org/officeDocument/2006/relationships/slide" Target="slides/slide412.xml"/><Relationship Id="rId419" Type="http://schemas.openxmlformats.org/officeDocument/2006/relationships/slide" Target="slides/slide413.xml"/><Relationship Id="rId420" Type="http://schemas.openxmlformats.org/officeDocument/2006/relationships/slide" Target="slides/slide414.xml"/><Relationship Id="rId421" Type="http://schemas.openxmlformats.org/officeDocument/2006/relationships/slide" Target="slides/slide415.xml"/><Relationship Id="rId422" Type="http://schemas.openxmlformats.org/officeDocument/2006/relationships/slide" Target="slides/slide416.xml"/><Relationship Id="rId423" Type="http://schemas.openxmlformats.org/officeDocument/2006/relationships/slide" Target="slides/slide417.xml"/><Relationship Id="rId424" Type="http://schemas.openxmlformats.org/officeDocument/2006/relationships/slide" Target="slides/slide418.xml"/><Relationship Id="rId425" Type="http://schemas.openxmlformats.org/officeDocument/2006/relationships/slide" Target="slides/slide419.xml"/><Relationship Id="rId426" Type="http://schemas.openxmlformats.org/officeDocument/2006/relationships/slide" Target="slides/slide420.xml"/><Relationship Id="rId427" Type="http://schemas.openxmlformats.org/officeDocument/2006/relationships/slide" Target="slides/slide421.xml"/><Relationship Id="rId428" Type="http://schemas.openxmlformats.org/officeDocument/2006/relationships/slide" Target="slides/slide422.xml"/><Relationship Id="rId429" Type="http://schemas.openxmlformats.org/officeDocument/2006/relationships/slide" Target="slides/slide423.xml"/><Relationship Id="rId430" Type="http://schemas.openxmlformats.org/officeDocument/2006/relationships/slide" Target="slides/slide424.xml"/><Relationship Id="rId431" Type="http://schemas.openxmlformats.org/officeDocument/2006/relationships/slide" Target="slides/slide425.xml"/><Relationship Id="rId432" Type="http://schemas.openxmlformats.org/officeDocument/2006/relationships/slide" Target="slides/slide426.xml"/><Relationship Id="rId433" Type="http://schemas.openxmlformats.org/officeDocument/2006/relationships/slide" Target="slides/slide427.xml"/><Relationship Id="rId434" Type="http://schemas.openxmlformats.org/officeDocument/2006/relationships/slide" Target="slides/slide428.xml"/><Relationship Id="rId435" Type="http://schemas.openxmlformats.org/officeDocument/2006/relationships/slide" Target="slides/slide429.xml"/><Relationship Id="rId436" Type="http://schemas.openxmlformats.org/officeDocument/2006/relationships/slide" Target="slides/slide430.xml"/><Relationship Id="rId437" Type="http://schemas.openxmlformats.org/officeDocument/2006/relationships/slide" Target="slides/slide431.xml"/><Relationship Id="rId438" Type="http://schemas.openxmlformats.org/officeDocument/2006/relationships/slide" Target="slides/slide432.xml"/><Relationship Id="rId439" Type="http://schemas.openxmlformats.org/officeDocument/2006/relationships/slide" Target="slides/slide433.xml"/><Relationship Id="rId440" Type="http://schemas.openxmlformats.org/officeDocument/2006/relationships/slide" Target="slides/slide434.xml"/><Relationship Id="rId441" Type="http://schemas.openxmlformats.org/officeDocument/2006/relationships/slide" Target="slides/slide435.xml"/><Relationship Id="rId442" Type="http://schemas.openxmlformats.org/officeDocument/2006/relationships/slide" Target="slides/slide436.xml"/><Relationship Id="rId443" Type="http://schemas.openxmlformats.org/officeDocument/2006/relationships/slide" Target="slides/slide437.xml"/><Relationship Id="rId444" Type="http://schemas.openxmlformats.org/officeDocument/2006/relationships/slide" Target="slides/slide438.xml"/><Relationship Id="rId445" Type="http://schemas.openxmlformats.org/officeDocument/2006/relationships/slide" Target="slides/slide439.xml"/><Relationship Id="rId446" Type="http://schemas.openxmlformats.org/officeDocument/2006/relationships/slide" Target="slides/slide440.xml"/><Relationship Id="rId447" Type="http://schemas.openxmlformats.org/officeDocument/2006/relationships/slide" Target="slides/slide441.xml"/><Relationship Id="rId448" Type="http://schemas.openxmlformats.org/officeDocument/2006/relationships/slide" Target="slides/slide442.xml"/><Relationship Id="rId449" Type="http://schemas.openxmlformats.org/officeDocument/2006/relationships/slide" Target="slides/slide443.xml"/><Relationship Id="rId450" Type="http://schemas.openxmlformats.org/officeDocument/2006/relationships/slide" Target="slides/slide444.xml"/><Relationship Id="rId451" Type="http://schemas.openxmlformats.org/officeDocument/2006/relationships/slide" Target="slides/slide445.xml"/><Relationship Id="rId452" Type="http://schemas.openxmlformats.org/officeDocument/2006/relationships/slide" Target="slides/slide446.xml"/><Relationship Id="rId453" Type="http://schemas.openxmlformats.org/officeDocument/2006/relationships/slide" Target="slides/slide447.xml"/><Relationship Id="rId454" Type="http://schemas.openxmlformats.org/officeDocument/2006/relationships/slide" Target="slides/slide448.xml"/><Relationship Id="rId455" Type="http://schemas.openxmlformats.org/officeDocument/2006/relationships/slide" Target="slides/slide449.xml"/><Relationship Id="rId456" Type="http://schemas.openxmlformats.org/officeDocument/2006/relationships/slide" Target="slides/slide450.xml"/><Relationship Id="rId457" Type="http://schemas.openxmlformats.org/officeDocument/2006/relationships/slide" Target="slides/slide451.xml"/><Relationship Id="rId458" Type="http://schemas.openxmlformats.org/officeDocument/2006/relationships/slide" Target="slides/slide452.xml"/><Relationship Id="rId459" Type="http://schemas.openxmlformats.org/officeDocument/2006/relationships/slide" Target="slides/slide453.xml"/><Relationship Id="rId460" Type="http://schemas.openxmlformats.org/officeDocument/2006/relationships/slide" Target="slides/slide454.xml"/><Relationship Id="rId461" Type="http://schemas.openxmlformats.org/officeDocument/2006/relationships/slide" Target="slides/slide455.xml"/><Relationship Id="rId462" Type="http://schemas.openxmlformats.org/officeDocument/2006/relationships/slide" Target="slides/slide456.xml"/><Relationship Id="rId463" Type="http://schemas.openxmlformats.org/officeDocument/2006/relationships/slide" Target="slides/slide457.xml"/><Relationship Id="rId464" Type="http://schemas.openxmlformats.org/officeDocument/2006/relationships/slide" Target="slides/slide458.xml"/><Relationship Id="rId465" Type="http://schemas.openxmlformats.org/officeDocument/2006/relationships/slide" Target="slides/slide459.xml"/><Relationship Id="rId466" Type="http://schemas.openxmlformats.org/officeDocument/2006/relationships/slide" Target="slides/slide460.xml"/><Relationship Id="rId467" Type="http://schemas.openxmlformats.org/officeDocument/2006/relationships/slide" Target="slides/slide461.xml"/><Relationship Id="rId468" Type="http://schemas.openxmlformats.org/officeDocument/2006/relationships/slide" Target="slides/slide462.xml"/><Relationship Id="rId469" Type="http://schemas.openxmlformats.org/officeDocument/2006/relationships/slide" Target="slides/slide463.xml"/><Relationship Id="rId470" Type="http://schemas.openxmlformats.org/officeDocument/2006/relationships/slide" Target="slides/slide464.xml"/><Relationship Id="rId471" Type="http://schemas.openxmlformats.org/officeDocument/2006/relationships/slide" Target="slides/slide465.xml"/><Relationship Id="rId472" Type="http://schemas.openxmlformats.org/officeDocument/2006/relationships/slide" Target="slides/slide466.xml"/><Relationship Id="rId473" Type="http://schemas.openxmlformats.org/officeDocument/2006/relationships/slide" Target="slides/slide467.xml"/><Relationship Id="rId474" Type="http://schemas.openxmlformats.org/officeDocument/2006/relationships/slide" Target="slides/slide468.xml"/><Relationship Id="rId475" Type="http://schemas.openxmlformats.org/officeDocument/2006/relationships/slide" Target="slides/slide469.xml"/><Relationship Id="rId476" Type="http://schemas.openxmlformats.org/officeDocument/2006/relationships/slide" Target="slides/slide470.xml"/><Relationship Id="rId477" Type="http://schemas.openxmlformats.org/officeDocument/2006/relationships/slide" Target="slides/slide471.xml"/><Relationship Id="rId478" Type="http://schemas.openxmlformats.org/officeDocument/2006/relationships/slide" Target="slides/slide472.xml"/><Relationship Id="rId479" Type="http://schemas.openxmlformats.org/officeDocument/2006/relationships/slide" Target="slides/slide473.xml"/><Relationship Id="rId480" Type="http://schemas.openxmlformats.org/officeDocument/2006/relationships/slide" Target="slides/slide474.xml"/><Relationship Id="rId481" Type="http://schemas.openxmlformats.org/officeDocument/2006/relationships/slide" Target="slides/slide475.xml"/><Relationship Id="rId482" Type="http://schemas.openxmlformats.org/officeDocument/2006/relationships/slide" Target="slides/slide476.xml"/><Relationship Id="rId483" Type="http://schemas.openxmlformats.org/officeDocument/2006/relationships/slide" Target="slides/slide477.xml"/><Relationship Id="rId484" Type="http://schemas.openxmlformats.org/officeDocument/2006/relationships/slide" Target="slides/slide478.xml"/><Relationship Id="rId485" Type="http://schemas.openxmlformats.org/officeDocument/2006/relationships/slide" Target="slides/slide479.xml"/><Relationship Id="rId486" Type="http://schemas.openxmlformats.org/officeDocument/2006/relationships/slide" Target="slides/slide480.xml"/><Relationship Id="rId487" Type="http://schemas.openxmlformats.org/officeDocument/2006/relationships/slide" Target="slides/slide481.xml"/><Relationship Id="rId488" Type="http://schemas.openxmlformats.org/officeDocument/2006/relationships/slide" Target="slides/slide482.xml"/><Relationship Id="rId489" Type="http://schemas.openxmlformats.org/officeDocument/2006/relationships/slide" Target="slides/slide483.xml"/><Relationship Id="rId490" Type="http://schemas.openxmlformats.org/officeDocument/2006/relationships/slide" Target="slides/slide484.xml"/><Relationship Id="rId491" Type="http://schemas.openxmlformats.org/officeDocument/2006/relationships/slide" Target="slides/slide485.xml"/><Relationship Id="rId492" Type="http://schemas.openxmlformats.org/officeDocument/2006/relationships/slide" Target="slides/slide486.xml"/><Relationship Id="rId493" Type="http://schemas.openxmlformats.org/officeDocument/2006/relationships/slide" Target="slides/slide487.xml"/><Relationship Id="rId494" Type="http://schemas.openxmlformats.org/officeDocument/2006/relationships/slide" Target="slides/slide488.xml"/><Relationship Id="rId495" Type="http://schemas.openxmlformats.org/officeDocument/2006/relationships/slide" Target="slides/slide489.xml"/><Relationship Id="rId496" Type="http://schemas.openxmlformats.org/officeDocument/2006/relationships/slide" Target="slides/slide490.xml"/><Relationship Id="rId497" Type="http://schemas.openxmlformats.org/officeDocument/2006/relationships/slide" Target="slides/slide491.xml"/><Relationship Id="rId498" Type="http://schemas.openxmlformats.org/officeDocument/2006/relationships/slide" Target="slides/slide492.xml"/><Relationship Id="rId499" Type="http://schemas.openxmlformats.org/officeDocument/2006/relationships/slide" Target="slides/slide493.xml"/><Relationship Id="rId500" Type="http://schemas.openxmlformats.org/officeDocument/2006/relationships/slide" Target="slides/slide494.xml"/><Relationship Id="rId501" Type="http://schemas.openxmlformats.org/officeDocument/2006/relationships/slide" Target="slides/slide495.xml"/><Relationship Id="rId502" Type="http://schemas.openxmlformats.org/officeDocument/2006/relationships/slide" Target="slides/slide496.xml"/><Relationship Id="rId503" Type="http://schemas.openxmlformats.org/officeDocument/2006/relationships/slide" Target="slides/slide497.xml"/><Relationship Id="rId504" Type="http://schemas.openxmlformats.org/officeDocument/2006/relationships/slide" Target="slides/slide498.xml"/><Relationship Id="rId505" Type="http://schemas.openxmlformats.org/officeDocument/2006/relationships/slide" Target="slides/slide499.xml"/><Relationship Id="rId506" Type="http://schemas.openxmlformats.org/officeDocument/2006/relationships/slide" Target="slides/slide500.xml"/><Relationship Id="rId507" Type="http://schemas.openxmlformats.org/officeDocument/2006/relationships/slide" Target="slides/slide501.xml"/><Relationship Id="rId508" Type="http://schemas.openxmlformats.org/officeDocument/2006/relationships/slide" Target="slides/slide502.xml"/><Relationship Id="rId509" Type="http://schemas.openxmlformats.org/officeDocument/2006/relationships/slide" Target="slides/slide503.xml"/><Relationship Id="rId510" Type="http://schemas.openxmlformats.org/officeDocument/2006/relationships/slide" Target="slides/slide504.xml"/><Relationship Id="rId511" Type="http://schemas.openxmlformats.org/officeDocument/2006/relationships/slide" Target="slides/slide505.xml"/><Relationship Id="rId512" Type="http://schemas.openxmlformats.org/officeDocument/2006/relationships/slide" Target="slides/slide506.xml"/><Relationship Id="rId513" Type="http://schemas.openxmlformats.org/officeDocument/2006/relationships/slide" Target="slides/slide507.xml"/><Relationship Id="rId514" Type="http://schemas.openxmlformats.org/officeDocument/2006/relationships/slide" Target="slides/slide508.xml"/><Relationship Id="rId515" Type="http://schemas.openxmlformats.org/officeDocument/2006/relationships/slide" Target="slides/slide509.xml"/><Relationship Id="rId516" Type="http://schemas.openxmlformats.org/officeDocument/2006/relationships/slide" Target="slides/slide510.xml"/><Relationship Id="rId517" Type="http://schemas.openxmlformats.org/officeDocument/2006/relationships/slide" Target="slides/slide511.xml"/><Relationship Id="rId518" Type="http://schemas.openxmlformats.org/officeDocument/2006/relationships/slide" Target="slides/slide512.xml"/><Relationship Id="rId519" Type="http://schemas.openxmlformats.org/officeDocument/2006/relationships/slide" Target="slides/slide513.xml"/><Relationship Id="rId520" Type="http://schemas.openxmlformats.org/officeDocument/2006/relationships/slide" Target="slides/slide514.xml"/><Relationship Id="rId521" Type="http://schemas.openxmlformats.org/officeDocument/2006/relationships/slide" Target="slides/slide515.xml"/><Relationship Id="rId522" Type="http://schemas.openxmlformats.org/officeDocument/2006/relationships/slide" Target="slides/slide516.xml"/><Relationship Id="rId523" Type="http://schemas.openxmlformats.org/officeDocument/2006/relationships/slide" Target="slides/slide517.xml"/><Relationship Id="rId524" Type="http://schemas.openxmlformats.org/officeDocument/2006/relationships/slide" Target="slides/slide518.xml"/><Relationship Id="rId525" Type="http://schemas.openxmlformats.org/officeDocument/2006/relationships/slide" Target="slides/slide519.xml"/><Relationship Id="rId526" Type="http://schemas.openxmlformats.org/officeDocument/2006/relationships/slide" Target="slides/slide520.xml"/><Relationship Id="rId527" Type="http://schemas.openxmlformats.org/officeDocument/2006/relationships/slide" Target="slides/slide521.xml"/><Relationship Id="rId528" Type="http://schemas.openxmlformats.org/officeDocument/2006/relationships/slide" Target="slides/slide522.xml"/><Relationship Id="rId529" Type="http://schemas.openxmlformats.org/officeDocument/2006/relationships/slide" Target="slides/slide523.xml"/><Relationship Id="rId530" Type="http://schemas.openxmlformats.org/officeDocument/2006/relationships/slide" Target="slides/slide524.xml"/><Relationship Id="rId531" Type="http://schemas.openxmlformats.org/officeDocument/2006/relationships/slide" Target="slides/slide525.xml"/><Relationship Id="rId532" Type="http://schemas.openxmlformats.org/officeDocument/2006/relationships/slide" Target="slides/slide526.xml"/><Relationship Id="rId533" Type="http://schemas.openxmlformats.org/officeDocument/2006/relationships/slide" Target="slides/slide527.xml"/><Relationship Id="rId534" Type="http://schemas.openxmlformats.org/officeDocument/2006/relationships/slide" Target="slides/slide528.xml"/><Relationship Id="rId535" Type="http://schemas.openxmlformats.org/officeDocument/2006/relationships/slide" Target="slides/slide529.xml"/><Relationship Id="rId536" Type="http://schemas.openxmlformats.org/officeDocument/2006/relationships/slide" Target="slides/slide530.xml"/><Relationship Id="rId537" Type="http://schemas.openxmlformats.org/officeDocument/2006/relationships/slide" Target="slides/slide531.xml"/><Relationship Id="rId538" Type="http://schemas.openxmlformats.org/officeDocument/2006/relationships/slide" Target="slides/slide532.xml"/><Relationship Id="rId539" Type="http://schemas.openxmlformats.org/officeDocument/2006/relationships/slide" Target="slides/slide533.xml"/><Relationship Id="rId540" Type="http://schemas.openxmlformats.org/officeDocument/2006/relationships/slide" Target="slides/slide534.xml"/><Relationship Id="rId541" Type="http://schemas.openxmlformats.org/officeDocument/2006/relationships/slide" Target="slides/slide535.xml"/><Relationship Id="rId542" Type="http://schemas.openxmlformats.org/officeDocument/2006/relationships/slide" Target="slides/slide536.xml"/><Relationship Id="rId543" Type="http://schemas.openxmlformats.org/officeDocument/2006/relationships/slide" Target="slides/slide537.xml"/><Relationship Id="rId544" Type="http://schemas.openxmlformats.org/officeDocument/2006/relationships/slide" Target="slides/slide538.xml"/><Relationship Id="rId545" Type="http://schemas.openxmlformats.org/officeDocument/2006/relationships/slide" Target="slides/slide539.xml"/><Relationship Id="rId546" Type="http://schemas.openxmlformats.org/officeDocument/2006/relationships/slide" Target="slides/slide540.xml"/><Relationship Id="rId547" Type="http://schemas.openxmlformats.org/officeDocument/2006/relationships/slide" Target="slides/slide541.xml"/><Relationship Id="rId548" Type="http://schemas.openxmlformats.org/officeDocument/2006/relationships/slide" Target="slides/slide542.xml"/><Relationship Id="rId549" Type="http://schemas.openxmlformats.org/officeDocument/2006/relationships/slide" Target="slides/slide543.xml"/><Relationship Id="rId550" Type="http://schemas.openxmlformats.org/officeDocument/2006/relationships/slide" Target="slides/slide544.xml"/><Relationship Id="rId551" Type="http://schemas.openxmlformats.org/officeDocument/2006/relationships/slide" Target="slides/slide545.xml"/><Relationship Id="rId552" Type="http://schemas.openxmlformats.org/officeDocument/2006/relationships/slide" Target="slides/slide546.xml"/><Relationship Id="rId553" Type="http://schemas.openxmlformats.org/officeDocument/2006/relationships/slide" Target="slides/slide547.xml"/><Relationship Id="rId554" Type="http://schemas.openxmlformats.org/officeDocument/2006/relationships/slide" Target="slides/slide548.xml"/><Relationship Id="rId555" Type="http://schemas.openxmlformats.org/officeDocument/2006/relationships/slide" Target="slides/slide549.xml"/><Relationship Id="rId556" Type="http://schemas.openxmlformats.org/officeDocument/2006/relationships/slide" Target="slides/slide550.xml"/><Relationship Id="rId557" Type="http://schemas.openxmlformats.org/officeDocument/2006/relationships/slide" Target="slides/slide551.xml"/><Relationship Id="rId558" Type="http://schemas.openxmlformats.org/officeDocument/2006/relationships/slide" Target="slides/slide552.xml"/><Relationship Id="rId559" Type="http://schemas.openxmlformats.org/officeDocument/2006/relationships/slide" Target="slides/slide553.xml"/><Relationship Id="rId560" Type="http://schemas.openxmlformats.org/officeDocument/2006/relationships/slide" Target="slides/slide554.xml"/><Relationship Id="rId561" Type="http://schemas.openxmlformats.org/officeDocument/2006/relationships/slide" Target="slides/slide555.xml"/><Relationship Id="rId562" Type="http://schemas.openxmlformats.org/officeDocument/2006/relationships/slide" Target="slides/slide556.xml"/><Relationship Id="rId563" Type="http://schemas.openxmlformats.org/officeDocument/2006/relationships/slide" Target="slides/slide557.xml"/><Relationship Id="rId564" Type="http://schemas.openxmlformats.org/officeDocument/2006/relationships/slide" Target="slides/slide558.xml"/><Relationship Id="rId565" Type="http://schemas.openxmlformats.org/officeDocument/2006/relationships/slide" Target="slides/slide559.xml"/><Relationship Id="rId566" Type="http://schemas.openxmlformats.org/officeDocument/2006/relationships/slide" Target="slides/slide560.xml"/><Relationship Id="rId567" Type="http://schemas.openxmlformats.org/officeDocument/2006/relationships/slide" Target="slides/slide561.xml"/><Relationship Id="rId568" Type="http://schemas.openxmlformats.org/officeDocument/2006/relationships/slide" Target="slides/slide562.xml"/><Relationship Id="rId569" Type="http://schemas.openxmlformats.org/officeDocument/2006/relationships/slide" Target="slides/slide563.xml"/><Relationship Id="rId570" Type="http://schemas.openxmlformats.org/officeDocument/2006/relationships/slide" Target="slides/slide564.xml"/><Relationship Id="rId571" Type="http://schemas.openxmlformats.org/officeDocument/2006/relationships/slide" Target="slides/slide565.xml"/><Relationship Id="rId572" Type="http://schemas.openxmlformats.org/officeDocument/2006/relationships/slide" Target="slides/slide566.xml"/><Relationship Id="rId573" Type="http://schemas.openxmlformats.org/officeDocument/2006/relationships/slide" Target="slides/slide567.xml"/><Relationship Id="rId574" Type="http://schemas.openxmlformats.org/officeDocument/2006/relationships/slide" Target="slides/slide568.xml"/><Relationship Id="rId575" Type="http://schemas.openxmlformats.org/officeDocument/2006/relationships/slide" Target="slides/slide569.xml"/><Relationship Id="rId576" Type="http://schemas.openxmlformats.org/officeDocument/2006/relationships/slide" Target="slides/slide570.xml"/><Relationship Id="rId577" Type="http://schemas.openxmlformats.org/officeDocument/2006/relationships/slide" Target="slides/slide571.xml"/><Relationship Id="rId578" Type="http://schemas.openxmlformats.org/officeDocument/2006/relationships/slide" Target="slides/slide572.xml"/><Relationship Id="rId579" Type="http://schemas.openxmlformats.org/officeDocument/2006/relationships/slide" Target="slides/slide573.xml"/><Relationship Id="rId580" Type="http://schemas.openxmlformats.org/officeDocument/2006/relationships/slide" Target="slides/slide574.xml"/><Relationship Id="rId581" Type="http://schemas.openxmlformats.org/officeDocument/2006/relationships/slide" Target="slides/slide575.xml"/><Relationship Id="rId582" Type="http://schemas.openxmlformats.org/officeDocument/2006/relationships/slide" Target="slides/slide576.xml"/><Relationship Id="rId583" Type="http://schemas.openxmlformats.org/officeDocument/2006/relationships/slide" Target="slides/slide577.xml"/><Relationship Id="rId584" Type="http://schemas.openxmlformats.org/officeDocument/2006/relationships/slide" Target="slides/slide578.xml"/><Relationship Id="rId585" Type="http://schemas.openxmlformats.org/officeDocument/2006/relationships/slide" Target="slides/slide579.xml"/><Relationship Id="rId586" Type="http://schemas.openxmlformats.org/officeDocument/2006/relationships/slide" Target="slides/slide580.xml"/><Relationship Id="rId587" Type="http://schemas.openxmlformats.org/officeDocument/2006/relationships/slide" Target="slides/slide581.xml"/><Relationship Id="rId588" Type="http://schemas.openxmlformats.org/officeDocument/2006/relationships/slide" Target="slides/slide582.xml"/><Relationship Id="rId589" Type="http://schemas.openxmlformats.org/officeDocument/2006/relationships/slide" Target="slides/slide583.xml"/><Relationship Id="rId590" Type="http://schemas.openxmlformats.org/officeDocument/2006/relationships/slide" Target="slides/slide584.xml"/><Relationship Id="rId591" Type="http://schemas.openxmlformats.org/officeDocument/2006/relationships/slide" Target="slides/slide585.xml"/><Relationship Id="rId592" Type="http://schemas.openxmlformats.org/officeDocument/2006/relationships/slide" Target="slides/slide586.xml"/><Relationship Id="rId593" Type="http://schemas.openxmlformats.org/officeDocument/2006/relationships/slide" Target="slides/slide587.xml"/><Relationship Id="rId594" Type="http://schemas.openxmlformats.org/officeDocument/2006/relationships/slide" Target="slides/slide588.xml"/><Relationship Id="rId595" Type="http://schemas.openxmlformats.org/officeDocument/2006/relationships/slide" Target="slides/slide589.xml"/><Relationship Id="rId596" Type="http://schemas.openxmlformats.org/officeDocument/2006/relationships/slide" Target="slides/slide590.xml"/><Relationship Id="rId597" Type="http://schemas.openxmlformats.org/officeDocument/2006/relationships/slide" Target="slides/slide591.xml"/><Relationship Id="rId598" Type="http://schemas.openxmlformats.org/officeDocument/2006/relationships/slide" Target="slides/slide592.xml"/><Relationship Id="rId599" Type="http://schemas.openxmlformats.org/officeDocument/2006/relationships/slide" Target="slides/slide593.xml"/><Relationship Id="rId600" Type="http://schemas.openxmlformats.org/officeDocument/2006/relationships/slide" Target="slides/slide594.xml"/><Relationship Id="rId601" Type="http://schemas.openxmlformats.org/officeDocument/2006/relationships/slide" Target="slides/slide595.xml"/><Relationship Id="rId602" Type="http://schemas.openxmlformats.org/officeDocument/2006/relationships/slide" Target="slides/slide596.xml"/><Relationship Id="rId603" Type="http://schemas.openxmlformats.org/officeDocument/2006/relationships/slide" Target="slides/slide597.xml"/><Relationship Id="rId604" Type="http://schemas.openxmlformats.org/officeDocument/2006/relationships/slide" Target="slides/slide598.xml"/><Relationship Id="rId605" Type="http://schemas.openxmlformats.org/officeDocument/2006/relationships/slide" Target="slides/slide599.xml"/><Relationship Id="rId606" Type="http://schemas.openxmlformats.org/officeDocument/2006/relationships/slide" Target="slides/slide600.xml"/><Relationship Id="rId607" Type="http://schemas.openxmlformats.org/officeDocument/2006/relationships/slide" Target="slides/slide601.xml"/><Relationship Id="rId608" Type="http://schemas.openxmlformats.org/officeDocument/2006/relationships/slide" Target="slides/slide602.xml"/><Relationship Id="rId609" Type="http://schemas.openxmlformats.org/officeDocument/2006/relationships/slide" Target="slides/slide603.xml"/><Relationship Id="rId610" Type="http://schemas.openxmlformats.org/officeDocument/2006/relationships/slide" Target="slides/slide604.xml"/><Relationship Id="rId611" Type="http://schemas.openxmlformats.org/officeDocument/2006/relationships/slide" Target="slides/slide605.xml"/><Relationship Id="rId612" Type="http://schemas.openxmlformats.org/officeDocument/2006/relationships/slide" Target="slides/slide606.xml"/><Relationship Id="rId613" Type="http://schemas.openxmlformats.org/officeDocument/2006/relationships/slide" Target="slides/slide607.xml"/><Relationship Id="rId614" Type="http://schemas.openxmlformats.org/officeDocument/2006/relationships/slide" Target="slides/slide608.xml"/><Relationship Id="rId615" Type="http://schemas.openxmlformats.org/officeDocument/2006/relationships/slide" Target="slides/slide609.xml"/><Relationship Id="rId616" Type="http://schemas.openxmlformats.org/officeDocument/2006/relationships/slide" Target="slides/slide610.xml"/><Relationship Id="rId617" Type="http://schemas.openxmlformats.org/officeDocument/2006/relationships/slide" Target="slides/slide611.xml"/><Relationship Id="rId618" Type="http://schemas.openxmlformats.org/officeDocument/2006/relationships/slide" Target="slides/slide612.xml"/><Relationship Id="rId619" Type="http://schemas.openxmlformats.org/officeDocument/2006/relationships/slide" Target="slides/slide613.xml"/><Relationship Id="rId620" Type="http://schemas.openxmlformats.org/officeDocument/2006/relationships/slide" Target="slides/slide614.xml"/><Relationship Id="rId621" Type="http://schemas.openxmlformats.org/officeDocument/2006/relationships/slide" Target="slides/slide615.xml"/><Relationship Id="rId622" Type="http://schemas.openxmlformats.org/officeDocument/2006/relationships/slide" Target="slides/slide616.xml"/><Relationship Id="rId623" Type="http://schemas.openxmlformats.org/officeDocument/2006/relationships/slide" Target="slides/slide617.xml"/><Relationship Id="rId624" Type="http://schemas.openxmlformats.org/officeDocument/2006/relationships/slide" Target="slides/slide618.xml"/><Relationship Id="rId625" Type="http://schemas.openxmlformats.org/officeDocument/2006/relationships/slide" Target="slides/slide619.xml"/><Relationship Id="rId626" Type="http://schemas.openxmlformats.org/officeDocument/2006/relationships/slide" Target="slides/slide620.xml"/><Relationship Id="rId627" Type="http://schemas.openxmlformats.org/officeDocument/2006/relationships/slide" Target="slides/slide621.xml"/><Relationship Id="rId628" Type="http://schemas.openxmlformats.org/officeDocument/2006/relationships/slide" Target="slides/slide622.xml"/><Relationship Id="rId629" Type="http://schemas.openxmlformats.org/officeDocument/2006/relationships/slide" Target="slides/slide623.xml"/><Relationship Id="rId630" Type="http://schemas.openxmlformats.org/officeDocument/2006/relationships/slide" Target="slides/slide624.xml"/><Relationship Id="rId631" Type="http://schemas.openxmlformats.org/officeDocument/2006/relationships/slide" Target="slides/slide625.xml"/><Relationship Id="rId632" Type="http://schemas.openxmlformats.org/officeDocument/2006/relationships/slide" Target="slides/slide626.xml"/><Relationship Id="rId633" Type="http://schemas.openxmlformats.org/officeDocument/2006/relationships/slide" Target="slides/slide627.xml"/><Relationship Id="rId634" Type="http://schemas.openxmlformats.org/officeDocument/2006/relationships/slide" Target="slides/slide628.xml"/><Relationship Id="rId635" Type="http://schemas.openxmlformats.org/officeDocument/2006/relationships/slide" Target="slides/slide629.xml"/><Relationship Id="rId636" Type="http://schemas.openxmlformats.org/officeDocument/2006/relationships/slide" Target="slides/slide630.xml"/><Relationship Id="rId637" Type="http://schemas.openxmlformats.org/officeDocument/2006/relationships/slide" Target="slides/slide631.xml"/><Relationship Id="rId638" Type="http://schemas.openxmlformats.org/officeDocument/2006/relationships/slide" Target="slides/slide632.xml"/><Relationship Id="rId639" Type="http://schemas.openxmlformats.org/officeDocument/2006/relationships/slide" Target="slides/slide633.xml"/><Relationship Id="rId640" Type="http://schemas.openxmlformats.org/officeDocument/2006/relationships/slide" Target="slides/slide634.xml"/><Relationship Id="rId641" Type="http://schemas.openxmlformats.org/officeDocument/2006/relationships/slide" Target="slides/slide635.xml"/><Relationship Id="rId642" Type="http://schemas.openxmlformats.org/officeDocument/2006/relationships/slide" Target="slides/slide636.xml"/><Relationship Id="rId643" Type="http://schemas.openxmlformats.org/officeDocument/2006/relationships/slide" Target="slides/slide637.xml"/><Relationship Id="rId644" Type="http://schemas.openxmlformats.org/officeDocument/2006/relationships/slide" Target="slides/slide638.xml"/><Relationship Id="rId645" Type="http://schemas.openxmlformats.org/officeDocument/2006/relationships/slide" Target="slides/slide639.xml"/><Relationship Id="rId646" Type="http://schemas.openxmlformats.org/officeDocument/2006/relationships/slide" Target="slides/slide640.xml"/><Relationship Id="rId647" Type="http://schemas.openxmlformats.org/officeDocument/2006/relationships/slide" Target="slides/slide641.xml"/><Relationship Id="rId648" Type="http://schemas.openxmlformats.org/officeDocument/2006/relationships/slide" Target="slides/slide642.xml"/><Relationship Id="rId649" Type="http://schemas.openxmlformats.org/officeDocument/2006/relationships/slide" Target="slides/slide643.xml"/><Relationship Id="rId650" Type="http://schemas.openxmlformats.org/officeDocument/2006/relationships/slide" Target="slides/slide644.xml"/><Relationship Id="rId651" Type="http://schemas.openxmlformats.org/officeDocument/2006/relationships/slide" Target="slides/slide645.xml"/><Relationship Id="rId652" Type="http://schemas.openxmlformats.org/officeDocument/2006/relationships/slide" Target="slides/slide646.xml"/><Relationship Id="rId653" Type="http://schemas.openxmlformats.org/officeDocument/2006/relationships/slide" Target="slides/slide647.xml"/><Relationship Id="rId654" Type="http://schemas.openxmlformats.org/officeDocument/2006/relationships/slide" Target="slides/slide648.xml"/><Relationship Id="rId655" Type="http://schemas.openxmlformats.org/officeDocument/2006/relationships/slide" Target="slides/slide649.xml"/><Relationship Id="rId656" Type="http://schemas.openxmlformats.org/officeDocument/2006/relationships/slide" Target="slides/slide650.xml"/><Relationship Id="rId657" Type="http://schemas.openxmlformats.org/officeDocument/2006/relationships/slide" Target="slides/slide651.xml"/><Relationship Id="rId658" Type="http://schemas.openxmlformats.org/officeDocument/2006/relationships/slide" Target="slides/slide652.xml"/><Relationship Id="rId659" Type="http://schemas.openxmlformats.org/officeDocument/2006/relationships/slide" Target="slides/slide653.xml"/><Relationship Id="rId660" Type="http://schemas.openxmlformats.org/officeDocument/2006/relationships/slide" Target="slides/slide654.xml"/><Relationship Id="rId661" Type="http://schemas.openxmlformats.org/officeDocument/2006/relationships/slide" Target="slides/slide655.xml"/><Relationship Id="rId662" Type="http://schemas.openxmlformats.org/officeDocument/2006/relationships/slide" Target="slides/slide656.xml"/><Relationship Id="rId663" Type="http://schemas.openxmlformats.org/officeDocument/2006/relationships/slide" Target="slides/slide657.xml"/><Relationship Id="rId664" Type="http://schemas.openxmlformats.org/officeDocument/2006/relationships/slide" Target="slides/slide658.xml"/><Relationship Id="rId665" Type="http://schemas.openxmlformats.org/officeDocument/2006/relationships/slide" Target="slides/slide659.xml"/><Relationship Id="rId666" Type="http://schemas.openxmlformats.org/officeDocument/2006/relationships/slide" Target="slides/slide660.xml"/><Relationship Id="rId667" Type="http://schemas.openxmlformats.org/officeDocument/2006/relationships/slide" Target="slides/slide661.xml"/><Relationship Id="rId668" Type="http://schemas.openxmlformats.org/officeDocument/2006/relationships/slide" Target="slides/slide662.xml"/><Relationship Id="rId669" Type="http://schemas.openxmlformats.org/officeDocument/2006/relationships/slide" Target="slides/slide663.xml"/><Relationship Id="rId670" Type="http://schemas.openxmlformats.org/officeDocument/2006/relationships/slide" Target="slides/slide664.xml"/><Relationship Id="rId671" Type="http://schemas.openxmlformats.org/officeDocument/2006/relationships/slide" Target="slides/slide665.xml"/><Relationship Id="rId672" Type="http://schemas.openxmlformats.org/officeDocument/2006/relationships/slide" Target="slides/slide666.xml"/><Relationship Id="rId673" Type="http://schemas.openxmlformats.org/officeDocument/2006/relationships/slide" Target="slides/slide667.xml"/><Relationship Id="rId674" Type="http://schemas.openxmlformats.org/officeDocument/2006/relationships/slide" Target="slides/slide668.xml"/><Relationship Id="rId675" Type="http://schemas.openxmlformats.org/officeDocument/2006/relationships/slide" Target="slides/slide669.xml"/><Relationship Id="rId676" Type="http://schemas.openxmlformats.org/officeDocument/2006/relationships/slide" Target="slides/slide670.xml"/><Relationship Id="rId677" Type="http://schemas.openxmlformats.org/officeDocument/2006/relationships/slide" Target="slides/slide671.xml"/><Relationship Id="rId678" Type="http://schemas.openxmlformats.org/officeDocument/2006/relationships/slide" Target="slides/slide672.xml"/><Relationship Id="rId679" Type="http://schemas.openxmlformats.org/officeDocument/2006/relationships/slide" Target="slides/slide673.xml"/><Relationship Id="rId680" Type="http://schemas.openxmlformats.org/officeDocument/2006/relationships/slide" Target="slides/slide674.xml"/><Relationship Id="rId681" Type="http://schemas.openxmlformats.org/officeDocument/2006/relationships/slide" Target="slides/slide675.xml"/><Relationship Id="rId682" Type="http://schemas.openxmlformats.org/officeDocument/2006/relationships/slide" Target="slides/slide676.xml"/><Relationship Id="rId683" Type="http://schemas.openxmlformats.org/officeDocument/2006/relationships/slide" Target="slides/slide677.xml"/><Relationship Id="rId684" Type="http://schemas.openxmlformats.org/officeDocument/2006/relationships/slide" Target="slides/slide678.xml"/><Relationship Id="rId685" Type="http://schemas.openxmlformats.org/officeDocument/2006/relationships/slide" Target="slides/slide679.xml"/><Relationship Id="rId686" Type="http://schemas.openxmlformats.org/officeDocument/2006/relationships/slide" Target="slides/slide680.xml"/><Relationship Id="rId687" Type="http://schemas.openxmlformats.org/officeDocument/2006/relationships/slide" Target="slides/slide681.xml"/><Relationship Id="rId688" Type="http://schemas.openxmlformats.org/officeDocument/2006/relationships/slide" Target="slides/slide682.xml"/><Relationship Id="rId689" Type="http://schemas.openxmlformats.org/officeDocument/2006/relationships/slide" Target="slides/slide683.xml"/><Relationship Id="rId690" Type="http://schemas.openxmlformats.org/officeDocument/2006/relationships/slide" Target="slides/slide684.xml"/><Relationship Id="rId691" Type="http://schemas.openxmlformats.org/officeDocument/2006/relationships/slide" Target="slides/slide685.xml"/><Relationship Id="rId692" Type="http://schemas.openxmlformats.org/officeDocument/2006/relationships/slide" Target="slides/slide686.xml"/><Relationship Id="rId693" Type="http://schemas.openxmlformats.org/officeDocument/2006/relationships/slide" Target="slides/slide687.xml"/><Relationship Id="rId694" Type="http://schemas.openxmlformats.org/officeDocument/2006/relationships/slide" Target="slides/slide688.xml"/><Relationship Id="rId695" Type="http://schemas.openxmlformats.org/officeDocument/2006/relationships/slide" Target="slides/slide689.xml"/><Relationship Id="rId696" Type="http://schemas.openxmlformats.org/officeDocument/2006/relationships/slide" Target="slides/slide690.xml"/><Relationship Id="rId697" Type="http://schemas.openxmlformats.org/officeDocument/2006/relationships/slide" Target="slides/slide691.xml"/><Relationship Id="rId698" Type="http://schemas.openxmlformats.org/officeDocument/2006/relationships/slide" Target="slides/slide692.xml"/><Relationship Id="rId699" Type="http://schemas.openxmlformats.org/officeDocument/2006/relationships/slide" Target="slides/slide693.xml"/><Relationship Id="rId700" Type="http://schemas.openxmlformats.org/officeDocument/2006/relationships/slide" Target="slides/slide694.xml"/><Relationship Id="rId701" Type="http://schemas.openxmlformats.org/officeDocument/2006/relationships/slide" Target="slides/slide695.xml"/><Relationship Id="rId702" Type="http://schemas.openxmlformats.org/officeDocument/2006/relationships/slide" Target="slides/slide696.xml"/><Relationship Id="rId703" Type="http://schemas.openxmlformats.org/officeDocument/2006/relationships/slide" Target="slides/slide697.xml"/><Relationship Id="rId704" Type="http://schemas.openxmlformats.org/officeDocument/2006/relationships/slide" Target="slides/slide698.xml"/><Relationship Id="rId705" Type="http://schemas.openxmlformats.org/officeDocument/2006/relationships/slide" Target="slides/slide699.xml"/><Relationship Id="rId706" Type="http://schemas.openxmlformats.org/officeDocument/2006/relationships/slide" Target="slides/slide700.xml"/><Relationship Id="rId707" Type="http://schemas.openxmlformats.org/officeDocument/2006/relationships/slide" Target="slides/slide701.xml"/><Relationship Id="rId708" Type="http://schemas.openxmlformats.org/officeDocument/2006/relationships/slide" Target="slides/slide702.xml"/><Relationship Id="rId709" Type="http://schemas.openxmlformats.org/officeDocument/2006/relationships/slide" Target="slides/slide703.xml"/><Relationship Id="rId710" Type="http://schemas.openxmlformats.org/officeDocument/2006/relationships/slide" Target="slides/slide704.xml"/><Relationship Id="rId711" Type="http://schemas.openxmlformats.org/officeDocument/2006/relationships/slide" Target="slides/slide705.xml"/><Relationship Id="rId712" Type="http://schemas.openxmlformats.org/officeDocument/2006/relationships/slide" Target="slides/slide706.xml"/><Relationship Id="rId713" Type="http://schemas.openxmlformats.org/officeDocument/2006/relationships/slide" Target="slides/slide707.xml"/><Relationship Id="rId714" Type="http://schemas.openxmlformats.org/officeDocument/2006/relationships/slide" Target="slides/slide708.xml"/><Relationship Id="rId715" Type="http://schemas.openxmlformats.org/officeDocument/2006/relationships/slide" Target="slides/slide709.xml"/><Relationship Id="rId716" Type="http://schemas.openxmlformats.org/officeDocument/2006/relationships/slide" Target="slides/slide710.xml"/><Relationship Id="rId717" Type="http://schemas.openxmlformats.org/officeDocument/2006/relationships/slide" Target="slides/slide711.xml"/><Relationship Id="rId718" Type="http://schemas.openxmlformats.org/officeDocument/2006/relationships/slide" Target="slides/slide712.xml"/><Relationship Id="rId719" Type="http://schemas.openxmlformats.org/officeDocument/2006/relationships/slide" Target="slides/slide713.xml"/><Relationship Id="rId720" Type="http://schemas.openxmlformats.org/officeDocument/2006/relationships/slide" Target="slides/slide714.xml"/><Relationship Id="rId721" Type="http://schemas.openxmlformats.org/officeDocument/2006/relationships/slide" Target="slides/slide715.xml"/><Relationship Id="rId722" Type="http://schemas.openxmlformats.org/officeDocument/2006/relationships/slide" Target="slides/slide716.xml"/><Relationship Id="rId723" Type="http://schemas.openxmlformats.org/officeDocument/2006/relationships/slide" Target="slides/slide717.xml"/><Relationship Id="rId724" Type="http://schemas.openxmlformats.org/officeDocument/2006/relationships/slide" Target="slides/slide718.xml"/><Relationship Id="rId725" Type="http://schemas.openxmlformats.org/officeDocument/2006/relationships/slide" Target="slides/slide719.xml"/><Relationship Id="rId726" Type="http://schemas.openxmlformats.org/officeDocument/2006/relationships/slide" Target="slides/slide720.xml"/><Relationship Id="rId727" Type="http://schemas.openxmlformats.org/officeDocument/2006/relationships/slide" Target="slides/slide721.xml"/><Relationship Id="rId728" Type="http://schemas.openxmlformats.org/officeDocument/2006/relationships/slide" Target="slides/slide722.xml"/><Relationship Id="rId729" Type="http://schemas.openxmlformats.org/officeDocument/2006/relationships/slide" Target="slides/slide723.xml"/><Relationship Id="rId730" Type="http://schemas.openxmlformats.org/officeDocument/2006/relationships/slide" Target="slides/slide724.xml"/><Relationship Id="rId731" Type="http://schemas.openxmlformats.org/officeDocument/2006/relationships/slide" Target="slides/slide725.xml"/><Relationship Id="rId732" Type="http://schemas.openxmlformats.org/officeDocument/2006/relationships/slide" Target="slides/slide726.xml"/><Relationship Id="rId733" Type="http://schemas.openxmlformats.org/officeDocument/2006/relationships/slide" Target="slides/slide727.xml"/><Relationship Id="rId734" Type="http://schemas.openxmlformats.org/officeDocument/2006/relationships/slide" Target="slides/slide728.xml"/><Relationship Id="rId735" Type="http://schemas.openxmlformats.org/officeDocument/2006/relationships/slide" Target="slides/slide729.xml"/><Relationship Id="rId736" Type="http://schemas.openxmlformats.org/officeDocument/2006/relationships/slide" Target="slides/slide730.xml"/><Relationship Id="rId737" Type="http://schemas.openxmlformats.org/officeDocument/2006/relationships/slide" Target="slides/slide731.xml"/><Relationship Id="rId738" Type="http://schemas.openxmlformats.org/officeDocument/2006/relationships/slide" Target="slides/slide732.xml"/><Relationship Id="rId739" Type="http://schemas.openxmlformats.org/officeDocument/2006/relationships/slide" Target="slides/slide733.xml"/><Relationship Id="rId740" Type="http://schemas.openxmlformats.org/officeDocument/2006/relationships/slide" Target="slides/slide734.xml"/><Relationship Id="rId741" Type="http://schemas.openxmlformats.org/officeDocument/2006/relationships/slide" Target="slides/slide735.xml"/><Relationship Id="rId742" Type="http://schemas.openxmlformats.org/officeDocument/2006/relationships/slide" Target="slides/slide736.xml"/><Relationship Id="rId743" Type="http://schemas.openxmlformats.org/officeDocument/2006/relationships/slide" Target="slides/slide737.xml"/><Relationship Id="rId744" Type="http://schemas.openxmlformats.org/officeDocument/2006/relationships/slide" Target="slides/slide738.xml"/><Relationship Id="rId745" Type="http://schemas.openxmlformats.org/officeDocument/2006/relationships/slide" Target="slides/slide739.xml"/><Relationship Id="rId746" Type="http://schemas.openxmlformats.org/officeDocument/2006/relationships/slide" Target="slides/slide740.xml"/><Relationship Id="rId747" Type="http://schemas.openxmlformats.org/officeDocument/2006/relationships/slide" Target="slides/slide741.xml"/><Relationship Id="rId748" Type="http://schemas.openxmlformats.org/officeDocument/2006/relationships/slide" Target="slides/slide742.xml"/><Relationship Id="rId749" Type="http://schemas.openxmlformats.org/officeDocument/2006/relationships/slide" Target="slides/slide743.xml"/><Relationship Id="rId750" Type="http://schemas.openxmlformats.org/officeDocument/2006/relationships/slide" Target="slides/slide744.xml"/><Relationship Id="rId751" Type="http://schemas.openxmlformats.org/officeDocument/2006/relationships/slide" Target="slides/slide745.xml"/><Relationship Id="rId752" Type="http://schemas.openxmlformats.org/officeDocument/2006/relationships/slide" Target="slides/slide746.xml"/><Relationship Id="rId753" Type="http://schemas.openxmlformats.org/officeDocument/2006/relationships/slide" Target="slides/slide747.xml"/><Relationship Id="rId754" Type="http://schemas.openxmlformats.org/officeDocument/2006/relationships/slide" Target="slides/slide748.xml"/><Relationship Id="rId755" Type="http://schemas.openxmlformats.org/officeDocument/2006/relationships/slide" Target="slides/slide749.xml"/><Relationship Id="rId756" Type="http://schemas.openxmlformats.org/officeDocument/2006/relationships/slide" Target="slides/slide750.xml"/><Relationship Id="rId757" Type="http://schemas.openxmlformats.org/officeDocument/2006/relationships/slide" Target="slides/slide751.xml"/><Relationship Id="rId758" Type="http://schemas.openxmlformats.org/officeDocument/2006/relationships/slide" Target="slides/slide752.xml"/><Relationship Id="rId759" Type="http://schemas.openxmlformats.org/officeDocument/2006/relationships/slide" Target="slides/slide753.xml"/><Relationship Id="rId760" Type="http://schemas.openxmlformats.org/officeDocument/2006/relationships/slide" Target="slides/slide754.xml"/><Relationship Id="rId761" Type="http://schemas.openxmlformats.org/officeDocument/2006/relationships/slide" Target="slides/slide755.xml"/><Relationship Id="rId762" Type="http://schemas.openxmlformats.org/officeDocument/2006/relationships/slide" Target="slides/slide756.xml"/><Relationship Id="rId763" Type="http://schemas.openxmlformats.org/officeDocument/2006/relationships/slide" Target="slides/slide757.xml"/><Relationship Id="rId764" Type="http://schemas.openxmlformats.org/officeDocument/2006/relationships/slide" Target="slides/slide758.xml"/><Relationship Id="rId765" Type="http://schemas.openxmlformats.org/officeDocument/2006/relationships/slide" Target="slides/slide759.xml"/><Relationship Id="rId766" Type="http://schemas.openxmlformats.org/officeDocument/2006/relationships/slide" Target="slides/slide760.xml"/><Relationship Id="rId767" Type="http://schemas.openxmlformats.org/officeDocument/2006/relationships/slide" Target="slides/slide761.xml"/><Relationship Id="rId768" Type="http://schemas.openxmlformats.org/officeDocument/2006/relationships/slide" Target="slides/slide762.xml"/><Relationship Id="rId769" Type="http://schemas.openxmlformats.org/officeDocument/2006/relationships/slide" Target="slides/slide763.xml"/><Relationship Id="rId770" Type="http://schemas.openxmlformats.org/officeDocument/2006/relationships/slide" Target="slides/slide764.xml"/><Relationship Id="rId771" Type="http://schemas.openxmlformats.org/officeDocument/2006/relationships/slide" Target="slides/slide765.xml"/><Relationship Id="rId772" Type="http://schemas.openxmlformats.org/officeDocument/2006/relationships/slide" Target="slides/slide766.xml"/><Relationship Id="rId773" Type="http://schemas.openxmlformats.org/officeDocument/2006/relationships/slide" Target="slides/slide767.xml"/><Relationship Id="rId774" Type="http://schemas.openxmlformats.org/officeDocument/2006/relationships/slide" Target="slides/slide768.xml"/><Relationship Id="rId775" Type="http://schemas.openxmlformats.org/officeDocument/2006/relationships/slide" Target="slides/slide769.xml"/><Relationship Id="rId776" Type="http://schemas.openxmlformats.org/officeDocument/2006/relationships/slide" Target="slides/slide770.xml"/><Relationship Id="rId777" Type="http://schemas.openxmlformats.org/officeDocument/2006/relationships/slide" Target="slides/slide771.xml"/><Relationship Id="rId778" Type="http://schemas.openxmlformats.org/officeDocument/2006/relationships/slide" Target="slides/slide772.xml"/><Relationship Id="rId779" Type="http://schemas.openxmlformats.org/officeDocument/2006/relationships/slide" Target="slides/slide773.xml"/><Relationship Id="rId780" Type="http://schemas.openxmlformats.org/officeDocument/2006/relationships/slide" Target="slides/slide774.xml"/><Relationship Id="rId781" Type="http://schemas.openxmlformats.org/officeDocument/2006/relationships/slide" Target="slides/slide775.xml"/><Relationship Id="rId782" Type="http://schemas.openxmlformats.org/officeDocument/2006/relationships/slide" Target="slides/slide776.xml"/><Relationship Id="rId783" Type="http://schemas.openxmlformats.org/officeDocument/2006/relationships/slide" Target="slides/slide777.xml"/><Relationship Id="rId784" Type="http://schemas.openxmlformats.org/officeDocument/2006/relationships/slide" Target="slides/slide778.xml"/><Relationship Id="rId785" Type="http://schemas.openxmlformats.org/officeDocument/2006/relationships/slide" Target="slides/slide779.xml"/><Relationship Id="rId786" Type="http://schemas.openxmlformats.org/officeDocument/2006/relationships/slide" Target="slides/slide780.xml"/><Relationship Id="rId787" Type="http://schemas.openxmlformats.org/officeDocument/2006/relationships/slide" Target="slides/slide781.xml"/><Relationship Id="rId788" Type="http://schemas.openxmlformats.org/officeDocument/2006/relationships/slide" Target="slides/slide782.xml"/><Relationship Id="rId789" Type="http://schemas.openxmlformats.org/officeDocument/2006/relationships/slide" Target="slides/slide783.xml"/><Relationship Id="rId790" Type="http://schemas.openxmlformats.org/officeDocument/2006/relationships/slide" Target="slides/slide784.xml"/><Relationship Id="rId791" Type="http://schemas.openxmlformats.org/officeDocument/2006/relationships/slide" Target="slides/slide785.xml"/><Relationship Id="rId792" Type="http://schemas.openxmlformats.org/officeDocument/2006/relationships/slide" Target="slides/slide786.xml"/><Relationship Id="rId793" Type="http://schemas.openxmlformats.org/officeDocument/2006/relationships/slide" Target="slides/slide787.xml"/><Relationship Id="rId794" Type="http://schemas.openxmlformats.org/officeDocument/2006/relationships/slide" Target="slides/slide788.xml"/><Relationship Id="rId795" Type="http://schemas.openxmlformats.org/officeDocument/2006/relationships/slide" Target="slides/slide789.xml"/><Relationship Id="rId796" Type="http://schemas.openxmlformats.org/officeDocument/2006/relationships/slide" Target="slides/slide790.xml"/><Relationship Id="rId797" Type="http://schemas.openxmlformats.org/officeDocument/2006/relationships/slide" Target="slides/slide791.xml"/><Relationship Id="rId798" Type="http://schemas.openxmlformats.org/officeDocument/2006/relationships/slide" Target="slides/slide792.xml"/><Relationship Id="rId799" Type="http://schemas.openxmlformats.org/officeDocument/2006/relationships/slide" Target="slides/slide793.xml"/><Relationship Id="rId800" Type="http://schemas.openxmlformats.org/officeDocument/2006/relationships/slide" Target="slides/slide794.xml"/><Relationship Id="rId801" Type="http://schemas.openxmlformats.org/officeDocument/2006/relationships/slide" Target="slides/slide795.xml"/><Relationship Id="rId802" Type="http://schemas.openxmlformats.org/officeDocument/2006/relationships/slide" Target="slides/slide796.xml"/><Relationship Id="rId803" Type="http://schemas.openxmlformats.org/officeDocument/2006/relationships/slide" Target="slides/slide797.xml"/><Relationship Id="rId804" Type="http://schemas.openxmlformats.org/officeDocument/2006/relationships/slide" Target="slides/slide798.xml"/><Relationship Id="rId805" Type="http://schemas.openxmlformats.org/officeDocument/2006/relationships/slide" Target="slides/slide799.xml"/><Relationship Id="rId806" Type="http://schemas.openxmlformats.org/officeDocument/2006/relationships/slide" Target="slides/slide800.xml"/><Relationship Id="rId807" Type="http://schemas.openxmlformats.org/officeDocument/2006/relationships/slide" Target="slides/slide801.xml"/><Relationship Id="rId808" Type="http://schemas.openxmlformats.org/officeDocument/2006/relationships/slide" Target="slides/slide802.xml"/><Relationship Id="rId809" Type="http://schemas.openxmlformats.org/officeDocument/2006/relationships/slide" Target="slides/slide803.xml"/><Relationship Id="rId810" Type="http://schemas.openxmlformats.org/officeDocument/2006/relationships/slide" Target="slides/slide804.xml"/><Relationship Id="rId811" Type="http://schemas.openxmlformats.org/officeDocument/2006/relationships/slide" Target="slides/slide805.xml"/><Relationship Id="rId812" Type="http://schemas.openxmlformats.org/officeDocument/2006/relationships/slide" Target="slides/slide806.xml"/><Relationship Id="rId813" Type="http://schemas.openxmlformats.org/officeDocument/2006/relationships/slide" Target="slides/slide807.xml"/><Relationship Id="rId814" Type="http://schemas.openxmlformats.org/officeDocument/2006/relationships/slide" Target="slides/slide808.xml"/><Relationship Id="rId815" Type="http://schemas.openxmlformats.org/officeDocument/2006/relationships/slide" Target="slides/slide809.xml"/><Relationship Id="rId816" Type="http://schemas.openxmlformats.org/officeDocument/2006/relationships/slide" Target="slides/slide810.xml"/><Relationship Id="rId817" Type="http://schemas.openxmlformats.org/officeDocument/2006/relationships/slide" Target="slides/slide811.xml"/><Relationship Id="rId818" Type="http://schemas.openxmlformats.org/officeDocument/2006/relationships/slide" Target="slides/slide812.xml"/><Relationship Id="rId819" Type="http://schemas.openxmlformats.org/officeDocument/2006/relationships/slide" Target="slides/slide813.xml"/><Relationship Id="rId820" Type="http://schemas.openxmlformats.org/officeDocument/2006/relationships/slide" Target="slides/slide814.xml"/><Relationship Id="rId821" Type="http://schemas.openxmlformats.org/officeDocument/2006/relationships/slide" Target="slides/slide815.xml"/><Relationship Id="rId822" Type="http://schemas.openxmlformats.org/officeDocument/2006/relationships/slide" Target="slides/slide816.xml"/><Relationship Id="rId823" Type="http://schemas.openxmlformats.org/officeDocument/2006/relationships/slide" Target="slides/slide817.xml"/><Relationship Id="rId824" Type="http://schemas.openxmlformats.org/officeDocument/2006/relationships/slide" Target="slides/slide818.xml"/><Relationship Id="rId825" Type="http://schemas.openxmlformats.org/officeDocument/2006/relationships/slide" Target="slides/slide819.xml"/><Relationship Id="rId826" Type="http://schemas.openxmlformats.org/officeDocument/2006/relationships/slide" Target="slides/slide820.xml"/><Relationship Id="rId827" Type="http://schemas.openxmlformats.org/officeDocument/2006/relationships/slide" Target="slides/slide821.xml"/><Relationship Id="rId828" Type="http://schemas.openxmlformats.org/officeDocument/2006/relationships/slide" Target="slides/slide822.xml"/><Relationship Id="rId829" Type="http://schemas.openxmlformats.org/officeDocument/2006/relationships/slide" Target="slides/slide823.xml"/><Relationship Id="rId830" Type="http://schemas.openxmlformats.org/officeDocument/2006/relationships/slide" Target="slides/slide824.xml"/><Relationship Id="rId831" Type="http://schemas.openxmlformats.org/officeDocument/2006/relationships/slide" Target="slides/slide825.xml"/><Relationship Id="rId832" Type="http://schemas.openxmlformats.org/officeDocument/2006/relationships/slide" Target="slides/slide826.xml"/><Relationship Id="rId833" Type="http://schemas.openxmlformats.org/officeDocument/2006/relationships/slide" Target="slides/slide827.xml"/><Relationship Id="rId834" Type="http://schemas.openxmlformats.org/officeDocument/2006/relationships/slide" Target="slides/slide828.xml"/><Relationship Id="rId835" Type="http://schemas.openxmlformats.org/officeDocument/2006/relationships/slide" Target="slides/slide829.xml"/><Relationship Id="rId836" Type="http://schemas.openxmlformats.org/officeDocument/2006/relationships/slide" Target="slides/slide830.xml"/><Relationship Id="rId837" Type="http://schemas.openxmlformats.org/officeDocument/2006/relationships/slide" Target="slides/slide831.xml"/><Relationship Id="rId838" Type="http://schemas.openxmlformats.org/officeDocument/2006/relationships/slide" Target="slides/slide832.xml"/><Relationship Id="rId839" Type="http://schemas.openxmlformats.org/officeDocument/2006/relationships/slide" Target="slides/slide833.xml"/><Relationship Id="rId840" Type="http://schemas.openxmlformats.org/officeDocument/2006/relationships/slide" Target="slides/slide834.xml"/><Relationship Id="rId841" Type="http://schemas.openxmlformats.org/officeDocument/2006/relationships/slide" Target="slides/slide835.xml"/><Relationship Id="rId842" Type="http://schemas.openxmlformats.org/officeDocument/2006/relationships/slide" Target="slides/slide836.xml"/><Relationship Id="rId843" Type="http://schemas.openxmlformats.org/officeDocument/2006/relationships/slide" Target="slides/slide837.xml"/><Relationship Id="rId844" Type="http://schemas.openxmlformats.org/officeDocument/2006/relationships/slide" Target="slides/slide838.xml"/><Relationship Id="rId845" Type="http://schemas.openxmlformats.org/officeDocument/2006/relationships/slide" Target="slides/slide839.xml"/><Relationship Id="rId846" Type="http://schemas.openxmlformats.org/officeDocument/2006/relationships/slide" Target="slides/slide840.xml"/><Relationship Id="rId847" Type="http://schemas.openxmlformats.org/officeDocument/2006/relationships/slide" Target="slides/slide841.xml"/><Relationship Id="rId848" Type="http://schemas.openxmlformats.org/officeDocument/2006/relationships/slide" Target="slides/slide842.xml"/><Relationship Id="rId849" Type="http://schemas.openxmlformats.org/officeDocument/2006/relationships/slide" Target="slides/slide843.xml"/><Relationship Id="rId850" Type="http://schemas.openxmlformats.org/officeDocument/2006/relationships/slide" Target="slides/slide844.xml"/><Relationship Id="rId851" Type="http://schemas.openxmlformats.org/officeDocument/2006/relationships/slide" Target="slides/slide845.xml"/><Relationship Id="rId852" Type="http://schemas.openxmlformats.org/officeDocument/2006/relationships/slide" Target="slides/slide846.xml"/><Relationship Id="rId853" Type="http://schemas.openxmlformats.org/officeDocument/2006/relationships/slide" Target="slides/slide847.xml"/><Relationship Id="rId854" Type="http://schemas.openxmlformats.org/officeDocument/2006/relationships/slide" Target="slides/slide848.xml"/><Relationship Id="rId855" Type="http://schemas.openxmlformats.org/officeDocument/2006/relationships/slide" Target="slides/slide849.xml"/><Relationship Id="rId856" Type="http://schemas.openxmlformats.org/officeDocument/2006/relationships/slide" Target="slides/slide850.xml"/><Relationship Id="rId857" Type="http://schemas.openxmlformats.org/officeDocument/2006/relationships/slide" Target="slides/slide851.xml"/><Relationship Id="rId858" Type="http://schemas.openxmlformats.org/officeDocument/2006/relationships/slide" Target="slides/slide852.xml"/><Relationship Id="rId859" Type="http://schemas.openxmlformats.org/officeDocument/2006/relationships/slide" Target="slides/slide853.xml"/><Relationship Id="rId860" Type="http://schemas.openxmlformats.org/officeDocument/2006/relationships/slide" Target="slides/slide854.xml"/><Relationship Id="rId861" Type="http://schemas.openxmlformats.org/officeDocument/2006/relationships/slide" Target="slides/slide855.xml"/><Relationship Id="rId862" Type="http://schemas.openxmlformats.org/officeDocument/2006/relationships/slide" Target="slides/slide856.xml"/><Relationship Id="rId863" Type="http://schemas.openxmlformats.org/officeDocument/2006/relationships/slide" Target="slides/slide857.xml"/><Relationship Id="rId864" Type="http://schemas.openxmlformats.org/officeDocument/2006/relationships/slide" Target="slides/slide858.xml"/><Relationship Id="rId865" Type="http://schemas.openxmlformats.org/officeDocument/2006/relationships/slide" Target="slides/slide859.xml"/><Relationship Id="rId866" Type="http://schemas.openxmlformats.org/officeDocument/2006/relationships/slide" Target="slides/slide860.xml"/><Relationship Id="rId867" Type="http://schemas.openxmlformats.org/officeDocument/2006/relationships/slide" Target="slides/slide861.xml"/><Relationship Id="rId868" Type="http://schemas.openxmlformats.org/officeDocument/2006/relationships/slide" Target="slides/slide862.xml"/><Relationship Id="rId869" Type="http://schemas.openxmlformats.org/officeDocument/2006/relationships/slide" Target="slides/slide863.xml"/><Relationship Id="rId870" Type="http://schemas.openxmlformats.org/officeDocument/2006/relationships/slide" Target="slides/slide864.xml"/><Relationship Id="rId871" Type="http://schemas.openxmlformats.org/officeDocument/2006/relationships/slide" Target="slides/slide865.xml"/><Relationship Id="rId872" Type="http://schemas.openxmlformats.org/officeDocument/2006/relationships/slide" Target="slides/slide866.xml"/><Relationship Id="rId873" Type="http://schemas.openxmlformats.org/officeDocument/2006/relationships/slide" Target="slides/slide867.xml"/><Relationship Id="rId874" Type="http://schemas.openxmlformats.org/officeDocument/2006/relationships/slide" Target="slides/slide868.xml"/><Relationship Id="rId875" Type="http://schemas.openxmlformats.org/officeDocument/2006/relationships/slide" Target="slides/slide869.xml"/><Relationship Id="rId876" Type="http://schemas.openxmlformats.org/officeDocument/2006/relationships/slide" Target="slides/slide870.xml"/><Relationship Id="rId877" Type="http://schemas.openxmlformats.org/officeDocument/2006/relationships/slide" Target="slides/slide871.xml"/><Relationship Id="rId878" Type="http://schemas.openxmlformats.org/officeDocument/2006/relationships/slide" Target="slides/slide872.xml"/><Relationship Id="rId879" Type="http://schemas.openxmlformats.org/officeDocument/2006/relationships/slide" Target="slides/slide873.xml"/><Relationship Id="rId880" Type="http://schemas.openxmlformats.org/officeDocument/2006/relationships/slide" Target="slides/slide874.xml"/><Relationship Id="rId881" Type="http://schemas.openxmlformats.org/officeDocument/2006/relationships/slide" Target="slides/slide875.xml"/><Relationship Id="rId882" Type="http://schemas.openxmlformats.org/officeDocument/2006/relationships/slide" Target="slides/slide876.xml"/><Relationship Id="rId883" Type="http://schemas.openxmlformats.org/officeDocument/2006/relationships/slide" Target="slides/slide877.xml"/><Relationship Id="rId884" Type="http://schemas.openxmlformats.org/officeDocument/2006/relationships/slide" Target="slides/slide878.xml"/><Relationship Id="rId885" Type="http://schemas.openxmlformats.org/officeDocument/2006/relationships/slide" Target="slides/slide879.xml"/><Relationship Id="rId886" Type="http://schemas.openxmlformats.org/officeDocument/2006/relationships/slide" Target="slides/slide880.xml"/><Relationship Id="rId887" Type="http://schemas.openxmlformats.org/officeDocument/2006/relationships/slide" Target="slides/slide881.xml"/><Relationship Id="rId888" Type="http://schemas.openxmlformats.org/officeDocument/2006/relationships/slide" Target="slides/slide882.xml"/><Relationship Id="rId889" Type="http://schemas.openxmlformats.org/officeDocument/2006/relationships/slide" Target="slides/slide883.xml"/><Relationship Id="rId890" Type="http://schemas.openxmlformats.org/officeDocument/2006/relationships/slide" Target="slides/slide884.xml"/><Relationship Id="rId891" Type="http://schemas.openxmlformats.org/officeDocument/2006/relationships/slide" Target="slides/slide885.xml"/><Relationship Id="rId892" Type="http://schemas.openxmlformats.org/officeDocument/2006/relationships/slide" Target="slides/slide886.xml"/><Relationship Id="rId893" Type="http://schemas.openxmlformats.org/officeDocument/2006/relationships/slide" Target="slides/slide887.xml"/><Relationship Id="rId894" Type="http://schemas.openxmlformats.org/officeDocument/2006/relationships/slide" Target="slides/slide888.xml"/><Relationship Id="rId895" Type="http://schemas.openxmlformats.org/officeDocument/2006/relationships/slide" Target="slides/slide889.xml"/><Relationship Id="rId896" Type="http://schemas.openxmlformats.org/officeDocument/2006/relationships/slide" Target="slides/slide890.xml"/><Relationship Id="rId897" Type="http://schemas.openxmlformats.org/officeDocument/2006/relationships/slide" Target="slides/slide891.xml"/><Relationship Id="rId898" Type="http://schemas.openxmlformats.org/officeDocument/2006/relationships/slide" Target="slides/slide892.xml"/><Relationship Id="rId899" Type="http://schemas.openxmlformats.org/officeDocument/2006/relationships/slide" Target="slides/slide893.xml"/><Relationship Id="rId900" Type="http://schemas.openxmlformats.org/officeDocument/2006/relationships/slide" Target="slides/slide894.xml"/><Relationship Id="rId901" Type="http://schemas.openxmlformats.org/officeDocument/2006/relationships/slide" Target="slides/slide895.xml"/><Relationship Id="rId902" Type="http://schemas.openxmlformats.org/officeDocument/2006/relationships/slide" Target="slides/slide896.xml"/><Relationship Id="rId903" Type="http://schemas.openxmlformats.org/officeDocument/2006/relationships/slide" Target="slides/slide897.xml"/><Relationship Id="rId904" Type="http://schemas.openxmlformats.org/officeDocument/2006/relationships/slide" Target="slides/slide898.xml"/><Relationship Id="rId905" Type="http://schemas.openxmlformats.org/officeDocument/2006/relationships/slide" Target="slides/slide899.xml"/><Relationship Id="rId906" Type="http://schemas.openxmlformats.org/officeDocument/2006/relationships/slide" Target="slides/slide900.xml"/><Relationship Id="rId907" Type="http://schemas.openxmlformats.org/officeDocument/2006/relationships/slide" Target="slides/slide901.xml"/><Relationship Id="rId908" Type="http://schemas.openxmlformats.org/officeDocument/2006/relationships/slide" Target="slides/slide902.xml"/><Relationship Id="rId909" Type="http://schemas.openxmlformats.org/officeDocument/2006/relationships/slide" Target="slides/slide903.xml"/><Relationship Id="rId910" Type="http://schemas.openxmlformats.org/officeDocument/2006/relationships/slide" Target="slides/slide904.xml"/><Relationship Id="rId911" Type="http://schemas.openxmlformats.org/officeDocument/2006/relationships/slide" Target="slides/slide905.xml"/><Relationship Id="rId912" Type="http://schemas.openxmlformats.org/officeDocument/2006/relationships/slide" Target="slides/slide906.xml"/><Relationship Id="rId913" Type="http://schemas.openxmlformats.org/officeDocument/2006/relationships/slide" Target="slides/slide907.xml"/><Relationship Id="rId914" Type="http://schemas.openxmlformats.org/officeDocument/2006/relationships/slide" Target="slides/slide908.xml"/><Relationship Id="rId915" Type="http://schemas.openxmlformats.org/officeDocument/2006/relationships/slide" Target="slides/slide909.xml"/><Relationship Id="rId916" Type="http://schemas.openxmlformats.org/officeDocument/2006/relationships/slide" Target="slides/slide910.xml"/><Relationship Id="rId917" Type="http://schemas.openxmlformats.org/officeDocument/2006/relationships/slide" Target="slides/slide911.xml"/><Relationship Id="rId918" Type="http://schemas.openxmlformats.org/officeDocument/2006/relationships/slide" Target="slides/slide912.xml"/><Relationship Id="rId919" Type="http://schemas.openxmlformats.org/officeDocument/2006/relationships/slide" Target="slides/slide913.xml"/><Relationship Id="rId920" Type="http://schemas.openxmlformats.org/officeDocument/2006/relationships/slide" Target="slides/slide914.xml"/><Relationship Id="rId921" Type="http://schemas.openxmlformats.org/officeDocument/2006/relationships/slide" Target="slides/slide915.xml"/><Relationship Id="rId922" Type="http://schemas.openxmlformats.org/officeDocument/2006/relationships/slide" Target="slides/slide916.xml"/><Relationship Id="rId923" Type="http://schemas.openxmlformats.org/officeDocument/2006/relationships/slide" Target="slides/slide917.xml"/><Relationship Id="rId924" Type="http://schemas.openxmlformats.org/officeDocument/2006/relationships/slide" Target="slides/slide918.xml"/><Relationship Id="rId925" Type="http://schemas.openxmlformats.org/officeDocument/2006/relationships/slide" Target="slides/slide919.xml"/><Relationship Id="rId926" Type="http://schemas.openxmlformats.org/officeDocument/2006/relationships/slide" Target="slides/slide920.xml"/><Relationship Id="rId927" Type="http://schemas.openxmlformats.org/officeDocument/2006/relationships/slide" Target="slides/slide921.xml"/><Relationship Id="rId928" Type="http://schemas.openxmlformats.org/officeDocument/2006/relationships/slide" Target="slides/slide922.xml"/><Relationship Id="rId929" Type="http://schemas.openxmlformats.org/officeDocument/2006/relationships/slide" Target="slides/slide923.xml"/><Relationship Id="rId930" Type="http://schemas.openxmlformats.org/officeDocument/2006/relationships/slide" Target="slides/slide924.xml"/><Relationship Id="rId931" Type="http://schemas.openxmlformats.org/officeDocument/2006/relationships/slide" Target="slides/slide925.xml"/><Relationship Id="rId932" Type="http://schemas.openxmlformats.org/officeDocument/2006/relationships/slide" Target="slides/slide926.xml"/><Relationship Id="rId933" Type="http://schemas.openxmlformats.org/officeDocument/2006/relationships/slide" Target="slides/slide927.xml"/><Relationship Id="rId934" Type="http://schemas.openxmlformats.org/officeDocument/2006/relationships/slide" Target="slides/slide928.xml"/><Relationship Id="rId935" Type="http://schemas.openxmlformats.org/officeDocument/2006/relationships/slide" Target="slides/slide929.xml"/><Relationship Id="rId936" Type="http://schemas.openxmlformats.org/officeDocument/2006/relationships/slide" Target="slides/slide930.xml"/><Relationship Id="rId937" Type="http://schemas.openxmlformats.org/officeDocument/2006/relationships/slide" Target="slides/slide931.xml"/><Relationship Id="rId938" Type="http://schemas.openxmlformats.org/officeDocument/2006/relationships/slide" Target="slides/slide932.xml"/><Relationship Id="rId939" Type="http://schemas.openxmlformats.org/officeDocument/2006/relationships/slide" Target="slides/slide933.xml"/><Relationship Id="rId940" Type="http://schemas.openxmlformats.org/officeDocument/2006/relationships/slide" Target="slides/slide934.xml"/><Relationship Id="rId941" Type="http://schemas.openxmlformats.org/officeDocument/2006/relationships/slide" Target="slides/slide935.xml"/><Relationship Id="rId942" Type="http://schemas.openxmlformats.org/officeDocument/2006/relationships/slide" Target="slides/slide936.xml"/><Relationship Id="rId943" Type="http://schemas.openxmlformats.org/officeDocument/2006/relationships/slide" Target="slides/slide937.xml"/><Relationship Id="rId944" Type="http://schemas.openxmlformats.org/officeDocument/2006/relationships/slide" Target="slides/slide938.xml"/><Relationship Id="rId945" Type="http://schemas.openxmlformats.org/officeDocument/2006/relationships/slide" Target="slides/slide939.xml"/><Relationship Id="rId946" Type="http://schemas.openxmlformats.org/officeDocument/2006/relationships/slide" Target="slides/slide940.xml"/><Relationship Id="rId947" Type="http://schemas.openxmlformats.org/officeDocument/2006/relationships/slide" Target="slides/slide941.xml"/><Relationship Id="rId948" Type="http://schemas.openxmlformats.org/officeDocument/2006/relationships/slide" Target="slides/slide942.xml"/><Relationship Id="rId949" Type="http://schemas.openxmlformats.org/officeDocument/2006/relationships/slide" Target="slides/slide943.xml"/><Relationship Id="rId950" Type="http://schemas.openxmlformats.org/officeDocument/2006/relationships/slide" Target="slides/slide944.xml"/><Relationship Id="rId951" Type="http://schemas.openxmlformats.org/officeDocument/2006/relationships/slide" Target="slides/slide945.xml"/><Relationship Id="rId952" Type="http://schemas.openxmlformats.org/officeDocument/2006/relationships/slide" Target="slides/slide946.xml"/><Relationship Id="rId953" Type="http://schemas.openxmlformats.org/officeDocument/2006/relationships/slide" Target="slides/slide947.xml"/><Relationship Id="rId954" Type="http://schemas.openxmlformats.org/officeDocument/2006/relationships/slide" Target="slides/slide948.xml"/><Relationship Id="rId955" Type="http://schemas.openxmlformats.org/officeDocument/2006/relationships/slide" Target="slides/slide949.xml"/><Relationship Id="rId956" Type="http://schemas.openxmlformats.org/officeDocument/2006/relationships/slide" Target="slides/slide950.xml"/><Relationship Id="rId957" Type="http://schemas.openxmlformats.org/officeDocument/2006/relationships/slide" Target="slides/slide951.xml"/><Relationship Id="rId958" Type="http://schemas.openxmlformats.org/officeDocument/2006/relationships/slide" Target="slides/slide952.xml"/><Relationship Id="rId959" Type="http://schemas.openxmlformats.org/officeDocument/2006/relationships/slide" Target="slides/slide953.xml"/><Relationship Id="rId960" Type="http://schemas.openxmlformats.org/officeDocument/2006/relationships/slide" Target="slides/slide954.xml"/><Relationship Id="rId961" Type="http://schemas.openxmlformats.org/officeDocument/2006/relationships/slide" Target="slides/slide955.xml"/><Relationship Id="rId962" Type="http://schemas.openxmlformats.org/officeDocument/2006/relationships/slide" Target="slides/slide956.xml"/><Relationship Id="rId963" Type="http://schemas.openxmlformats.org/officeDocument/2006/relationships/slide" Target="slides/slide957.xml"/><Relationship Id="rId964" Type="http://schemas.openxmlformats.org/officeDocument/2006/relationships/slide" Target="slides/slide958.xml"/><Relationship Id="rId965" Type="http://schemas.openxmlformats.org/officeDocument/2006/relationships/slide" Target="slides/slide959.xml"/><Relationship Id="rId966" Type="http://schemas.openxmlformats.org/officeDocument/2006/relationships/slide" Target="slides/slide960.xml"/><Relationship Id="rId967" Type="http://schemas.openxmlformats.org/officeDocument/2006/relationships/slide" Target="slides/slide961.xml"/><Relationship Id="rId968" Type="http://schemas.openxmlformats.org/officeDocument/2006/relationships/slide" Target="slides/slide962.xml"/><Relationship Id="rId969" Type="http://schemas.openxmlformats.org/officeDocument/2006/relationships/slide" Target="slides/slide963.xml"/><Relationship Id="rId970" Type="http://schemas.openxmlformats.org/officeDocument/2006/relationships/slide" Target="slides/slide964.xml"/><Relationship Id="rId971" Type="http://schemas.openxmlformats.org/officeDocument/2006/relationships/slide" Target="slides/slide965.xml"/><Relationship Id="rId972" Type="http://schemas.openxmlformats.org/officeDocument/2006/relationships/slide" Target="slides/slide966.xml"/><Relationship Id="rId973" Type="http://schemas.openxmlformats.org/officeDocument/2006/relationships/slide" Target="slides/slide967.xml"/><Relationship Id="rId974" Type="http://schemas.openxmlformats.org/officeDocument/2006/relationships/slide" Target="slides/slide968.xml"/><Relationship Id="rId975" Type="http://schemas.openxmlformats.org/officeDocument/2006/relationships/slide" Target="slides/slide969.xml"/><Relationship Id="rId976" Type="http://schemas.openxmlformats.org/officeDocument/2006/relationships/slide" Target="slides/slide970.xml"/><Relationship Id="rId977" Type="http://schemas.openxmlformats.org/officeDocument/2006/relationships/slide" Target="slides/slide971.xml"/><Relationship Id="rId978" Type="http://schemas.openxmlformats.org/officeDocument/2006/relationships/slide" Target="slides/slide972.xml"/><Relationship Id="rId979" Type="http://schemas.openxmlformats.org/officeDocument/2006/relationships/slide" Target="slides/slide973.xml"/><Relationship Id="rId980" Type="http://schemas.openxmlformats.org/officeDocument/2006/relationships/slide" Target="slides/slide974.xml"/><Relationship Id="rId981" Type="http://schemas.openxmlformats.org/officeDocument/2006/relationships/slide" Target="slides/slide975.xml"/><Relationship Id="rId982" Type="http://schemas.openxmlformats.org/officeDocument/2006/relationships/slide" Target="slides/slide976.xml"/><Relationship Id="rId983" Type="http://schemas.openxmlformats.org/officeDocument/2006/relationships/slide" Target="slides/slide977.xml"/><Relationship Id="rId984" Type="http://schemas.openxmlformats.org/officeDocument/2006/relationships/slide" Target="slides/slide978.xml"/><Relationship Id="rId985" Type="http://schemas.openxmlformats.org/officeDocument/2006/relationships/slide" Target="slides/slide979.xml"/><Relationship Id="rId986" Type="http://schemas.openxmlformats.org/officeDocument/2006/relationships/slide" Target="slides/slide980.xml"/><Relationship Id="rId987" Type="http://schemas.openxmlformats.org/officeDocument/2006/relationships/slide" Target="slides/slide981.xml"/><Relationship Id="rId988" Type="http://schemas.openxmlformats.org/officeDocument/2006/relationships/slide" Target="slides/slide982.xml"/><Relationship Id="rId989" Type="http://schemas.openxmlformats.org/officeDocument/2006/relationships/slide" Target="slides/slide983.xml"/><Relationship Id="rId990" Type="http://schemas.openxmlformats.org/officeDocument/2006/relationships/slide" Target="slides/slide984.xml"/><Relationship Id="rId991" Type="http://schemas.openxmlformats.org/officeDocument/2006/relationships/slide" Target="slides/slide985.xml"/><Relationship Id="rId992" Type="http://schemas.openxmlformats.org/officeDocument/2006/relationships/slide" Target="slides/slide986.xml"/><Relationship Id="rId993" Type="http://schemas.openxmlformats.org/officeDocument/2006/relationships/slide" Target="slides/slide987.xml"/><Relationship Id="rId994" Type="http://schemas.openxmlformats.org/officeDocument/2006/relationships/slide" Target="slides/slide988.xml"/><Relationship Id="rId995" Type="http://schemas.openxmlformats.org/officeDocument/2006/relationships/slide" Target="slides/slide989.xml"/><Relationship Id="rId996" Type="http://schemas.openxmlformats.org/officeDocument/2006/relationships/slide" Target="slides/slide990.xml"/><Relationship Id="rId997" Type="http://schemas.openxmlformats.org/officeDocument/2006/relationships/slide" Target="slides/slide991.xml"/><Relationship Id="rId998" Type="http://schemas.openxmlformats.org/officeDocument/2006/relationships/slide" Target="slides/slide992.xml"/><Relationship Id="rId999" Type="http://schemas.openxmlformats.org/officeDocument/2006/relationships/slide" Target="slides/slide993.xml"/><Relationship Id="rId1000" Type="http://schemas.openxmlformats.org/officeDocument/2006/relationships/slide" Target="slides/slide994.xml"/><Relationship Id="rId1001" Type="http://schemas.openxmlformats.org/officeDocument/2006/relationships/slide" Target="slides/slide995.xml"/><Relationship Id="rId1002" Type="http://schemas.openxmlformats.org/officeDocument/2006/relationships/slide" Target="slides/slide996.xml"/><Relationship Id="rId1003" Type="http://schemas.openxmlformats.org/officeDocument/2006/relationships/slide" Target="slides/slide997.xml"/><Relationship Id="rId1004" Type="http://schemas.openxmlformats.org/officeDocument/2006/relationships/slide" Target="slides/slide998.xml"/><Relationship Id="rId1005" Type="http://schemas.openxmlformats.org/officeDocument/2006/relationships/slide" Target="slides/slide999.xml"/><Relationship Id="rId1006" Type="http://schemas.openxmlformats.org/officeDocument/2006/relationships/slide" Target="slides/slide1000.xml"/><Relationship Id="rId1007" Type="http://schemas.openxmlformats.org/officeDocument/2006/relationships/slide" Target="slides/slide1001.xml"/><Relationship Id="rId1008" Type="http://schemas.openxmlformats.org/officeDocument/2006/relationships/slide" Target="slides/slide1002.xml"/><Relationship Id="rId1009" Type="http://schemas.openxmlformats.org/officeDocument/2006/relationships/slide" Target="slides/slide1003.xml"/><Relationship Id="rId1010" Type="http://schemas.openxmlformats.org/officeDocument/2006/relationships/slide" Target="slides/slide1004.xml"/><Relationship Id="rId1011" Type="http://schemas.openxmlformats.org/officeDocument/2006/relationships/slide" Target="slides/slide1005.xml"/><Relationship Id="rId1012" Type="http://schemas.openxmlformats.org/officeDocument/2006/relationships/slide" Target="slides/slide1006.xml"/><Relationship Id="rId1013" Type="http://schemas.openxmlformats.org/officeDocument/2006/relationships/slide" Target="slides/slide1007.xml"/><Relationship Id="rId1014" Type="http://schemas.openxmlformats.org/officeDocument/2006/relationships/slide" Target="slides/slide1008.xml"/><Relationship Id="rId1015" Type="http://schemas.openxmlformats.org/officeDocument/2006/relationships/slide" Target="slides/slide1009.xml"/><Relationship Id="rId1016" Type="http://schemas.openxmlformats.org/officeDocument/2006/relationships/slide" Target="slides/slide1010.xml"/><Relationship Id="rId1017" Type="http://schemas.openxmlformats.org/officeDocument/2006/relationships/slide" Target="slides/slide1011.xml"/><Relationship Id="rId1018" Type="http://schemas.openxmlformats.org/officeDocument/2006/relationships/slide" Target="slides/slide1012.xml"/><Relationship Id="rId1019" Type="http://schemas.openxmlformats.org/officeDocument/2006/relationships/slide" Target="slides/slide1013.xml"/><Relationship Id="rId1020" Type="http://schemas.openxmlformats.org/officeDocument/2006/relationships/slide" Target="slides/slide1014.xml"/><Relationship Id="rId1021" Type="http://schemas.openxmlformats.org/officeDocument/2006/relationships/slide" Target="slides/slide1015.xml"/><Relationship Id="rId1022" Type="http://schemas.openxmlformats.org/officeDocument/2006/relationships/slide" Target="slides/slide1016.xml"/><Relationship Id="rId1023" Type="http://schemas.openxmlformats.org/officeDocument/2006/relationships/slide" Target="slides/slide1017.xml"/><Relationship Id="rId1024" Type="http://schemas.openxmlformats.org/officeDocument/2006/relationships/slide" Target="slides/slide1018.xml"/><Relationship Id="rId1025" Type="http://schemas.openxmlformats.org/officeDocument/2006/relationships/slide" Target="slides/slide1019.xml"/><Relationship Id="rId1026" Type="http://schemas.openxmlformats.org/officeDocument/2006/relationships/slide" Target="slides/slide1020.xml"/><Relationship Id="rId1027" Type="http://schemas.openxmlformats.org/officeDocument/2006/relationships/slide" Target="slides/slide1021.xml"/><Relationship Id="rId1028" Type="http://schemas.openxmlformats.org/officeDocument/2006/relationships/slide" Target="slides/slide1022.xml"/><Relationship Id="rId1029" Type="http://schemas.openxmlformats.org/officeDocument/2006/relationships/slide" Target="slides/slide1023.xml"/><Relationship Id="rId1030" Type="http://schemas.openxmlformats.org/officeDocument/2006/relationships/slide" Target="slides/slide1024.xml"/><Relationship Id="rId1031" Type="http://schemas.openxmlformats.org/officeDocument/2006/relationships/slide" Target="slides/slide1025.xml"/><Relationship Id="rId1032" Type="http://schemas.openxmlformats.org/officeDocument/2006/relationships/slide" Target="slides/slide1026.xml"/><Relationship Id="rId1033" Type="http://schemas.openxmlformats.org/officeDocument/2006/relationships/slide" Target="slides/slide1027.xml"/><Relationship Id="rId1034" Type="http://schemas.openxmlformats.org/officeDocument/2006/relationships/slide" Target="slides/slide1028.xml"/><Relationship Id="rId1035" Type="http://schemas.openxmlformats.org/officeDocument/2006/relationships/slide" Target="slides/slide1029.xml"/><Relationship Id="rId1036" Type="http://schemas.openxmlformats.org/officeDocument/2006/relationships/slide" Target="slides/slide1030.xml"/><Relationship Id="rId1037" Type="http://schemas.openxmlformats.org/officeDocument/2006/relationships/slide" Target="slides/slide1031.xml"/><Relationship Id="rId1038" Type="http://schemas.openxmlformats.org/officeDocument/2006/relationships/slide" Target="slides/slide1032.xml"/><Relationship Id="rId1039" Type="http://schemas.openxmlformats.org/officeDocument/2006/relationships/slide" Target="slides/slide1033.xml"/><Relationship Id="rId1040" Type="http://schemas.openxmlformats.org/officeDocument/2006/relationships/slide" Target="slides/slide1034.xml"/><Relationship Id="rId1041" Type="http://schemas.openxmlformats.org/officeDocument/2006/relationships/slide" Target="slides/slide1035.xml"/><Relationship Id="rId1042" Type="http://schemas.openxmlformats.org/officeDocument/2006/relationships/slide" Target="slides/slide1036.xml"/><Relationship Id="rId1043" Type="http://schemas.openxmlformats.org/officeDocument/2006/relationships/slide" Target="slides/slide1037.xml"/><Relationship Id="rId1044" Type="http://schemas.openxmlformats.org/officeDocument/2006/relationships/slide" Target="slides/slide1038.xml"/><Relationship Id="rId1045" Type="http://schemas.openxmlformats.org/officeDocument/2006/relationships/slide" Target="slides/slide1039.xml"/><Relationship Id="rId1046" Type="http://schemas.openxmlformats.org/officeDocument/2006/relationships/slide" Target="slides/slide1040.xml"/><Relationship Id="rId1047" Type="http://schemas.openxmlformats.org/officeDocument/2006/relationships/slide" Target="slides/slide1041.xml"/><Relationship Id="rId1048" Type="http://schemas.openxmlformats.org/officeDocument/2006/relationships/slide" Target="slides/slide1042.xml"/><Relationship Id="rId1049" Type="http://schemas.openxmlformats.org/officeDocument/2006/relationships/slide" Target="slides/slide1043.xml"/><Relationship Id="rId1050" Type="http://schemas.openxmlformats.org/officeDocument/2006/relationships/slide" Target="slides/slide1044.xml"/><Relationship Id="rId1051" Type="http://schemas.openxmlformats.org/officeDocument/2006/relationships/slide" Target="slides/slide1045.xml"/><Relationship Id="rId1052" Type="http://schemas.openxmlformats.org/officeDocument/2006/relationships/slide" Target="slides/slide1046.xml"/><Relationship Id="rId1053" Type="http://schemas.openxmlformats.org/officeDocument/2006/relationships/slide" Target="slides/slide1047.xml"/><Relationship Id="rId1054" Type="http://schemas.openxmlformats.org/officeDocument/2006/relationships/slide" Target="slides/slide1048.xml"/><Relationship Id="rId1055" Type="http://schemas.openxmlformats.org/officeDocument/2006/relationships/slide" Target="slides/slide1049.xml"/><Relationship Id="rId1056" Type="http://schemas.openxmlformats.org/officeDocument/2006/relationships/slide" Target="slides/slide1050.xml"/><Relationship Id="rId1057" Type="http://schemas.openxmlformats.org/officeDocument/2006/relationships/slide" Target="slides/slide1051.xml"/><Relationship Id="rId1058" Type="http://schemas.openxmlformats.org/officeDocument/2006/relationships/slide" Target="slides/slide1052.xml"/><Relationship Id="rId1059" Type="http://schemas.openxmlformats.org/officeDocument/2006/relationships/slide" Target="slides/slide1053.xml"/><Relationship Id="rId1060" Type="http://schemas.openxmlformats.org/officeDocument/2006/relationships/slide" Target="slides/slide1054.xml"/><Relationship Id="rId1061" Type="http://schemas.openxmlformats.org/officeDocument/2006/relationships/slide" Target="slides/slide1055.xml"/><Relationship Id="rId1062" Type="http://schemas.openxmlformats.org/officeDocument/2006/relationships/slide" Target="slides/slide1056.xml"/><Relationship Id="rId1063" Type="http://schemas.openxmlformats.org/officeDocument/2006/relationships/slide" Target="slides/slide1057.xml"/><Relationship Id="rId1064" Type="http://schemas.openxmlformats.org/officeDocument/2006/relationships/slide" Target="slides/slide1058.xml"/><Relationship Id="rId1065" Type="http://schemas.openxmlformats.org/officeDocument/2006/relationships/slide" Target="slides/slide1059.xml"/><Relationship Id="rId1066" Type="http://schemas.openxmlformats.org/officeDocument/2006/relationships/slide" Target="slides/slide1060.xml"/><Relationship Id="rId1067" Type="http://schemas.openxmlformats.org/officeDocument/2006/relationships/slide" Target="slides/slide1061.xml"/><Relationship Id="rId1068" Type="http://schemas.openxmlformats.org/officeDocument/2006/relationships/slide" Target="slides/slide1062.xml"/><Relationship Id="rId1069" Type="http://schemas.openxmlformats.org/officeDocument/2006/relationships/slide" Target="slides/slide1063.xml"/><Relationship Id="rId1070" Type="http://schemas.openxmlformats.org/officeDocument/2006/relationships/slide" Target="slides/slide1064.xml"/><Relationship Id="rId1071" Type="http://schemas.openxmlformats.org/officeDocument/2006/relationships/slide" Target="slides/slide1065.xml"/><Relationship Id="rId1072" Type="http://schemas.openxmlformats.org/officeDocument/2006/relationships/slide" Target="slides/slide1066.xml"/><Relationship Id="rId1073" Type="http://schemas.openxmlformats.org/officeDocument/2006/relationships/slide" Target="slides/slide1067.xml"/><Relationship Id="rId1074" Type="http://schemas.openxmlformats.org/officeDocument/2006/relationships/slide" Target="slides/slide1068.xml"/><Relationship Id="rId1075" Type="http://schemas.openxmlformats.org/officeDocument/2006/relationships/slide" Target="slides/slide1069.xml"/><Relationship Id="rId1076" Type="http://schemas.openxmlformats.org/officeDocument/2006/relationships/slide" Target="slides/slide1070.xml"/><Relationship Id="rId1077" Type="http://schemas.openxmlformats.org/officeDocument/2006/relationships/slide" Target="slides/slide1071.xml"/><Relationship Id="rId1078" Type="http://schemas.openxmlformats.org/officeDocument/2006/relationships/slide" Target="slides/slide1072.xml"/><Relationship Id="rId1079" Type="http://schemas.openxmlformats.org/officeDocument/2006/relationships/slide" Target="slides/slide1073.xml"/><Relationship Id="rId1080" Type="http://schemas.openxmlformats.org/officeDocument/2006/relationships/slide" Target="slides/slide1074.xml"/><Relationship Id="rId1081" Type="http://schemas.openxmlformats.org/officeDocument/2006/relationships/slide" Target="slides/slide1075.xml"/><Relationship Id="rId1082" Type="http://schemas.openxmlformats.org/officeDocument/2006/relationships/slide" Target="slides/slide1076.xml"/><Relationship Id="rId1083" Type="http://schemas.openxmlformats.org/officeDocument/2006/relationships/slide" Target="slides/slide1077.xml"/><Relationship Id="rId1084" Type="http://schemas.openxmlformats.org/officeDocument/2006/relationships/slide" Target="slides/slide1078.xml"/><Relationship Id="rId1085" Type="http://schemas.openxmlformats.org/officeDocument/2006/relationships/slide" Target="slides/slide1079.xml"/><Relationship Id="rId1086" Type="http://schemas.openxmlformats.org/officeDocument/2006/relationships/slide" Target="slides/slide1080.xml"/><Relationship Id="rId1087" Type="http://schemas.openxmlformats.org/officeDocument/2006/relationships/slide" Target="slides/slide1081.xml"/><Relationship Id="rId1088" Type="http://schemas.openxmlformats.org/officeDocument/2006/relationships/slide" Target="slides/slide1082.xml"/><Relationship Id="rId1089" Type="http://schemas.openxmlformats.org/officeDocument/2006/relationships/slide" Target="slides/slide1083.xml"/><Relationship Id="rId1090" Type="http://schemas.openxmlformats.org/officeDocument/2006/relationships/slide" Target="slides/slide1084.xml"/><Relationship Id="rId1091" Type="http://schemas.openxmlformats.org/officeDocument/2006/relationships/slide" Target="slides/slide108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0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00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0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0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0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0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0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00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0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0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0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0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0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0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0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0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0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0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0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0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0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0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0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0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0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0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0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0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0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0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0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0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0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0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0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0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0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0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0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0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0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0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0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0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0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0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0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0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0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0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0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0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0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0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0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0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0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0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0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0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0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0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0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0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0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0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0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0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0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0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08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0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3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3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3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3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3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3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3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3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3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3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38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3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3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8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3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3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3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39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0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4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40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4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40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4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4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4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4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4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4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4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4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4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4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4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4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4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4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4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4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4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4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4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4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4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4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4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4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4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4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4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4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4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4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4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4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4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4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4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4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4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4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4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8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4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4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48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4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4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4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4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9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4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50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5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50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5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5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5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5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5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5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5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5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5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5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5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5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5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5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5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5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5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5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5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5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5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5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5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5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8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5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5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5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5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5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5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6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0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0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60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6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6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6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6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6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6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6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6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6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6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6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6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6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6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6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6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6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6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6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6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6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6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6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6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6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6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6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6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6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6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6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6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6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6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68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6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6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6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6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6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6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70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7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70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7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7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70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7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7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7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7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7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7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7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7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7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7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7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7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7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7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7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7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7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7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7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7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7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7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7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7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7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7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7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7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7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7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7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7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7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7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7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7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7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7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7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7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7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7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7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7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7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7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7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7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7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78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7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7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7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78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7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7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7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7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79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7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7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80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8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80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8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0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8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8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8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8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8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8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8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8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8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8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8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8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8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8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8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8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8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8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8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8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8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8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8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8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8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8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8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8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8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8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8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8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8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8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8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8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8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8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8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8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8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8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8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8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8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8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8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88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8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8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8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8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8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8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8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8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8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8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8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9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90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0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90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9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9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90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9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9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9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9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9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9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9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9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9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9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9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9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9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9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9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9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9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9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9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9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9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9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9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9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9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9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9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9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9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9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9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9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9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9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9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9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9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9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9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9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9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9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9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9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9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98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9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9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9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98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9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9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9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99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9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9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01</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1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ওরিয়েন্টেশন, কম্পিউটার হার্ডওয়্যার এবং ওএস সেটআপ</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Orientation, computer hardware &amp; OS setup</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 · সূর্য · রবিবার, 13 সেপ্টেম্বর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কম্পিউটার: হার্ডওয়্যার আপনি নাম দিতে পারেন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The Computer: Hardware You Can Name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1031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1031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3682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4140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1671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CPU = the brain; RAM = স্বল্পমেয়াদী মেমরি; স্টোরেজ = দীর্ঘমেয়াদী।</a:t>
            </a:r>
          </a:p>
        </p:txBody>
      </p:sp>
      <p:sp>
        <p:nvSpPr>
          <p:cNvPr id="14" name="TextBox 13"/>
          <p:cNvSpPr txBox="1"/>
          <p:nvPr/>
        </p:nvSpPr>
        <p:spPr>
          <a:xfrm>
            <a:off x="1280160" y="24528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CPU = the brain; RAM = short-term memory; Storage = long-term.</a:t>
            </a:r>
          </a:p>
        </p:txBody>
      </p:sp>
      <p:sp>
        <p:nvSpPr>
          <p:cNvPr id="15" name="Rounded Rectangle 14"/>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মাদারবোর্ড সবকিছু সংযোগ করে; GPU গ্রাফিক্স পরিচালনা করে।</a:t>
            </a:r>
          </a:p>
        </p:txBody>
      </p:sp>
      <p:sp>
        <p:nvSpPr>
          <p:cNvPr id="20" name="TextBox 19"/>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Motherboard connects everything; GPU handles graphics.</a:t>
            </a:r>
          </a:p>
        </p:txBody>
      </p:sp>
      <p:sp>
        <p:nvSpPr>
          <p:cNvPr id="21" name="Rounded Rectangle 20"/>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পেরিফেরাল: মনিটর, কীবোর্ড, মাউস, প্রিন্টার, ওয়েবক্যাম, মাইক।</a:t>
            </a:r>
          </a:p>
        </p:txBody>
      </p:sp>
      <p:sp>
        <p:nvSpPr>
          <p:cNvPr id="26" name="TextBox 25"/>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Peripherals: monitor, keyboard, mouse, printer, webcam, mic.</a:t>
            </a:r>
          </a:p>
        </p:txBody>
      </p:sp>
      <p:sp>
        <p:nvSpPr>
          <p:cNvPr id="27" name="Rounded Rectangle 26"/>
          <p:cNvSpPr/>
          <p:nvPr/>
        </p:nvSpPr>
        <p:spPr>
          <a:xfrm>
            <a:off x="502920" y="5120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51206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3858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4315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31" name="TextBox 30"/>
          <p:cNvSpPr txBox="1"/>
          <p:nvPr/>
        </p:nvSpPr>
        <p:spPr>
          <a:xfrm>
            <a:off x="1280160" y="51846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ক্লায়েন্টরা দ্রুত, নির্ভরযোগ্য আউটপুটের জন্য অর্থ প্রদান করে — আপনার মেশিনটি জানুন।</a:t>
            </a:r>
          </a:p>
        </p:txBody>
      </p:sp>
      <p:sp>
        <p:nvSpPr>
          <p:cNvPr id="32" name="TextBox 31"/>
          <p:cNvSpPr txBox="1"/>
          <p:nvPr/>
        </p:nvSpPr>
        <p:spPr>
          <a:xfrm>
            <a:off x="1280160" y="54703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Clients pay for fast, reliable output — know your machine.</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 · 10 / 1085</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4. সন্নিবেশ → ছবি: আপনার নিজের কাজের স্ক্রিনশট ব্যবহার করুন; সামঞ্জস্যপূর্ণ আকারে কাটা; Arrange → Align এর সাথে সারিবদ্ধ করুন।</a:t>
            </a:r>
          </a:p>
        </p:txBody>
      </p:sp>
      <p:sp>
        <p:nvSpPr>
          <p:cNvPr id="14" name="TextBox 13"/>
          <p:cNvSpPr txBox="1"/>
          <p:nvPr/>
        </p:nvSpPr>
        <p:spPr>
          <a:xfrm>
            <a:off x="1280160" y="29557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4. Insert → Pictures: use your own work screenshots; crop to consistent shapes; align with Arrange → Align.</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5. রূপান্তর: শুধুমাত্র বিবর্ণ, 0.5 সেকেন্ড। অ্যানিমেশন: বিল্ড আপের জন্য শুধুমাত্র প্রদর্শিত-অন-ক্লিক। কখনই স্পিন/বাউন্স করবেন না।</a:t>
            </a:r>
          </a:p>
        </p:txBody>
      </p:sp>
      <p:sp>
        <p:nvSpPr>
          <p:cNvPr id="20" name="TextBox 19"/>
          <p:cNvSpPr txBox="1"/>
          <p:nvPr/>
        </p:nvSpPr>
        <p:spPr>
          <a:xfrm>
            <a:off x="1280160" y="39616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5. Transitions: only Fade, 0.5 s. Animations: only appear-on-click for build-ups. Never spin/bounce.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6. মহড়া: স্লাইড শো → মহড়ার সময়; বর্তমান দাঁড়িয়ে, দর্শকদের সাথে কথা বলুন পর্দায় নয়।</a:t>
            </a:r>
          </a:p>
        </p:txBody>
      </p:sp>
      <p:sp>
        <p:nvSpPr>
          <p:cNvPr id="26" name="TextBox 25"/>
          <p:cNvSpPr txBox="1"/>
          <p:nvPr/>
        </p:nvSpPr>
        <p:spPr>
          <a:xfrm>
            <a:off x="1280160" y="49674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6. Rehearse: Slide Show → Rehearse Timings; present standing, talk to the audience not the screen.</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 · 100 / 1085</a:t>
            </a:r>
          </a:p>
        </p:txBody>
      </p:sp>
    </p:spTree>
  </p:cSld>
  <p:clrMapOvr>
    <a:masterClrMapping/>
  </p:clrMapOvr>
</p:sld>
</file>

<file path=ppt/slides/slide100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কখনই জিজ্ঞাসা করবেন না ('খুশি থাকলে তারা ফিরে আসবে') → খুশি-কিন্তু-না-না জিজ্ঞাসা করা ক্লায়েন্টরা ভুলে যায়। জিজ্ঞাসা আপনার কাজ.</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never asking ('they'll come back if happy') → happy-but-unasked clients forget. The ask is your job.</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মূল্য দেওয়ার আগে আপসেলিং → জয়ের পরে পিচ, চালানের সময় কখনই নয়।</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upselling before delivering value → pitch AFTER the win, never during the invoice.</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মূল্য দেওয়ার আগে আপসেলিং → জয়ের পরে পিচ, চালানের সময় কখনই নয়।</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upselling before delivering value → pitch AFTER the win, never during the invoice.</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69 · 1000 / 1085</a:t>
            </a:r>
          </a:p>
        </p:txBody>
      </p:sp>
    </p:spTree>
  </p:cSld>
  <p:clrMapOvr>
    <a:masterClrMapping/>
  </p:clrMapOvr>
</p:sld>
</file>

<file path=ppt/slides/slide100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69 · 1001 / 1085</a:t>
            </a:r>
          </a:p>
        </p:txBody>
      </p:sp>
    </p:spTree>
  </p:cSld>
  <p:clrMapOvr>
    <a:masterClrMapping/>
  </p:clrMapOvr>
</p:sld>
</file>

<file path=ppt/slides/slide100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৬৯তম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69”</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69 · 1002 / 1085</a:t>
            </a:r>
          </a:p>
        </p:txBody>
      </p:sp>
    </p:spTree>
  </p:cSld>
  <p:clrMapOvr>
    <a:masterClrMapping/>
  </p:clrMapOvr>
</p:sld>
</file>

<file path=ppt/slides/slide100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70</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70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মক ক্লায়েন্ট সপ্তাহ পর্যালোচনা + সপ্তাহ পর্যালোচনা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Mock client week review + week review</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14 · থু · বৃহস্পতি, 17 ডিসেম্বর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100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70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70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70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সপ্তাহ 14 পর্যালোচনা: মক ক্লায়েন্ট সপ্তাহ — প্রশিক্ষক একটি কঠিন ক্লায়েন্টের ভূমিকা পালন করেছেন: অস্পষ্ট সংক্ষিপ্ত, মধ্য-প্রকল্প পরিবর্তন, বিলম্বে অর্থ প্রদানের হুমকি। রাকিব নথিপত্র দিয়ে তিনজনকেই শান্ত করল। কঠিন অংশগুলি বাস্তব হওয়ার আগে অনুশীলন করুন।</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Week 14 review: mock client week — trainer played a difficult client: vague brief, mid-project changes, late payment threats. Rakib handled all three with documents and calm. Rehearse the hard parts before they're real.</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70 · 1004 / 1085</a:t>
            </a:r>
          </a:p>
        </p:txBody>
      </p:sp>
    </p:spTree>
  </p:cSld>
  <p:clrMapOvr>
    <a:masterClrMapping/>
  </p:clrMapOvr>
</p:sld>
</file>

<file path=ppt/slides/slide100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70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মক ক্লায়েন্ট সপ্তাহ পর্যালোচনা + সপ্তাহ পর্যালোচনা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Mock client week review + week review</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70 · 1005 / 1085</a:t>
            </a:r>
          </a:p>
        </p:txBody>
      </p:sp>
    </p:spTree>
  </p:cSld>
  <p:clrMapOvr>
    <a:masterClrMapping/>
  </p:clrMapOvr>
</p:sld>
</file>

<file path=ppt/slides/slide100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মক ক্লায়েন্ট সপ্তাহ: ক্লাস একটি এজেন্সিতে পরিণত হয় — বাস্তব সংক্ষিপ্ত বিবরণ, বাস্তব সময়সীমা, বাস্তব ভূমিকা (ক্লায়েন্ট, ফ্রিল্যান্সার, QA, প্রশিক্ষক-প্যানেল)। 10-13 সপ্তাহ থেকে সবকিছু চাপের মধ্যে, শেষ থেকে শেষ পর্যন্ত চলে।</a:t>
            </a:r>
          </a:p>
        </p:txBody>
      </p:sp>
      <p:sp>
        <p:nvSpPr>
          <p:cNvPr id="14" name="TextBox 13"/>
          <p:cNvSpPr txBox="1"/>
          <p:nvPr/>
        </p:nvSpPr>
        <p:spPr>
          <a:xfrm>
            <a:off x="1280160" y="341109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Mock client week: the class becomes an agency — real briefs, real deadlines, real roles (client, freelancer, QA, trainer-panel). Everything from weeks 10–13 runs under pressure, end to end.</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সিমুলেশনটি আপনার সিস্টেমের দুর্বল লিঙ্ক (গতি? যোগাযোগ? মূল্য নির্ধারণের সাহস?) প্রকাশ করে যখন ব্যর্থতার খরচ এখনও শূন্য। আজ সপ্তাহ 14 কুইজ.</a:t>
            </a:r>
          </a:p>
        </p:txBody>
      </p:sp>
      <p:sp>
        <p:nvSpPr>
          <p:cNvPr id="20" name="TextBox 19"/>
          <p:cNvSpPr txBox="1"/>
          <p:nvPr/>
        </p:nvSpPr>
        <p:spPr>
          <a:xfrm>
            <a:off x="1280160" y="4416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The simulation exposes the weak link in YOUR system (speed? communication? pricing courage?) while the cost of failure is still zero. Week 14 quiz today.</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70 · 1006 / 1085</a:t>
            </a:r>
          </a:p>
        </p:txBody>
      </p:sp>
    </p:spTree>
  </p:cSld>
  <p:clrMapOvr>
    <a:masterClrMapping/>
  </p:clrMapOvr>
</p:sld>
</file>

<file path=ppt/slides/slide100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সংক্ষিপ্ত বিতরণ: প্রতিটি 'ক্লায়েন্ট' (সহপাঠী) একটি বিজনেস কার্ড আঁকে (রেস্তোরাঁ/ক্লিনিক/সেলন/ই-কম বাজেটের পরিসীমা + ব্যক্তিত্ব কার্ড: বন্ধুত্বপূর্ণ/চাহিদার/অস্পষ্ট)।</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Brief distribution: each 'client' (classmate) draws a business card (restaurant/clinic/salon/e-com with budget range + personality card: friendly/demanding/vague).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5 দিনের মধ্যে সম্পূর্ণ চক্র: D1 লিড ব্রিফ-হোল্ডার → আউটরিচ বার্তার উত্স; D2 আবিষ্কার কল (মই + আপত্তি কার্ড); D3 প্রস্তাব (3 বিকল্প, 24 ঘন্টা নিয়ম); D4 ডেলিভারি স্প্রিন্ট (QA চেকলিস্টের সাথে সম্পাদিত পরিষেবা); D5 চালান + পর্যালোচনা/রেফারেল জিজ্ঞাসা করে।</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Full cycle in 5 days: D1 lead sources the brief-holder → outreach message; D2 discovery call (ladder + objection card); D3 proposal (3 options, 24 h rule); D4 delivery sprint (service executed with QA checklist); D5 invoice + review/referral asks.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টাকা সিমুলেটেড কিন্তু ট্র্যাক করা হয়: প্লে-মানি বাজেট প্রতি ক্লায়েন্ট; আপনার আসল রেট কার্ড প্রযোজ্য; মক বিকাশ স্ক্রিনশটের মাধ্যমে অগ্রিম 'প্রদেয়'; আপনার আসল ট্র্যাকার + পাইপলাইনে লগ ইন করা সবকিছু (মক চিহ্নিত)।</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Money is simulated but tracked: play-money budget per client; your real rate card applies; advances 'paid' via mock bKash screenshots; everything logged in YOUR real tracker + pipeline (marked MOCK).</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70 · 1007 / 1085</a:t>
            </a:r>
          </a:p>
        </p:txBody>
      </p:sp>
    </p:spTree>
  </p:cSld>
  <p:clrMapOvr>
    <a:masterClrMapping/>
  </p:clrMapOvr>
</p:sld>
</file>

<file path=ppt/slides/slide100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4. কার্ভবল (প্রশিক্ষক-ইনজেক্টেড): দিন 3 স্কোপ-ক্রীপ মেসেজ, দিন 4 'একটি প্রতিযোগী সস্তা', দিন 5 দেরী-পেমেন্ট অজুহাত — আপনার প্লেবুকগুলি পরিচালনা করুন, প্যানেল প্রতিক্রিয়া স্কোর করে।</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4. Curveballs (trainer-injected): day 3 scope-creep message, day 4 'a competitor is cheaper', day 5 late-payment excuse — handle with your playbooks, panel scores the response.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5. রোল রোটেট: প্রত্যেকেই একবার ফ্রিল্যান্সার এবং একবার ক্লায়েন্ট — ক্লায়েন্ট খেললে ক্লায়েন্টরা আসলে কী লক্ষ্য করে তা শেখায় (উত্তরের গতি, স্পষ্টতা, আত্মবিশ্বাস)।</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5. Roles rotate: everyone is freelancer once AND client once — playing the client teaches what clients actually notice (speed of reply, clarity, confidence).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6. প্যানেল স্কোরিং (প্রতিটি রুব্রিক 4-পিটি): আউটরিচ গুণমান, আবিষ্কার শোনা, প্রস্তাবের স্পষ্টতা, ডেলিভারি বনাম এসএলএ, মানি হ্যান্ডলিং (অগ্রিম হোল্ড?), কার্ভবলে পুনরুদ্ধার।</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6. Panel scoring (rubric 4-pt each): outreach quality, discovery listening, proposal clarity, delivery vs SLA, money handling (advance held?), recovery on curveballs.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70 · 1008 / 1085</a:t>
            </a:r>
          </a:p>
        </p:txBody>
      </p:sp>
    </p:spTree>
  </p:cSld>
  <p:clrMapOvr>
    <a:masterClrMapping/>
  </p:clrMapOvr>
</p:sld>
</file>

<file path=ppt/slides/slide100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রেট্রো (আসল মান): প্রত্যেকে লেখেন — আমার দুর্বলতম মুহূর্ত, আমার সবচেয়ে শক্তিশালী মুহূর্ত, আমি ক্যাপস্টোনের আগে একটি সিস্টেম ঠিক করব। প্রশিক্ষক লাইভ পাইপলাইন শীট পর্যালোচনা.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Retro (the real value): each writes — my weakest moment, my strongest moment, the ONE system I'll fix before capstone. Trainer reviews pipeline sheets live.</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70 · 1009 / 1085</a:t>
            </a:r>
          </a:p>
        </p:txBody>
      </p:sp>
    </p:spTree>
  </p:cSld>
  <p:clrMapOvr>
    <a:masterClrMapping/>
  </p:clrMapOvr>
</p:sld>
</file>

<file path=ppt/slides/slide10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রপ্তানি করুন: ফাইল → রপ্তানি → PDF (পাঠান) এবং একটি ভিডিও তৈরি করুন (প্রোফাইলের জন্য 30 সেকেন্ড টিজার)।</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Export: File → Export → PDF (send) and Create a Video (30 s teaser for profiles).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 · 101 / 1085</a:t>
            </a:r>
          </a:p>
        </p:txBody>
      </p:sp>
    </p:spTree>
  </p:cSld>
  <p:clrMapOvr>
    <a:masterClrMapping/>
  </p:clrMapOvr>
</p:sld>
</file>

<file path=ppt/slides/slide10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70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কার্ভবল ভালোভাবে পরিচালনা করেছে (৪/৪ স্কোর করেছে): 'প্রতিযোগীর উদ্ধৃতি ৳8k বনাম আপনার ৳15k' → ফ্রিল্যান্সার: খরচ-অফ-সমস্যা রিফ্রেম + বেসিক স্কোপ বিকল্প ৳9.5k, রেট আনমভড → মক ক্লায়েন্ট স্বাক্ষরিত বেসিক + পরের মাসের জন্য আপসেল বুক করেছে।</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Curveball handled well (scored 4/4): 'Competitor quoted ৳8k vs your ৳15k' → freelancer: cost-of-problem reframe + Basic scope option at ৳9.5k, rate unmoved → mock client signed Basic + booked the upsell for next month.</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70 · 1010 / 1085</a:t>
            </a:r>
          </a:p>
        </p:txBody>
      </p:sp>
    </p:spTree>
  </p:cSld>
  <p:clrMapOvr>
    <a:masterClrMapping/>
  </p:clrMapOvr>
</p:sld>
</file>

<file path=ppt/slides/slide10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এই সপ্তাহে আপনার সম্পূর্ণ মক চক্র চালান (গতকাল ক্লায়েন্টকে বরাদ্দ করা হয়েছে): সমস্ত 5 দিন, সমস্ত প্রত্নবস্তু বাস্তব (বার্তা, কল নোট, প্রপোজাল পিডিএফ, ডেলিভারি, ইনভয়েস), কার্ভবলগুলি লাইভ পরিচালনা করা হয়েছে৷ ক্লায়েন্ট পিয়ার একটি সন্তুষ্টি স্কোরকার্ড পূরণ করে।</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Run YOUR full mock cycle this week (client assigned yesterday): all 5 days, all artefacts real (messages, call notes, proposal PDF, delivery, invoice), curveballs handled live. Client peer fills a satisfaction scorecard.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70 · 1011 / 1085</a:t>
            </a:r>
          </a:p>
        </p:txBody>
      </p:sp>
    </p:spTree>
  </p:cSld>
  <p:clrMapOvr>
    <a:masterClrMapping/>
  </p:clrMapOvr>
</p:sld>
</file>

<file path=ppt/slides/slide10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70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SB-&lt;id&gt;-D70-এ মক-সপ্তাহ/ ফোল্ডার (আউটরিচ, কল সারাংশ, প্রস্তাব, ডেলিভারি ফাইল, চালান, স্কোরকার্ড, রেট্রো)। গ্রহণযোগ্যতা: সম্পূর্ণ চক্র প্রমাণিত; অগ্রিম নিয়ম অনুষ্ঠিত; রেট্রো নাম এক সিস্টেম ফিক্স.</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mock-week/ folder (outreach, call summary, proposal, delivery files, invoice, scorecard, retro) in SB-&lt;id&gt;-D70. Acceptance: complete cycle evidenced; advance rule held; retro names one system fix.</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70 · 1012 / 1085</a:t>
            </a:r>
          </a:p>
        </p:txBody>
      </p:sp>
    </p:spTree>
  </p:cSld>
  <p:clrMapOvr>
    <a:masterClrMapping/>
  </p:clrMapOvr>
</p:sld>
</file>

<file path=ppt/slides/slide10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70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এটিকে 'শুধু শ্রেণী' হিসাবে বিবেচনা করা → আপনি এই সপ্তাহে যে অভ্যাসগুলি চালান সেই অভ্যাসগুলি আপনি 30 দিনের মধ্যে বাস্তবে চালাবেন৷ সম্পূর্ণ তীব্রতা এটি খেলুন.</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treating it as 'just class' → the habits you run this week are the habits you'll run for real in 30 days. Play it at full intensity.</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রেট্রো এড়িয়ে যাওয়া → সিমুলেশনের মান হল আয়না, গ্রেড নয়।</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skipping the retro → the simulation's value is the mirror, not the grade.</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রেট্রো এড়িয়ে যাওয়া → সিমুলেশনের মান হল আয়না, গ্রেড নয়।</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skipping the retro → the simulation's value is the mirror, not the grade.</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70 · 1013 / 1085</a:t>
            </a:r>
          </a:p>
        </p:txBody>
      </p:sp>
    </p:spTree>
  </p:cSld>
  <p:clrMapOvr>
    <a:masterClrMapping/>
  </p:clrMapOvr>
</p:sld>
</file>

<file path=ppt/slides/slide10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70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70 · 1014 / 1085</a:t>
            </a:r>
          </a:p>
        </p:txBody>
      </p:sp>
    </p:spTree>
  </p:cSld>
  <p:clrMapOvr>
    <a:masterClrMapping/>
  </p:clrMapOvr>
</p:sld>
</file>

<file path=ppt/slides/slide10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70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70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70”</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70 · 1015 / 1085</a:t>
            </a:r>
          </a:p>
        </p:txBody>
      </p:sp>
    </p:spTree>
  </p:cSld>
  <p:clrMapOvr>
    <a:masterClrMapping/>
  </p:clrMapOvr>
</p:sld>
</file>

<file path=ppt/slides/slide10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71</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71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ক্যাপস্টোন বিল্ড I: পোর্টফোলিও + গিগ</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Capstone build I: portfolio + gigs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15 · সূর্য · রবিবার, 20 ডিসেম্বর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10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71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71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71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ক্যাপস্টোন পার্ট 1: তানভীর সবকিছু একত্র করেছেন — পোর্টফোলিও সাইট, 3টি পলিশড কেস স্টাডি, 2টি লাইভ গিগ, রেট কার্ড৷ একজন পর্যালোচক এটি দেখেছেন এবং বলেছেন 'এটি 2 বছরের অভিজ্ঞতা সম্পন্ন ব্যক্তির মতো দেখাচ্ছে'। এটা ছিল 14 সপ্তাহ।</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Capstone part 1: Tanvir assembled everything — portfolio site, 3 polished case studies, 2 live gigs, rate card. A reviewer saw it and said 'this looks like someone with 2 years experience'. It was 14 weeks.</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71 · 1017 / 1085</a:t>
            </a:r>
          </a:p>
        </p:txBody>
      </p:sp>
    </p:spTree>
  </p:cSld>
  <p:clrMapOvr>
    <a:masterClrMapping/>
  </p:clrMapOvr>
</p:sld>
</file>

<file path=ppt/slides/slide10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71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ক্যাপস্টোন বিল্ড I: পোর্টফোলিও + গিগ</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Capstone build I: portfolio + gigs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71 · 1018 / 1085</a:t>
            </a:r>
          </a:p>
        </p:txBody>
      </p:sp>
    </p:spTree>
  </p:cSld>
  <p:clrMapOvr>
    <a:masterClrMapping/>
  </p:clrMapOvr>
</p:sld>
</file>

<file path=ppt/slides/slide10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ক্যাপস্টোন বিল্ড I — আপনার পাবলিক সেলস ইঞ্জিন: চূড়ান্ত পোর্টফোলিও (6 কেস স্টাডি), লাইভ মার্কেটপ্লেস গিগস (ফাইভার অপ্টিমাইজ করা + আপওয়ার্ক 100% + 1 কুলুঙ্গি প্ল্যাটফর্ম), লিঙ্কডইন স্টোরফ্রন্ট, স্থানীয় কিট। 'অপরিচিতকে পাঠান' স্ট্যান্ডার্ডে সবকিছু পালিশ করা হয়েছে।</a:t>
            </a:r>
          </a:p>
        </p:txBody>
      </p:sp>
      <p:sp>
        <p:nvSpPr>
          <p:cNvPr id="14" name="TextBox 13"/>
          <p:cNvSpPr txBox="1"/>
          <p:nvPr/>
        </p:nvSpPr>
        <p:spPr>
          <a:xfrm>
            <a:off x="1280160" y="341109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Capstone build I — your public sales engine: final portfolio (6 case studies), live marketplace gigs (Fiverr optimised + Upwork 100% + 1 niche platform), LinkedIn storefront, local kit. Everything polished to 'send to a stranger' standard.</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ক্যাপস্টোন = একটি নতুন প্রকল্প নয় — এটি একটি ব্র্যান্ডের অধীনে 10-13 সপ্তাহের পেশাদার সমাবেশ।</a:t>
            </a:r>
          </a:p>
        </p:txBody>
      </p:sp>
      <p:sp>
        <p:nvSpPr>
          <p:cNvPr id="20" name="TextBox 19"/>
          <p:cNvSpPr txBox="1"/>
          <p:nvPr/>
        </p:nvSpPr>
        <p:spPr>
          <a:xfrm>
            <a:off x="1280160" y="4416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Capstone = not a new project — it is the professional assembly of weeks 10–13 outputs under one brand.</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71 · 1019 / 1085</a:t>
            </a:r>
          </a:p>
        </p:txBody>
      </p:sp>
    </p:spTree>
  </p:cSld>
  <p:clrMapOvr>
    <a:masterClrMapping/>
  </p:clrMapOvr>
</p:sld>
</file>

<file path=ppt/slides/slide10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প্রচ্ছদ: 'রাকিব হাসান — ওয়ার্ডপ্রেস এবং গতি বিশেষজ্ঞ'। প্রুফ স্লাইড: পেজস্পীড 41→92 এর আগে/পরে ক্লায়েন্ট কোট সহ স্ক্রিনশট। মূল্য নির্ধারণের স্লাইড: দিন 5 থেকে 3টি পরিস্থিতি।</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Cover: 'Rakib Hasan — WordPress &amp; Speed Specialist'. Proof slide: before/after PageSpeed 41→92 screenshot with client quote. Pricing slide: the 3 scenarios from Day 5.</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 · 102 / 1085</a:t>
            </a:r>
          </a:p>
        </p:txBody>
      </p:sp>
    </p:spTree>
  </p:cSld>
  <p:clrMapOvr>
    <a:masterClrMapping/>
  </p:clrMapOvr>
</p:sld>
</file>

<file path=ppt/slides/slide10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ব্র্যান্ড অডিট সকাল: লোগো ব্যবহার সামঞ্জস্যপূর্ণ, প্যালেট প্রয়োগ করা হয়েছে (দিন-19/21), অফার বাক্য সব জায়গায় অভিন্ন (দিন-46) — সমস্ত সম্পদ জুড়ে এক ভয়েস৷</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Brand audit morning: logo usage consistent, palette applied (Day-19/21), offer sentence identical everywhere (Day-46) — one voice across all assets.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পোর্টফোলিও চূড়ান্ত: 6টি কেস স্টাডি (দিন-47 ফর্ম্যাট, প্রতিটি ফলাফলে নম্বর), PDF ≤10 পৃষ্ঠা 15 এমবি-এর কম, বেহ্যান্স আপডেট করা হয়েছে, আপনার ওয়ার্ডপ্রেস সাইটের পৃষ্ঠাতেও হোস্ট করা হয়েছে।</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Portfolio final: 6 case studies (Day-47 format, numbers in every result), PDF ≤10 pages under 15 MB, Behance updated, hosted on your WordPress site page too.</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Fiverr ফাইনাল: গিগ এসইও পাস (ডে-61 চেকলিস্ট), তাজা ভিডিও, 8টি প্রায়শই জিজ্ঞাসিত প্রশ্ন, রেট কার্ড ভি-কারেন্টের সাথে সংযুক্ত প্যাকেজ; আপওয়ার্ক: প্রোফাইল 100%, 3টি পোর্টফোলিও আইটেম = সেরা কেস স্টাডি, প্রাপ্যতা ব্যাজ চালু৷</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Fiverr final: gig SEO pass (Day-61 checklist), fresh video, 8 FAQs, packages aligned to rate card v-current; Upwork: profile 100%, 3 portfolio items = best case studies, availability badge on.</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71 · 1020 / 1085</a:t>
            </a:r>
          </a:p>
        </p:txBody>
      </p:sp>
    </p:spTree>
  </p:cSld>
  <p:clrMapOvr>
    <a:masterClrMapping/>
  </p:clrMapOvr>
</p:sld>
</file>

<file path=ppt/slides/slide10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কুলুঙ্গি প্ল্যাটফর্ম (দিন-63 পছন্দ): তালিকা লাইভ এবং সম্পূর্ণ; লিঙ্কডইন: শিরোনাম/সম্পর্কে/বৈশিষ্ট্যযুক্ত/পরিষেবা পৃষ্ঠা + 2টি পোস্ট এই সপ্তাহে নির্ধারিত হয়েছে।</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Niche platform (Day-63 choice): listings live and complete; LinkedIn: headline/About/Featured/services page + 2 posts scheduled this week.</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স্থানীয় কিট রিপ্রিন্ট: পোর্টফোলিও প্রিন্ট, কার্ড, বাংলা প্যাকেজ শীট (দিন-65) — নতুন কেস স্টাডির সাথে রিফ্রেশ করা হয়েছে।</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Local kit reprint: portfolio print, cards, Bengali package sheet (Day-65) — refreshed with new case studies.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ক্রস-লিঙ্কিং: প্রতিটি সম্পদ একে অপরের সাথে লিঙ্ক করে (গিগ → পোর্টফোলিও → লিঙ্কডইন → সাইট) — একজন ক্লায়েন্ট যে কোনও জায়গায় অবতরণ করে পুরো গল্পটি খুঁজে পায়।</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Cross-linking: every asset links to every other (gig → portfolio → LinkedIn → site) — a client landing anywhere finds the whole story.</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71 · 1021 / 1085</a:t>
            </a:r>
          </a:p>
        </p:txBody>
      </p:sp>
    </p:spTree>
  </p:cSld>
  <p:clrMapOvr>
    <a:masterClrMapping/>
  </p:clrMapOvr>
</p:sld>
</file>

<file path=ppt/slides/slide10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ক্যাপস্টোন চেকলিস্ট দ্বারা QA পাস (প্রশিক্ষক-প্রদত্ত): প্রতিটি URL খোলে, প্রতিটি ফাইল আকারের সীমার অধীনে, কোনও স্থানধারক পাঠ্য নেই ('লোরেম', 'শীঘ্রই আসছে'), বানানটি তাজা চোখ দ্বারা পরীক্ষা করা হয়েছে (সহপাঠী অদলবদল)।</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QA pass by the capstone checklist (trainer-provided): every URL opens, every file under size limits, no placeholder text ('Lorem', 'coming soon'), spelling checked by fresh eyes (classmate swap).</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71 · 1022 / 1085</a:t>
            </a:r>
          </a:p>
        </p:txBody>
      </p:sp>
    </p:spTree>
  </p:cSld>
  <p:clrMapOvr>
    <a:masterClrMapping/>
  </p:clrMapOvr>
</p:sld>
</file>

<file path=ppt/slides/slide10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71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অ্যাসেম্বলি স্ট্যান্ডার্ড (প্রাক্তন ছাত্রদের উদাহরণ): সাইট পৃষ্ঠা 'ওয়ার্ক' (6 ক্ষেত্রে) ← Fiverr গিগ বিবরণ থেকে লিঙ্ক করা, আপওয়ার্ক পোর্টফোলিও, লিঙ্কডইন বৈশিষ্ট্যযুক্ত, বিজনেস কার্ডে QR মুদ্রিত। ক্লায়েন্ট যাত্রা ≤2 ক্লিকে যেকোনো এন্ট্রি পয়েন্ট থেকে কাজ করে।</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Assembly standard (alumni example): site page 'Work' (6 cases) ← linked from Fiverr gig description, Upwork portfolio, LinkedIn Featured, printed QR on business card. Client journey works from ANY entry point in ≤2 clicks.</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71 · 1023 / 1085</a:t>
            </a:r>
          </a:p>
        </p:txBody>
      </p:sp>
    </p:spTree>
  </p:cSld>
  <p:clrMapOvr>
    <a:masterClrMapping/>
  </p:clrMapOvr>
</p:sld>
</file>

<file path=ppt/slides/slide10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ক্যাপস্টোন ডেলিভার, প্যাকেজ ও তালিকাভুক্ত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Deliver, Package &amp; List the Capstone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গিগ হিসাবে প্যাকেজ.</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Package as a gig.</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71 · 1024 / 1085</a:t>
            </a:r>
          </a:p>
        </p:txBody>
      </p:sp>
    </p:spTree>
  </p:cSld>
  <p:clrMapOvr>
    <a:masterClrMapping/>
  </p:clrMapOvr>
</p:sld>
</file>

<file path=ppt/slides/slide10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ক্যাপস্টোন ব্রিফ</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Capstone Brief</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ক্লায়েন্ট-সিমুলেশন দৃশ্যকল্প (অ্যাসেসমেন্ট ফাইল দেখুন)। 3 ঘন্টায় তৈরি করুন।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Client-simulation scenario (see assessment file). Build in 3h.</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71 · 1025 / 1085</a:t>
            </a:r>
          </a:p>
        </p:txBody>
      </p:sp>
    </p:spTree>
  </p:cSld>
  <p:clrMapOvr>
    <a:masterClrMapping/>
  </p:clrMapOvr>
</p:sld>
</file>

<file path=ppt/slides/slide10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সম্পূর্ণ সমাবেশের দিন: অডিট → আপডেট → ক্রস-লিঙ্ক → আপনার ক্যাপস্টোন অংশীদারের সাথে QA অদলবদল (তারা আপনার ইঞ্জিনে চেকলিস্ট চালায়, আপনি তাদের; উভয়ই চিহ্ন)।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Full assembly day: audit → update → cross-link → QA swap with your capstone partner (they run the checklist on YOUR engine, you on theirs; both sign).</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71 · 1026 / 1085</a:t>
            </a:r>
          </a:p>
        </p:txBody>
      </p:sp>
    </p:spTree>
  </p:cSld>
  <p:clrMapOvr>
    <a:masterClrMapping/>
  </p:clrMapOvr>
</p:sld>
</file>

<file path=ppt/slides/slide10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71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SB-&lt;id&gt;-D71-এ capstone-engine/ (সমস্ত URL তালিকা + স্বাক্ষরিত QA চেকলিস্ট + portfolio.pdf চূড়ান্ত)। গ্রহণযোগ্যতা: শূন্য লাল আইটেম সহ অংশীদার স্বাক্ষরিত QA; ≥4 সম্পদ জুড়ে অভিন্ন বাক্য অফার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capstone-engine/ (all URLs list + signed QA checklist + portfolio.pdf final) in SB-&lt;id&gt;-D71. Acceptance: partner-signed QA with zero red items; offer sentence identical across ≥4 assets.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71 · 1027 / 1085</a:t>
            </a:r>
          </a:p>
        </p:txBody>
      </p:sp>
    </p:spTree>
  </p:cSld>
  <p:clrMapOvr>
    <a:masterClrMapping/>
  </p:clrMapOvr>
</p:sld>
</file>

<file path=ppt/slides/slide10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71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আরও একটি 'প্রায় প্রস্তুত' টুকরো যোগ করা → ছয়টি শক্তিশালীকে পাঠান; পরিপূর্ণতা কিছুই জাহাজ.</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adding one more 'almost ready' piece → ship the six strong ones; perfection ships nothing.</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মোবাইল চেক ভুলে যাওয়া → আপনার স্থানীয় ক্লায়েন্টদের 80% প্রথমে একটি ফোনে সবকিছু খোলে।</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forgetting mobile checks → 80% of your local clients open everything on a phone first.</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মোবাইল চেক ভুলে যাওয়া → আপনার স্থানীয় ক্লায়েন্টদের 80% প্রথমে একটি ফোনে সবকিছু খোলে।</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forgetting mobile checks → 80% of your local clients open everything on a phone first.</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71 · 1028 / 1085</a:t>
            </a:r>
          </a:p>
        </p:txBody>
      </p:sp>
    </p:spTree>
  </p:cSld>
  <p:clrMapOvr>
    <a:masterClrMapping/>
  </p:clrMapOvr>
</p:sld>
</file>

<file path=ppt/slides/slide10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71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71 · 1029 / 1085</a:t>
            </a:r>
          </a:p>
        </p:txBody>
      </p:sp>
    </p:spTree>
  </p:cSld>
  <p:clrMapOvr>
    <a:masterClrMapping/>
  </p:clrMapOvr>
</p:sld>
</file>

<file path=ppt/slides/slide10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পাওয়ারপয়েন্ট অপরিহার্য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PowerPoint Essentials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ইন্টারফেস; একটি উপস্থাপনা তৈরি; স্লাইড সঙ্গে কাজ.</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Interface; creating a presentation; working with slides.</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টেক্সট ও তালিকা ফরম্যাটিং; ছবি, টেবিল, চার্ট।</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Formatting text &amp; lists; images, tables, charts.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 · 103 / 1085</a:t>
            </a:r>
          </a:p>
        </p:txBody>
      </p:sp>
    </p:spTree>
  </p:cSld>
  <p:clrMapOvr>
    <a:masterClrMapping/>
  </p:clrMapOvr>
</p:sld>
</file>

<file path=ppt/slides/slide10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71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71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71”</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71 · 1030 / 1085</a:t>
            </a:r>
          </a:p>
        </p:txBody>
      </p:sp>
    </p:spTree>
  </p:cSld>
  <p:clrMapOvr>
    <a:masterClrMapping/>
  </p:clrMapOvr>
</p:sld>
</file>

<file path=ppt/slides/slide10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72</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72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ক্যাপস্টোন বিল্ড II: ক্লায়েন্ট পাইপলাইন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Capstone build II: client pipeline</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15 · সোম · সোম, 21 ডিসেম্বর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10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72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72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72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ক্যাপস্টোন পার্ট 2: নুসরাত একটি সত্যিকারের পাইপলাইন তৈরি করেছেন — 30 জন সম্ভাব্য, 12 জন যোগাযোগ করেছেন, 4টি কথোপকথন করেছেন, 1 গ্রাজুয়েশনের আগে স্বাক্ষর করেছেন। ক্যাপস্টোন একটি কাগজের ব্যায়াম নয়; তার প্রথম স্বাক্ষরিত ক্লায়েন্ট হল গ্রেড।</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Capstone part 2: Nusrat built a real pipeline — 30 prospects, 12 contacted, 4 conversations, 1 signed before graduation. The capstone isn't a paper exercise; her first signed client IS the grade.</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72 · 1032 / 1085</a:t>
            </a:r>
          </a:p>
        </p:txBody>
      </p:sp>
    </p:spTree>
  </p:cSld>
  <p:clrMapOvr>
    <a:masterClrMapping/>
  </p:clrMapOvr>
</p:sld>
</file>

<file path=ppt/slides/slide10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72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ক্যাপস্টোন বিল্ড II: ক্লায়েন্ট পাইপলাইন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Capstone build II: client pipeline</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72 · 1033 / 1085</a:t>
            </a:r>
          </a:p>
        </p:txBody>
      </p:sp>
    </p:spTree>
  </p:cSld>
  <p:clrMapOvr>
    <a:masterClrMapping/>
  </p:clrMapOvr>
</p:sld>
</file>

<file path=ppt/slides/slide10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ক্যাপস্টোন বিল্ড II — পাইপলাইন যা অর্থ প্রদান করে: 30+ লাইভ লিড (মাল্টি-চ্যানেল), 15+ রিয়েল আউটরিচ ক্যাডেন্স চলার সাথে পাঠানো, প্রস্তাব আউট, আবিষ্কার কল বুক করা হয়েছে। আপনার সিআরএম-এ প্রমাণিত একটি কার্যকরী শিকারের মেশিন।</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Capstone build II — the pipeline that pays: 30+ live leads (multi-channel), 15+ real outreaches sent with cadence running, proposals out, discovery calls booked. A functioning hunting machine, evidenced in your CRM.</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বিচারকরা ভাগ্যকে গ্রেড করেন না (কেউ উত্তর দিয়েছেন কিনা) — তারা সিস্টেমকে গ্রেড দেন (সংখ্যা, গুণমান, ক্যাডেন্স শৃঙ্খলা, লগিং)।</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Judges don't grade luck (whether someone replied) — they grade the SYSTEM (numbers, quality, cadence discipline, logging).</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72 · 1034 / 1085</a:t>
            </a:r>
          </a:p>
        </p:txBody>
      </p:sp>
    </p:spTree>
  </p:cSld>
  <p:clrMapOvr>
    <a:masterClrMapping/>
  </p:clrMapOvr>
</p:sld>
</file>

<file path=ppt/slides/slide10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পাইপলাইন টার্গেট চেক: ≥4 চ্যানেল জুড়ে ≥30 সারি (ফাইভার ইনবাউন্ড, আপওয়ার্ক বিড, লিঙ্কডইন, স্থানীয়/ডিরেক্টরি) — আজই ব্যবধানের উৎস (হান্টারস-30 × 2 সেশন)।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Pipeline target check: ≥30 rows across ≥4 channels (Fiverr inbound, Upwork bids, LinkedIn, local/directory) — source the gap today (hunter's-30 × 2 sessions).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আউটরিচ প্রমাণ: ≥15 দিন-0 বার্তাগুলি এই ক্যাপস্টোন সপ্তাহে (মিক্স চ্যানেল) পাঠানো হয়েছে, প্রতিটি ব্যক্তিগত প্রথম লাইন সহ; ক্যাডেন্স ফলো-আপগুলি নির্ধারিত (+3/+8/+21) এবং কিছু ইতিমধ্যেই বরখাস্ত৷</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Outreach evidence: ≥15 day-0 messages sent this capstone week (mix channels), each with personal first line; cadence follow-ups scheduled (+3/+8/+21) and some already fired.</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আপওয়ার্ক স্প্রিন্ট: 10টি প্রস্তাব (দিন-62 ডিসিপ্লিন) কানেক্টস খরচ এবং কাজের ফিল্টার কারণে লগ করা হয়েছে।</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Upwork sprint: 10 proposals (Day-62 discipline) logged with Connects spent and job-filter reasons.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72 · 1035 / 1085</a:t>
            </a:r>
          </a:p>
        </p:txBody>
      </p:sp>
    </p:spTree>
  </p:cSld>
  <p:clrMapOvr>
    <a:masterClrMapping/>
  </p:clrMapOvr>
</p:sld>
</file>

<file path=ppt/slides/slide10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কথোপকথন: প্রতিটি উত্তর একই দিনের প্রতিক্রিয়া পায়; প্রতিটি কথোপকথন একটি আবিষ্কার কলের দিকে ঠেলে দেয় — লক্ষ্য ≥2 কল বুক করা (আসল বা মক-গ্রেডেড, সততার সাথে লেবেল করা)।</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Conversations: every reply gets a same-day response; every conversation pushed toward a discovery call — aim ≥2 calls booked (real or mock-graded, labelled honestly).</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প্রস্তাবনা: ≥3 পাঠানো হয়েছে (24-ঘন্টা নিয়ম) 3টি বিকল্প + অগ্রিম শর্তাবলী সহ; পাইপলাইনের পর্যায় বর্তমান (কোনও সীসা 'সংযোগ করা হয়নি'-এ একটি উত্তরহীন উত্তরের সাথে বসে আছে)।</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Proposals: ≥3 sent (24-hour rule) with 3 options + advance terms; pipeline stages current (no lead sitting at 'Contacted' with an unanswered reply).</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স্থানীয় সুইপ রাউন্ড 2: আরও 10টি ব্যবসা (দিন-65 কিট হাতে) — একজন প্রকৃত স্বাক্ষরিত ক্যাপস্টোন ক্লায়েন্টের কাছে দ্রুততম চ্যানেল।</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Local sweep round 2: 10 more businesses (Day-65 kit in hand) — fastest channel to a real signed capstone client.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72 · 1036 / 1085</a:t>
            </a:r>
          </a:p>
        </p:txBody>
      </p:sp>
    </p:spTree>
  </p:cSld>
  <p:clrMapOvr>
    <a:masterClrMapping/>
  </p:clrMapOvr>
</p:sld>
</file>

<file path=ppt/slides/slide10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সারা সপ্তাহে 15-মিনিটের CRM স্বাস্থ্যবিধি: পর্যায়, ফলো-আপ তারিখ, নোট — শীটটি আপনার প্রতিরক্ষা প্রমাণ; বিচারকরা এটি খুলবেন।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Nightly 15-minute CRM hygiene all week: stages, follow-up dates, notes — the sheet IS your defence evidence; judges will open it.</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72 · 1037 / 1085</a:t>
            </a:r>
          </a:p>
        </p:txBody>
      </p:sp>
    </p:spTree>
  </p:cSld>
  <p:clrMapOvr>
    <a:masterClrMapping/>
  </p:clrMapOvr>
</p:sld>
</file>

<file path=ppt/slides/slide10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72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500" b="1">
                <a:solidFill>
                  <a:srgbClr val="F4F8FF"/>
                </a:solidFill>
                <a:latin typeface="Nirmala UI"/>
              </a:rPr>
              <a:t>ক্যাপস্টোন পাইপলাইন স্ট্যান্ডার্ড (সাম্প্রতিক কোহর্ট মিডিয়ান): 34টি লিড / 18টি আউটরিচ / 5টি উত্তর / 3টি কল / 3টি প্রস্তাব / 1টি আসল ক্লায়েন্ট বন্ধ (৳8–25k সাধারণ প্রথম চুক্তি) — 1টি বন্ধ ক্লায়েন্ট হল সেলিব্রেশন ম্যাটেরিয়াল, কিন্তু 34-লিড মেশিন হল যা মাসে গ্রেড করা হয় এবং যা 2 মাসে পেমেন্ট করে৷</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950" b="0">
                <a:solidFill>
                  <a:srgbClr val="B9C9DB"/>
                </a:solidFill>
                <a:latin typeface="Nirmala UI"/>
              </a:rPr>
              <a:t>Capstone pipeline standard (recent cohort median): 34 leads / 18 outreaches / 5 replies / 3 calls / 3 proposals / 1 real client closed (৳8–25k typical first deal) — the 1 closed client is celebration material, but the 34-lead machine is what gets graded and what pays in month 2.</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72 · 1038 / 1085</a:t>
            </a:r>
          </a:p>
        </p:txBody>
      </p:sp>
    </p:spTree>
  </p:cSld>
  <p:clrMapOvr>
    <a:masterClrMapping/>
  </p:clrMapOvr>
</p:sld>
</file>

<file path=ppt/slides/slide10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আজই আপনার নম্বরগুলি হিট করুন: উত্স 30 নম্বরে, 15 নম্বরে পাঠান, 10টি আপওয়ার্ক প্রস্তাবনা স্প্রিন্ট করুন, বুক/হোল্ড কল করুন, প্রস্তাব পাঠান৷ পাইপলাইন প্রশিক্ষক মিড-ডে এবং এন্ড-ডে (দুটি চেকপয়েন্ট) দ্বারা পর্যালোচনা করেছেন।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Hit YOUR numbers today: source to 30, send to 15, sprint the 10 Upwork proposals, book/hold calls, send proposals. Pipeline reviewed by trainer mid-day and end-day (two checkpoints).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72 · 1039 / 1085</a:t>
            </a:r>
          </a:p>
        </p:txBody>
      </p:sp>
    </p:spTree>
  </p:cSld>
  <p:clrMapOvr>
    <a:masterClrMapping/>
  </p:clrMapOvr>
</p:sld>
</file>

<file path=ppt/slides/slide10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এক্সেল অ্যাডভান্সড + পাওয়ারপয়েন্ট</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Excel Advanced + PowerPoint</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IF/VLOOKUP, PivotTables, পিচ ডেক</a:t>
            </a:r>
          </a:p>
        </p:txBody>
      </p:sp>
    </p:spTree>
  </p:cSld>
  <p:clrMapOvr>
    <a:masterClrMapping/>
  </p:clrMapOvr>
</p:sld>
</file>

<file path=ppt/slides/slide10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72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ক্যাপস্টোন-পাইপলাইন (CRM লিঙ্ক/CSV) + আউটরিচ-এভিডেন্স ফোল্ডার (প্রেরিত বার্তা/স্ক্রিনশট) + প্রস্তাবগুলি SB-&lt;id&gt;-D72 এ পাঠানো হয়েছে। গ্রহণযোগ্যতা: 30/15/10 সংখ্যা প্রমাণিত, প্রতিটি সারিতে পর্যায় + পরবর্তী ক্রিয়া রয়েছে, একই দিনে উত্তর দেওয়া হয়েছে।</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capstone-pipeline (CRM link/CSV) + outreach-evidence folder (sent messages/screenshots) + proposals sent in SB-&lt;id&gt;-D72. Acceptance: 30/15/10 numbers evidenced, every row has stage + next action, replies answered same-day.</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72 · 1040 / 1085</a:t>
            </a:r>
          </a:p>
        </p:txBody>
      </p:sp>
    </p:spTree>
  </p:cSld>
  <p:clrMapOvr>
    <a:masterClrMapping/>
  </p:clrMapOvr>
</p:sld>
</file>

<file path=ppt/slides/slide10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72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মৃত সারি দিয়ে শীট স্ফীত করা → বিচারক তাৎক্ষণিকভাবে 'নো ট্রিগার, নো পরবর্তী অ্যাকশন' স্পট; 20টি আসল বিট 40টি নকল।</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inflating the sheet with dead rows → judges spot 'no trigger, no next action' instantly; 20 real beats 40 fake.</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'উত্তরগুলির জন্য অপেক্ষা' করার জন্য আউটরিচ বন্ধ করা → ক্যাডেন্স হল মেশিন; নতুন পাঠানো অব্যাহত থাকাকালীন ফলো-আপগুলি চলে।</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stopping outreach to 'wait for replies' → cadence IS the machine; follow-ups run while new sends continue.</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'উত্তরগুলির জন্য অপেক্ষা' করার জন্য আউটরিচ বন্ধ করা → ক্যাডেন্স হল মেশিন; নতুন পাঠানো অব্যাহত থাকাকালীন ফলো-আপগুলি চলে।</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stopping outreach to 'wait for replies' → cadence IS the machine; follow-ups run while new sends continue.</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72 · 1041 / 1085</a:t>
            </a:r>
          </a:p>
        </p:txBody>
      </p:sp>
    </p:spTree>
  </p:cSld>
  <p:clrMapOvr>
    <a:masterClrMapping/>
  </p:clrMapOvr>
</p:sld>
</file>

<file path=ppt/slides/slide10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72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72 · 1042 / 1085</a:t>
            </a:r>
          </a:p>
        </p:txBody>
      </p:sp>
    </p:spTree>
  </p:cSld>
  <p:clrMapOvr>
    <a:masterClrMapping/>
  </p:clrMapOvr>
</p:sld>
</file>

<file path=ppt/slides/slide10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72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৭২তম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72”</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72 · 1043 / 1085</a:t>
            </a:r>
          </a:p>
        </p:txBody>
      </p:sp>
    </p:spTree>
  </p:cSld>
  <p:clrMapOvr>
    <a:masterClrMapping/>
  </p:clrMapOvr>
</p:sld>
</file>

<file path=ppt/slides/slide10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73</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73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ক্যাপস্টোন প্রতিরক্ষা এবং গ্রেডিং প্যানেল</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Capstone defence &amp; grading panel</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15 · মঙ্গল · মঙ্গল, 22 ডিসেম্বর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10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73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73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73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প্রতিরক্ষা দিবস: রাকিব তার মূল্যের যুক্তি উপস্থাপন করেছেন, তার সেরা কেস স্টাডির মাধ্যমে হেঁটেছেন, উত্তর দিয়েছেন 'কেন একজন ক্লায়েন্ট আপনাকে বাছাই করবে?' হোঁচট না খেয়ে প্যানেলের প্রতিক্রিয়া তার চূড়ান্ত পোলিশ হয়ে ওঠে। আপনার কাজ উপস্থাপন করা কাজের অংশ।</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Defence day: Rakib presented his pricing logic, walked through his best case study, answered 'why should a client pick you?' without stumbling. The panel's feedback became his final polish. Presenting your work is part of the work.</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73 · 1045 / 1085</a:t>
            </a:r>
          </a:p>
        </p:txBody>
      </p:sp>
    </p:spTree>
  </p:cSld>
  <p:clrMapOvr>
    <a:masterClrMapping/>
  </p:clrMapOvr>
</p:sld>
</file>

<file path=ppt/slides/slide10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73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ক্যাপস্টোন প্রতিরক্ষা এবং গ্রেডিং প্যানেল</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Capstone defence &amp; grading panel</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73 · 1046 / 1085</a:t>
            </a:r>
          </a:p>
        </p:txBody>
      </p:sp>
    </p:spTree>
  </p:cSld>
  <p:clrMapOvr>
    <a:masterClrMapping/>
  </p:clrMapOvr>
</p:sld>
</file>

<file path=ppt/slides/slide10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ক্যাপস্টোন ডিফেন্স: গ্রেডিং প্যানেলের আগে 10-মিনিটের উপস্থাপনা + 10-মিনিটের প্রশ্নোত্তর (প্রশিক্ষক + অতিথি)। আপনি একটি ব্যবসা উপস্থাপন করেন, হোমওয়ার্ক নয়: ইঞ্জিন (দিন 71) + পাইপলাইন (দিন 72) + সংখ্যা + পরিকল্পনা।</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Capstone defence: 10-minute presentation + 10-minute Q&amp;A before the grading panel (trainers + guest). You present a BUSINESS, not homework: engine (Day 71) + pipeline (Day 72) + numbers + plan.</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প্রতিটি প্রশ্নের পিছনে প্যানেলের আসল প্রশ্ন: 'আমি কি এই ব্যক্তিকে নিয়োগ করব/ তাদের কাছে একজন ক্লায়েন্ট রেফার করব?' সেই অনুযায়ী উপস্থাপন করুন।</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The panel's real question behind every question: 'Would I hire this person / refer a client to them?' Present accordingly.</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73 · 1047 / 1085</a:t>
            </a:r>
          </a:p>
        </p:txBody>
      </p:sp>
    </p:spTree>
  </p:cSld>
  <p:clrMapOvr>
    <a:masterClrMapping/>
  </p:clrMapOvr>
</p:sld>
</file>

<file path=ppt/slides/slide10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ডেক (10 স্লাইড, দিন-7 দক্ষতা): কভার (নাম+অফার) → আমার কুলুঙ্গি এবং আইসিপি → বিক্রয় ইঞ্জিন (পোর্টফোলিও/গিগস/লিঙ্কডইন স্ক্রিনশট) → পাইপলাইন নম্বর (সিআরএম থেকে চার্ট) → সেরা কেস স্টাডি → বাস্তব কথোপকথন (বেনামী আউটরিচ + রিপ্লাই স্ক্রিনশট → সবথেকে বেশি স্ক্রিনশট) সিস্টেম (SLA কার্ড, QA চেকলিস্ট, টেমপ্লেট) → 90-দিনের পরিকল্পনা (দিন-75 পূর্বরূপ) → জিজ্ঞাসা/বন্ধ করুন।</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Deck (10 slides, Day-7 skills): Cover (name+offer) → My niche &amp; ICP → Sales engine (portfolio/gigs/LinkedIn screenshots) → Pipeline numbers (chart from CRM) → Best case study → Real conversations (anonymised outreach + reply screenshots) → Revenue so far (tracker chart, honest numbers) → Systems (SLA card, QA checklist, templates) → 90-day plan (Day-75 preview) → Ask/Close.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বর্ণনামূলক শৃঙ্খলা: প্রতিটি স্লাইড উত্তর দেয় 'তাহলে কি?' — বিশেষণগুলির উপর সংখ্যা ('18 আউটরিচ, 5 উত্তর, 28% উত্তরের হার' 'ভাল অগ্রগতি'কে হারায়)।</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Narrative discipline: every slide answers 'so what?' — numbers over adjectives ('18 outreaches, 5 replies, 28% reply rate' beats 'good progress').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প্রশ্নোত্তর প্রস্তুতি (10 ভবিষ্যদ্বাণী): কেন এই কুলুঙ্গি? আপনার মেঝে হার এবং কিভাবে গণনা? আপনি সুযোগ হামাগুড়ি কিভাবে পরিচালনা করবেন? অগ্রিম অর্থ প্রদানের নিয়ম? যদি একটি ক্লায়েন্ট অর্থ প্রদান না করে? এই মুহূর্তে আপনার দুর্বল সিস্টেম? আপনি কিভাবে ক্লায়েন্ট #5 পাবেন? আপনার বৃহস্পতিবারের পর্যালোচনা কেমন দেখাচ্ছে? কেন একজন ক্লায়েন্ট আপনাকে Fiverr-এর সবচেয়ে সস্তার চেয়ে বাছাই করবে? আপনি 90 দিনের মধ্যে কোথায় থাকবেন (সংখ্যা)?</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Q&amp;A prep (predict the 10): Why this niche? Your floor rate and how computed? How do you handle scope creep? Advance-payment rule? What if a client doesn't pay? Your weakest system right now? How will you get client #5? What does your Thursday review look like? Why should a client pick you over Fiverr's cheapest? Where will you be in 90 days (numbers)?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73 · 1048 / 1085</a:t>
            </a:r>
          </a:p>
        </p:txBody>
      </p:sp>
    </p:spTree>
  </p:cSld>
  <p:clrMapOvr>
    <a:masterClrMapping/>
  </p:clrMapOvr>
</p:sld>
</file>

<file path=ppt/slides/slide10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4. রিহার্সাল প্রোটোকল: 2 সম্পূর্ণ রান টাইমড (10:00 হার্ড স্টপ) → 1 সহপাঠীর কাছে দৌড় (তারা 10টি পূর্বাভাসিত প্রশ্ন জিজ্ঞাসা করে) → 2টি খারাপ উত্তর ঠিক করুন → ঘুম (ক্র্যামিং ডেলিভারি চুরি করে)।</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4. Rehearsal protocol: 2 full runs timed (10:00 hard stop) → 1 run to a classmate (they ask the 10 predicted questions) → fix the 2 worst answers → sleep (cramming steals delivery).</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5. প্রতিরক্ষা আচরণ: দাঁড়ানো, স্লাইডের সাথে নয় প্যানেলের সাথে যোগাযোগ করুন, সংখ্যার পরে ধীর হয়ে যান (তাদের নামতে দিন), 'আমি এখনও জানি না, আমি কীভাবে খুঁজে বের করব' এটি একটি শক্তিশালী উত্তর, কখনই ব্লাফ করবেন না।</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5. Defence conduct: stand, eye-contact the panel not the slides, slow down after numbers (let them land), 'I don't know yet, here's how I'd find out' is a POWER answer, never bluff.</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6. লাইভ ডেমো মুহূর্ত: স্ক্রীনে 60 সেকেন্ডের জন্য আপনার আসল গিগ/পোর্টফোলিও/CRM খুলুন — লাইভ আর্টিফ্যাক্টগুলি বিশ্বাসযোগ্যতার জন্য স্ক্রিনশটগুলিকে হার মানায়৷</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6. Live demo moment: open your real gig/portfolio/CRM on screen for 60 seconds — live artefacts beat screenshots for credibility.</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73 · 1049 / 1085</a:t>
            </a:r>
          </a:p>
        </p:txBody>
      </p:sp>
    </p:spTree>
  </p:cSld>
  <p:clrMapOvr>
    <a:masterClrMapping/>
  </p:clrMapOvr>
</p:sld>
</file>

<file path=ppt/slides/slide10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6-স্লাইড ক্লায়েন্ট পিচ ডেক তৈরি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Build a 6-Slide Client Pitch Deck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সমস্যা · সমাধান · প্রমাণ · মূল্য · যোগাযোগ।</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Problem · Solution · Proof · Price · Contact.</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 · 105 / 1085</a:t>
            </a:r>
          </a:p>
        </p:txBody>
      </p:sp>
    </p:spTree>
  </p:cSld>
  <p:clrMapOvr>
    <a:masterClrMapping/>
  </p:clrMapOvr>
</p:sld>
</file>

<file path=ppt/slides/slide10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প্যানেল রুব্রিক (এটি জানুন): অবস্থানের স্বচ্ছতা 20 · ইঞ্জিন সম্পূর্ণতা 20 · পাইপলাইন প্রমাণ 25 · ব্যবসায়িক সিস্টেম (অর্থ/QA/SLA) 20 · যোগাযোগ এবং প্রশ্নোত্তর 15।</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Panel rubric (know it): positioning clarity 20 · engine completeness 20 · pipeline evidence 25 · business systems (money/QA/SLA) 20 · communication &amp; Q&amp;A 15.</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73 · 1050 / 1085</a:t>
            </a:r>
          </a:p>
        </p:txBody>
      </p:sp>
    </p:spTree>
  </p:cSld>
  <p:clrMapOvr>
    <a:masterClrMapping/>
  </p:clrMapOvr>
</p:sld>
</file>

<file path=ppt/slides/slide10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73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500" b="1">
                <a:solidFill>
                  <a:srgbClr val="F4F8FF"/>
                </a:solidFill>
                <a:latin typeface="Nirmala UI"/>
              </a:rPr>
              <a:t>স্ট্যান্ডআউট প্রতিরক্ষা মুহূর্ত (প্রাক্তন ছাত্র): প্যানেল জিজ্ঞাসা করেছে 'যদি ৳12k ক্লায়েন্ট চূড়ান্ত অর্থ প্রদান করে?' → 'চুক্তির ধারা: সম্পূর্ণ অর্থপ্রদানে ফাইল স্থানান্তর; সাইট মঞ্চে থাকে; অনুস্মারক ক্রম দিন 1/4/8/15; এটি উপহাস সপ্তাহে একবার ঘটেছিল এবং প্রক্রিয়াটি 3 দিনের মধ্যে এটি পুনরুদ্ধার করেছিল - এখানে লগটি রয়েছে।' নির্দিষ্ট, জীবিত, প্রমাণ।</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950" b="0">
                <a:solidFill>
                  <a:srgbClr val="B9C9DB"/>
                </a:solidFill>
                <a:latin typeface="Nirmala UI"/>
              </a:rPr>
              <a:t>Standout defence moment (alumni): panel asked 'what if the ৳12k client ghosts the final payment?' → 'Contract clause: files transfer on full payment; site stays on staging; reminder sequence day 1/4/8/15; it happened once in mock week and the process recovered it in 3 days — here's the log.' Specific, lived, evidence.</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73 · 1051 / 1085</a:t>
            </a:r>
          </a:p>
        </p:txBody>
      </p:sp>
    </p:spTree>
  </p:cSld>
  <p:clrMapOvr>
    <a:masterClrMapping/>
  </p:clrMapOvr>
</p:sld>
</file>

<file path=ppt/slides/slide10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10-স্লাইড ডেক তৈরি করুন, আপনার 10টি পূর্বাভাসিত প্রশ্নোত্তর উত্তর লিখুন, 2 সময়মতো রিহার্সাল চালান + 1 পিয়ার প্রশ্নোত্তর রাউন্ড, 2টি দুর্বল উত্তর ঠিক করুন, লাইভ-ডেমো ট্যাবগুলি মুদ্রণ/প্রস্তুত করুন৷</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Build the 10-slide deck, write your 10 predicted Q&amp;A answers, run 2 timed rehearsals + 1 peer Q&amp;A round, fix the 2 weakest answers, print/prepare the live-demo tabs.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73 · 1052 / 1085</a:t>
            </a:r>
          </a:p>
        </p:txBody>
      </p:sp>
    </p:spTree>
  </p:cSld>
  <p:clrMapOvr>
    <a:masterClrMapping/>
  </p:clrMapOvr>
</p:sld>
</file>

<file path=ppt/slides/slide10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73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SB-&lt;id&gt;-D73-এ defence-deck.pdf + qa-prep.md + রিহার্সাল-নোট (বার + ফিক্স)। গ্রহণযোগ্যতা: বাস্তব ডেটা থেকে চার্ট সহ ডেক ≤10 স্লাইড; সমস্ত 10টি প্রশ্নোত্তর খসড়া; কমপক্ষে একটি সময় নির্ধারিত ≤10:00।</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defence-deck.pdf + qa-prep.md + rehearsal-notes (times + fixes) in SB-&lt;id&gt;-D73. Acceptance: deck ≤10 slides with charts from real data; all 10 Q&amp;A drafted; at least one timed run ≤10:00.</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73 · 1053 / 1085</a:t>
            </a:r>
          </a:p>
        </p:txBody>
      </p:sp>
    </p:spTree>
  </p:cSld>
  <p:clrMapOvr>
    <a:masterClrMapping/>
  </p:clrMapOvr>
</p:sld>
</file>

<file path=ppt/slides/slide10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73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আকাঙ্ক্ষা উপস্থাপন করা ('আমি চেষ্টা করব...') → প্রমাণ উপস্থাপন ('আমি করেছি, এখানে সংখ্যা রয়েছে')। প্যানেল তহবিল ভরবেগ.</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presenting aspirations ('I will try to…') → present evidence ('I did, here are numbers'). Panels fund momentum.</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পাঠ্য সহ স্লাইডগুলি জোরে পড়ুন → ডেক হল ব্যাকড্রপ; আপনি উপস্থাপনা.</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slides packed with text read aloud → the deck is the backdrop; YOU are the presentation.</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পাঠ্য সহ স্লাইডগুলি জোরে পড়ুন → ডেক হল ব্যাকড্রপ; আপনি উপস্থাপনা.</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slides packed with text read aloud → the deck is the backdrop; YOU are the presentation.</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73 · 1054 / 1085</a:t>
            </a:r>
          </a:p>
        </p:txBody>
      </p:sp>
    </p:spTree>
  </p:cSld>
  <p:clrMapOvr>
    <a:masterClrMapping/>
  </p:clrMapOvr>
</p:sld>
</file>

<file path=ppt/slides/slide10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73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73 · 1055 / 1085</a:t>
            </a:r>
          </a:p>
        </p:txBody>
      </p:sp>
    </p:spTree>
  </p:cSld>
  <p:clrMapOvr>
    <a:masterClrMapping/>
  </p:clrMapOvr>
</p:sld>
</file>

<file path=ppt/slides/slide10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73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দিন 73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73”</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73 · 1056 / 1085</a:t>
            </a:r>
          </a:p>
        </p:txBody>
      </p:sp>
    </p:spTree>
  </p:cSld>
  <p:clrMapOvr>
    <a:masterClrMapping/>
  </p:clrMapOvr>
</p:sld>
</file>

<file path=ppt/slides/slide10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74</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74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সার্টিফিকেশন, ওপেন ব্যাজ এবং প্রাক্তন ছাত্রদের অনবোর্ডিং</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Certification, Open Badge &amp; alumni onboarding</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15 · বুধ · বুধ, 23 ডিসেম্বর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10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74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74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74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লিঙ্কডইনে সার্টিফিকেট + ওপেন ব্যাজ যোগ করা হয়েছে — সেই সপ্তাহে নুসরাতের প্রোফাইল ভিউ তিনগুণ বেড়েছে; দুই নিয়োগকারী তাকে মেসেজ করেছিল। শংসাপত্র হল সংকেত, এবং সংকেত দেখা যায়। যাচাই পৃষ্ঠাটি যে কারো কাছে শংসাপত্র প্রমাণযোগ্য করে তোলে।</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Certificate + Open Badge added to LinkedIn — Nusrat's profile views tripled that week; two recruiters messaged her. Credentials are signals, and signals get seen. Verify page makes the certificate provable to anyone.</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74 · 1058 / 1085</a:t>
            </a:r>
          </a:p>
        </p:txBody>
      </p:sp>
    </p:spTree>
  </p:cSld>
  <p:clrMapOvr>
    <a:masterClrMapping/>
  </p:clrMapOvr>
</p:sld>
</file>

<file path=ppt/slides/slide10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74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সার্টিফিকেশন, ওপেন ব্যাজ এবং প্রাক্তন ছাত্রদের অনবোর্ডিং৷</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Certification, Open Badge &amp; alumni onboarding</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74 · 1059 / 1085</a:t>
            </a:r>
          </a:p>
        </p:txBody>
      </p:sp>
    </p:spTree>
  </p:cSld>
  <p:clrMapOvr>
    <a:masterClrMapping/>
  </p:clrMapOvr>
</p:sld>
</file>

<file path=ppt/slides/slide10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 5 মূল্য + দিন 4 নম্বর ব্যবহার করে আপনার ব্যক্তিগত 10-স্লাইড পিচ ডেক তৈরি করুন৷ পিডিএফ রপ্তানি করুন। ডিব্রিফ এ 3 মিনিটের মধ্যে এটি উপস্থাপন করুন (হ্যাঁ, দাঁড়ানো)।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Build your personal 10-slide pitch deck using Day 5 pricing + Day 4 numbers. Export PDF. Present it in 3 minutes at the debrief (yes, standing up).</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 · 106 / 1085</a:t>
            </a:r>
          </a:p>
        </p:txBody>
      </p:sp>
    </p:spTree>
  </p:cSld>
  <p:clrMapOvr>
    <a:masterClrMapping/>
  </p:clrMapOvr>
</p:sld>
</file>

<file path=ppt/slides/slide10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শংসাপত্রের দিন: ফলাফল, শংসাপত্র + ওপেন ব্যাজ প্রদান, প্রাক্তন ছাত্রদের অনবোর্ডিং — এবং প্রমাণ সহ একটি অধ্যায় বন্ধ করার পেশাদার আচার।</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Certification day: results, certificate + Open Badge issuance, alumni onboarding — and the professional ritual of closing one chapter with evidence.</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আপনার শংসাপত্রে একটি যাচাইযোগ্য আইডি (SB-FL-2026-XXXX) এবং LinkedIn/Behance-এ এম্বেডযোগ্য একটি ওপেন ব্যাজ রয়েছে — যাচাইকরণ (/verify.php)-এ অন্তর্নির্মিত।</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Your certificate carries a verifiable ID (SB-FL-2026-XXXX) and an Open Badge embeddable on LinkedIn/Behance — verification is built in (/verify.php).</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74 · 1060 / 1085</a:t>
            </a:r>
          </a:p>
        </p:txBody>
      </p:sp>
    </p:spTree>
  </p:cSld>
  <p:clrMapOvr>
    <a:masterClrMapping/>
  </p:clrMapOvr>
</p:sld>
</file>

<file path=ppt/slides/slide10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ফলাফল এবং গ্রেডবুক পর্যালোচনা: প্রশিক্ষক দলগত পরিসংখ্যান, স্বতন্ত্র গ্রেড ব্রেকডাউন (কুইজ 25 · ল্যাব 25 · অ্যাসাইনমেন্ট 15 · ক্যাপস্টোন 25 · অংশগ্রহণ 10), শংসাপত্রের যোগ্যতা নিশ্চিত (অ্যাটেন্ডেন্স + পাস মার্কস + ক্যাপস্টোন ডিফেন্স)।</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Results &amp; gradebook review: trainer walks cohort stats, individual grade breakdowns (quizzes 25 · labs 25 · assignments 15 · capstone 25 · participation 10), certificate eligibility confirmed (attendance + pass marks + capstone defence).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শংসাপত্র প্রদান: গ্রেডবুক থেকে প্রশিক্ষকের সমস্যা → আপনার পোর্টাল শংসাপত্র পৃষ্ঠা এটি দেখায় → PDF ডাউনলোড করুন + দাবি ওপেন ব্যাজ (Badgr-স্টাইল JSON হোস্টেড/পোর্টালের মাধ্যমে যাচাই করা হয়েছে)।</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Certificate issuance: trainer issues from gradebook → your portal Certificate page shows it → download PDF + claim Open Badge (Badgr-style JSON hosted/verified via the portal).</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লিঙ্কডইন শংসাপত্র যোগ করুন: লাইসেন্স এবং সার্টিফিকেশন → নাম 'ফ্রিল্যান্সিং এবং ডিজিটাল দক্ষতা (75-দিনের ইনটেনসিভ)', ইস্যুকারী সজিববাইগ, শংসাপত্র আইডি + URL (লিঙ্ক যাচাই করুন) → বৈশিষ্ট্যযুক্ত ব্যাজ চিত্র।</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LinkedIn credential add: Licenses &amp; certifications → name 'Freelancing &amp; Digital Skills (75-Day Intensive)', issuer SajibBaig, credential ID + URL (verify link) → badge image in Featured.</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74 · 1061 / 1085</a:t>
            </a:r>
          </a:p>
        </p:txBody>
      </p:sp>
    </p:spTree>
  </p:cSld>
  <p:clrMapOvr>
    <a:masterClrMapping/>
  </p:clrMapOvr>
</p:sld>
</file>

<file path=ppt/slides/slide10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4. অ্যালামনাই চ্যানেল: অ্যালামনাই গ্রুপে যোগ দিন (WhatsApp/FB/LinkedIn) — কাজের নেতৃত্ব, সাবকন্ট্রাক্ট ওভারফ্লো (ডে-60 স্কেলিং), পিয়ার QA অদলবদল চলতে থাকে; প্রাক্তন ছাত্ররা টেমপ্লেট আপডেট পান।</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4. Alumni channels: join the alumni group (WhatsApp/FB/LinkedIn) — job leads, subcontract overflow (Day-60 scaling), peer QA swaps continue; alumni get template updates.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5. সাবকন্ট্রাক্ট মার্কেটপ্লেস (অভ্যন্তরীণ): প্রাক্তন ছাত্রদের শীট — কে কী করে, রেট রেঞ্জ, প্রাপ্যতা — প্রশিক্ষকরা ওভারফ্লো ক্লায়েন্টকে প্রথম প্রত্যয়িত প্রাক্তন ছাত্রদের কাছে কাজ করে (মান-নিয়ন্ত্রিত রেফারেল)।</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5. Subcontract marketplace (internal): alumni sheet — who does what, rate ranges, availability — trainers route overflow client work to certified alumni first (quality-controlled referrals).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6. প্রতিশ্রুতি কার্ড (এটি লিখুন, যেখানে আপনি কাজ করেন সেখানে পোস্ট করুন): সাপ্তাহিক সংখ্যা (উৎস/যোগাযোগ/বিতরন), বৃহস্পতিবার পর্যালোচনার সময়, মাসিক প্রতিবেদনের তারিখ, হার-বৃদ্ধির মাইলফলক (পরবর্তী: 5টি পাঁচ তারকা পর্যালোচনার পরে)।</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6. Commitment card (write it, post it where you work): weekly numbers (source/contact/deliver), Thursday review time, monthly report date, rate-raise milestone (next: after 5 five-star reviews).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74 · 1062 / 1085</a:t>
            </a:r>
          </a:p>
        </p:txBody>
      </p:sp>
    </p:spTree>
  </p:cSld>
  <p:clrMapOvr>
    <a:masterClrMapping/>
  </p:clrMapOvr>
</p:sld>
</file>

<file path=ppt/slides/slide10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গিভ-ব্যাক রিচুয়াল: প্রতিটি স্নাতক পরবর্তী গোষ্ঠীর দিন 1-এর জন্য একটি 3-মিনিটের 'আমি আমার প্রথম ক্লায়েন্ট কীভাবে পেয়েছি' গল্পটি রেকর্ড করে — এটি শেখানো এটিকে লক করে দেয় এবং বৃত্তটি এমন ব্র্যান্ড তৈরি করে যা আপনাকে নেতৃত্ব দেয়৷</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Give-back ritual: each graduate records one 3-minute 'how I got my first client' story for next cohort's Day 1 — teaching it locks it in, and the circle builds the brand that brings YOU leads.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74 · 1063 / 1085</a:t>
            </a:r>
          </a:p>
        </p:txBody>
      </p:sp>
    </p:spTree>
  </p:cSld>
  <p:clrMapOvr>
    <a:masterClrMapping/>
  </p:clrMapOvr>
</p:sld>
</file>

<file path=ppt/slides/slide10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74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ব্যাজ যা কাজ করে: লিংকডইন প্রোফাইল যাচাইকৃত শংসাপত্র সহ ক্যাপস্টোন কেস স্টাডি ফিচারড → 2 জন নিয়োগকারী DM এবং 1টি স্নাতকোত্তর সপ্তাহে 1টি সরাসরি ক্লায়েন্ট অনুসন্ধানে পিন করা হয়েছে (কোহোর্ট 1 প্যাটার্ন)।</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Badge that works: LinkedIn profile with verified credential + capstone case study pinned in Featured → 2 recruiter DMs and 1 direct client enquiry in week one post-graduation (cohort 1 pattern).</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74 · 1064 / 1085</a:t>
            </a:r>
          </a:p>
        </p:txBody>
      </p:sp>
    </p:spTree>
  </p:cSld>
  <p:clrMapOvr>
    <a:masterClrMapping/>
  </p:clrMapOvr>
</p:sld>
</file>

<file path=ppt/slides/slide10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ক্যাপস্টোন, সার্টিফিকেশন ও লঞ্চ</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Capstone, Certification &amp; Launch</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একটি ক্লায়েন্ট-সিমুলেশন প্রকল্প সরবরাহ করুন</a:t>
            </a:r>
          </a:p>
        </p:txBody>
      </p:sp>
    </p:spTree>
  </p:cSld>
  <p:clrMapOvr>
    <a:masterClrMapping/>
  </p:clrMapOvr>
</p:sld>
</file>

<file path=ppt/slides/slide10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74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চূড়ান্ত পরীক্ষা + সার্টিফিকেশন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Final Exam + Certification</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সমষ্টিগত পরীক্ষা · ক্যাপস্টোন রুব্রিক · সার্টিফিকেট + ওপেন ব্যাজ</a:t>
            </a:r>
          </a:p>
        </p:txBody>
      </p:sp>
      <p:sp>
        <p:nvSpPr>
          <p:cNvPr id="14" name="TextBox 13"/>
          <p:cNvSpPr txBox="1"/>
          <p:nvPr/>
        </p:nvSpPr>
        <p:spPr>
          <a:xfrm>
            <a:off x="1298448" y="2216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Summative exam · capstone rubric · certificate + Open Badge</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74 · 1066 / 1085</a:t>
            </a:r>
          </a:p>
        </p:txBody>
      </p:sp>
    </p:spTree>
  </p:cSld>
  <p:clrMapOvr>
    <a:masterClrMapping/>
  </p:clrMapOvr>
</p:sld>
</file>

<file path=ppt/slides/slide10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শংসাপত্র + ব্যাজ দাবি করুন, লিঙ্কডইনে উভয়ই সংযুক্ত করুন (শংসাপত্র + বৈশিষ্ট্যযুক্ত), প্রাক্তন ছাত্রদের চ্যানেলে যোগ দিন, আপনার প্রতিশ্রুতি কার্ড লিখুন এবং পোস্ট করুন, আপনার ফেরত দেওয়ার গল্প রেকর্ড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Claim certificate + badge, wire both into LinkedIn (credential + Featured), join alumni channels, write and post your commitment card, record your give-back story.</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74 · 1067 / 1085</a:t>
            </a:r>
          </a:p>
        </p:txBody>
      </p:sp>
    </p:spTree>
  </p:cSld>
  <p:clrMapOvr>
    <a:masterClrMapping/>
  </p:clrMapOvr>
</p:sld>
</file>

<file path=ppt/slides/slide10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74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SB-&lt;id&gt;-D74-এ গ্র্যাজুয়েশন-প্যাক/ (শংসাপত্র পিডিএফ, ব্যাজ লিঙ্ক, লিঙ্কডইন শংসাপত্রের স্ক্রিনশট, প্রতিশ্রুতি কার্ড, ফিরিয়ে দেওয়ার গল্প)। গ্রহণযোগ্যতা: শংসাপত্র /verify.php এর মাধ্যমে যাচাই করা হয়; প্রতিশ্রুতি কার্ডে সত্যিকারের সাপ্তাহিক সংখ্যা রয়েছে।</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graduation-pack/ (certificate PDF, badge link, LinkedIn credential screenshot, commitment card, give-back story) in SB-&lt;id&gt;-D74. Acceptance: credential verifies via /verify.php; commitment card has real weekly numbers.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74 · 1068 / 1085</a:t>
            </a:r>
          </a:p>
        </p:txBody>
      </p:sp>
    </p:spTree>
  </p:cSld>
  <p:clrMapOvr>
    <a:masterClrMapping/>
  </p:clrMapOvr>
</p:sld>
</file>

<file path=ppt/slides/slide10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74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শংসাপত্র ডাউনলোড করা হয়েছে, কখনও প্রদর্শিত হয় না → যাচাইকরণ লিঙ্কগুলি ক্লিক করার জন্য বিদ্যমান; আপনাকে বিশ্বাস করা সহজ করুন।</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certificate downloaded, never displayed → verification links exist to be clicked; make it easy to trust you.</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'কোর্স ওভার, ব্যাক টু স্ক্রলিং' → প্রতিশ্রুতি কার্ড + বৃহস্পতিবারের আচার যা 75 দিনকে আয়ে পরিণত করে।</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'course over, back to scrolling' → the commitment card + Thursday ritual is what turns 75 days into income.</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'কোর্স ওভার, ব্যাক টু স্ক্রলিং' → প্রতিশ্রুতি কার্ড + বৃহস্পতিবারের আচার যা 75 দিনকে আয়ে পরিণত করে।</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'course over, back to scrolling' → the commitment card + Thursday ritual is what turns 75 days into income.</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74 · 1069 / 1085</a:t>
            </a:r>
          </a:p>
        </p:txBody>
      </p:sp>
    </p:spTree>
  </p:cSld>
  <p:clrMapOvr>
    <a:masterClrMapping/>
  </p:clrMapOvr>
</p:sld>
</file>

<file path=ppt/slides/slide10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pitch-deck.pptx + .pdf SB-&lt;id&gt;-D07 এ। গ্রহণযোগ্যতা: 10টি স্লাইড, মাস্টার ব্যবহৃত (সঙ্গত ফন্ট/রঙ), ≤6 লাইন/স্লাইড, PDF রপ্তানি পরিষ্কার।</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pitch-deck.pptx + .pdf in SB-&lt;id&gt;-D07. Acceptance: 10 slides, master used (consistent fonts/colours), ≤6 lines/slide, PDF export clean.</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 · 107 / 1085</a:t>
            </a:r>
          </a:p>
        </p:txBody>
      </p:sp>
    </p:spTree>
  </p:cSld>
  <p:clrMapOvr>
    <a:masterClrMapping/>
  </p:clrMapOvr>
</p:sld>
</file>

<file path=ppt/slides/slide10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74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74 · 1070 / 1085</a:t>
            </a:r>
          </a:p>
        </p:txBody>
      </p:sp>
    </p:spTree>
  </p:cSld>
  <p:clrMapOvr>
    <a:masterClrMapping/>
  </p:clrMapOvr>
</p:sld>
</file>

<file path=ppt/slides/slide10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74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দিন 74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74”</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74 · 1071 / 1085</a:t>
            </a:r>
          </a:p>
        </p:txBody>
      </p:sp>
    </p:spTree>
  </p:cSld>
  <p:clrMapOvr>
    <a:masterClrMapping/>
  </p:clrMapOvr>
</p:sld>
</file>

<file path=ppt/slides/slide10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75</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75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স্নাতক: 90-দিনের উপার্জন পরিকল্পনা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Graduation: 90-day earnings plan</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15 · থু · বৃহস্পতি, 24 ডিসেম্বর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10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75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75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75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স্নাতক: 90-দিনের পরিকল্পনা — দিন 1-30 পাইপলাইন (5 পরিচিতি/দিন), দিন 31-60 রূপান্তর (20% বৃদ্ধি), দিন 61-90 সিস্টেমাইজ (প্রথম ধারক)। রাকিবের ব্যাচমেট যারা এই প্ল্যানটি চালায় তারা তাদের প্রথম মাসে 90 দিনের মধ্যে গড়ে 25,000 টাকা করে।</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Graduation: the 90-day plan — days 1-30 pipeline (5 contacts/day), days 31-60 convert (raise rates 20%), days 61-90 systemise (first retainer). Rakib's batchmates who ran the plan averaged their first 25,000 taka month inside 90 days.</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75 · 1073 / 1085</a:t>
            </a:r>
          </a:p>
        </p:txBody>
      </p:sp>
    </p:spTree>
  </p:cSld>
  <p:clrMapOvr>
    <a:masterClrMapping/>
  </p:clrMapOvr>
</p:sld>
</file>

<file path=ppt/slides/slide10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75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স্নাতক: 90-দিনের উপার্জন পরিকল্পনা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Graduation: 90-day earnings plan</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75 · 1074 / 1085</a:t>
            </a:r>
          </a:p>
        </p:txBody>
      </p:sp>
    </p:spTree>
  </p:cSld>
  <p:clrMapOvr>
    <a:masterClrMapping/>
  </p:clrMapOvr>
</p:sld>
</file>

<file path=ppt/slides/slide10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গ্র্যাজুয়েশন: আপনার 90-দিনের উপার্জন পরিকল্পনা — ক্যাপস্টোন পাইপলাইন থেকে আয় লক্ষ্য পর্যন্ত একটি লিখিত, সংখ্যাযুক্ত, নির্ধারিত মার্চ। তারিখ এবং সংখ্যা সহ পরিকল্পনা সম্পন্ন করা হয়; ইচ্ছা হয় না।</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Graduation: your 90-day earnings plan — a written, numbered, scheduled march from capstone pipeline to income targets. Plans with dates and numbers get done; wishes don't.</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গঠন: 30 দিন (সক্রিয়) → 60 দিন (রূপান্তর) → 90 দিন (পুনরাবৃত্ত) — প্রতিটি আয় লক্ষ্য, দৈনিক আচার, এবং একটি পরিমাপযোগ্য সাপ্তাহিক সংখ্যা সহ।</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Structure: 30 days (activate) → 60 days (convert) → 90 days (recurring) — each with income target, daily rituals, and one measurable weekly number.</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75 · 1075 / 1085</a:t>
            </a:r>
          </a:p>
        </p:txBody>
      </p:sp>
    </p:spTree>
  </p:cSld>
  <p:clrMapOvr>
    <a:masterClrMapping/>
  </p:clrMapOvr>
</p:sld>
</file>

<file path=ppt/slides/slide10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বেসলাইন অডিট (আজকের বাস্তব সংখ্যা): স্টেজ অনুসারে পাইপলাইন সারি, গিগ লাইভ, পোর্টফোলিও টুকরা, তারিখ থেকে রাজস্ব, ঘন্টা/সপ্তাহ উপলব্ধ, ফ্লোর রেট, রিজার্ভ স্থিতি।</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Baseline audit (today's real numbers): pipeline rows by stage, gigs live, portfolio pieces, revenue to date, hours/week available, floor rate, reserve status.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দিন 1-30 সক্রিয় করুন: দৈনিক হান্টারস-30 (10 উত্স/5টি যোগাযোগ), 10টি আপওয়ার্ক প্রস্তাব/সপ্তাহ, Fiverr গিগ এসইও রিফ্রেশ + বাহ্যিক শেয়ার, 2টি লিঙ্কডইন পোস্ট/সপ্তাহ, স্থানীয় সুইপ 10/সপ্তাহ → লক্ষ্য: 2 অর্থপ্রদানকারী ক্লায়েন্ট, ৳25k আয়</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Nirmala UI"/>
              </a:rPr>
              <a:t>2. Day 1–30 ACTIVATE: daily hunter's-30 (10 source/5 contact), 10 Upwork proposals/week, Fiverr gig SEO refresh + external shares, 2 LinkedIn posts/week, local sweep 10/week → target: 2 paying clients, ৳25k revenue.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দিন 31-60 রূপান্তর: নতুন ক্লায়েন্টদের উপর এক স্তরের হার বাড়ান (5-পর্যালোচনার মাইলফলক?), প্রতিটি বিতরণ করা ক্লায়েন্টের জন্য পিচ কেয়ার-প্ল্যান/রিটেইনার, প্রতিটি ক্লোজে রেফারেল জিজ্ঞাসা, প্রস্তাব ফলো-আপ শৃঙ্খলা → লক্ষ্য: 4 সক্রিয় ক্লায়েন্ট, ৳60k ক্রমবর্ধমান, প্রথম ধারক স্বাক্ষরিত।</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Nirmala UI"/>
              </a:rPr>
              <a:t>3. Day 31–60 CONVERT: raise rates one tier on new clients (5-review milestone?), pitch care-plan/retainer to every delivered client, referral ask on every close, proposal follow-up discipline → target: 4 active clients, ৳60k cumulative, first retainer signed.</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75 · 1076 / 1085</a:t>
            </a:r>
          </a:p>
        </p:txBody>
      </p:sp>
    </p:spTree>
  </p:cSld>
  <p:clrMapOvr>
    <a:masterClrMapping/>
  </p:clrMapOvr>
</p:sld>
</file>

<file path=ppt/slides/slide10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4. দিন 61-90 পুনরাবৃত্তি: রিটেইনার পুশ (লক্ষ্য 2 = ~40% পুনরাবৃত্ত রাজস্ব), প্রাক্তন ছাত্রদের কাছে উপ-কন্ট্রাক্ট প্রথম ওভারফ্লো (মার্জিন + ক্ষমতা), ত্রৈমাসিক গভীর পর্যালোচনা (দিন-59), রেট উপলব্ধি সহ, টপটাল/আন্তর্জাতিক অ্যাপ্লিকেশন যদি কেস স্টাডিজ ≥10, %10 পুনরাবৃত্ত, লক্ষ্য → পর্যালোচনা গণনা ≥8।</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Nirmala UI"/>
              </a:rPr>
              <a:t>4. Day 61–90 RECURRING: retainer push (target 2 = ~40% recurring revenue), subcontract first overflow to an alumni (margin + capacity), quarterly deep review (Day-59) with rate realisation, Toptal/international application if case studies ≥10 → target: ৳1L cumulative, 40% recurring, review count ≥8.</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5. সাপ্তাহিক আচার ব্লক (এটি এখন ক্যালেন্ডার): সোম-থু হান্টার'স-30 সকাল · বৃহস্পতিবার 30-মিনিট পাইপলাইন পর্যালোচনা + সাপ্তাহিক সংখ্যা · মাসের 1ম: বন্ধ বই + ক্লায়েন্ট রিপোর্ট + 3-লাইন সারাংশ · শুক্রবার PM: সিস্টেম আওয়ার (একটি টেমপ্লেট/এসওপি উন্নত)।</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5. Weekly ritual block (calendar it NOW): Mon–Thu hunter's-30 mornings · Thursday 30-min pipeline review + weekly numbers · 1st of month: close books + client reports + 3-line summary · Friday PM: systems hour (one template/SOP improved).</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6. ঝুঁকির লাইন: যদি 30 দিনে রাজস্ব &lt;50% লক্ষ্যমাত্রা → স্থানীয় চ্যানেলের দ্বিগুণ + প্রশিক্ষকের সাথে অফার শব্দগুলি পুনরায় চেক করুন; যদি উত্তর &lt;5% → প্রথম-লাইন পুনর্লিখন স্প্রিন্ট; যদি ঘন্টা বিস্ফোরিত হয় → ব্যাচিং + টেমপ্লেট অডিট (দিন 67)।</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6. Risk lines: if revenue &lt;50% of target at day 30 → double local channel + re-check offer wording with trainer; if replies &lt;5% → first-line rewrite sprint; if hours explode → batching + templates audit (Day 67).</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75 · 1077 / 1085</a:t>
            </a:r>
          </a:p>
        </p:txBody>
      </p:sp>
    </p:spTree>
  </p:cSld>
  <p:clrMapOvr>
    <a:masterClrMapping/>
  </p:clrMapOvr>
</p:sld>
</file>

<file path=ppt/slides/slide10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সর্বজনীন প্রতিশ্রুতি: 90-দিনের পরিকল্পনার সারাংশ (ব্যক্তিগত বিবরণ ছাড়াই লক্ষ্যগুলি) আপনার নেটওয়ার্ক + প্রাক্তন ছাত্র গোষ্ঠীতে পোস্ট করুন — সাক্ষীদের সাথে বহুমুখী ফলো-থ্রুতে ঘোষিত লক্ষ্যগুলি; প্রাক্তন ছাত্ররা জবাবদিহিতার অংশীদার হিসাবে যুক্ত হন (সাপ্তাহিক 10-মিনিট চেক কল)।</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Public commitment: post the 90-day plan summary (targets without private details) to your network + alumni group — declared goals with witnesses multiply follow-through; alumni pair up as accountability partners (weekly 10-min check call).</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75 · 1078 / 1085</a:t>
            </a:r>
          </a:p>
        </p:txBody>
      </p:sp>
    </p:spTree>
  </p:cSld>
  <p:clrMapOvr>
    <a:masterClrMapping/>
  </p:clrMapOvr>
</p:sld>
</file>

<file path=ppt/slides/slide10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75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250" b="1">
                <a:solidFill>
                  <a:srgbClr val="F4F8FF"/>
                </a:solidFill>
                <a:latin typeface="Nirmala UI"/>
              </a:rPr>
              <a:t>একজন গ্র্যাজুয়েটের আসল 90 দিন (কোহর্ট 1 কম্পোজিট): দিন 12 প্রথম ক্লায়েন্ট (স্থানীয় সেলুন, ৳8k/mo প্যাকেজ) → দিন 34 প্রথম আপওয়ার্ক জয় ($120 সাইট ফিক্স) → দিন 51 কেয়ার-প্ল্যান পিচ ল্যান্ডড (৳3k/mo) → দিন 78 দুই রিটেইনার → 96 দিন 96 রিটেইনার ৳1.15L ক্রমবর্ধমান, 45% পুনরাবৃত্ত, 11টি পর্যালোচনা, 25% বৃদ্ধি পেয়েছে। পরিকল্পনাটি 75 তম দিনে লেখা হয়েছিল - ঠিক এইরকম।</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850" b="0">
                <a:solidFill>
                  <a:srgbClr val="B9C9DB"/>
                </a:solidFill>
                <a:latin typeface="Nirmala UI"/>
              </a:rPr>
              <a:t>A graduate's real 90 days (cohort 1 composite): day 12 first client (local salon, ৳8k/mo package) → day 34 first Upwork win ($120 site fix) → day 51 care-plan pitch landed (৳3k/mo) → day 78 two retainers + 6 Fiverr reviews → day 90: ৳1.15L cumulative, 45% recurring, 11 reviews, rate raised 25%. The plan was written on day 75 — exactly like this one.</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75 · 1079 / 1085</a:t>
            </a:r>
          </a:p>
        </p:txBody>
      </p:sp>
    </p:spTree>
  </p:cSld>
  <p:clrMapOvr>
    <a:masterClrMapping/>
  </p:clrMapOvr>
</p:sld>
</file>

<file path=ppt/slides/slide10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অনুচ্ছেদ স্লাইড → শ্রোতা পড়ে, আপনাকে উপেক্ষা করে। সর্বোচ্চ ৬ লাইন।</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paragraph slides → audience reads, ignores you. Max 6 lines.</a:t>
            </a:r>
          </a:p>
        </p:txBody>
      </p:sp>
      <p:sp>
        <p:nvSpPr>
          <p:cNvPr id="15" name="Rounded Rectangle 14"/>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17" name="Rounded Rectangle 16"/>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টিপ: প্রুফ স্লাইড চুক্তিতে জয়লাভ করে — প্রকৃত সংখ্যা/স্ক্রিনশট বিশেষণকে হারায়।</a:t>
            </a:r>
          </a:p>
        </p:txBody>
      </p:sp>
      <p:sp>
        <p:nvSpPr>
          <p:cNvPr id="20" name="TextBox 19"/>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the Proof slide wins contracts — real numbers/screenshots beat adjectives.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 · 108 / 1085</a:t>
            </a:r>
          </a:p>
        </p:txBody>
      </p:sp>
    </p:spTree>
  </p:cSld>
  <p:clrMapOvr>
    <a:masterClrMapping/>
  </p:clrMapOvr>
</p:sld>
</file>

<file path=ppt/slides/slide10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75</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75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ধন্যবাদ</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Thank You</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শিখুন · তৈরি করুন · উপার্জন করুন — © SajibBaig — sajibbaig.com</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10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সম্পূর্ণ 90-দিনের পরিকল্পনা লিখুন (সমস্ত 7টি বিভাগ, আপনার বেসলাইন থেকে প্রকৃত সংখ্যা), সাপ্তাহিক আচারগুলি ক্যালেন্ডার করুন, একজন জবাবদিহিতা অংশীদারের সাথে জুড়ুন (এক্সচেঞ্জ প্ল্যান + প্রথম চেক-কলের তারিখ), এবং 3-মিনিটের সংস্করণটি স্নাতক বৃত্তে উপস্থাপন করুন৷</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Write YOUR full 90-day plan (all 7 sections, real numbers from your baseline), calendar the weekly rituals, pair with an accountability partner (exchange plans + first check-call date), and present the 3-minute version to the graduation circle.</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75 · 1081 / 1085</a:t>
            </a:r>
          </a:p>
        </p:txBody>
      </p:sp>
    </p:spTree>
  </p:cSld>
  <p:clrMapOvr>
    <a:masterClrMapping/>
  </p:clrMapOvr>
</p:sld>
</file>

<file path=ppt/slides/slide10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75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ল্যাব আর্টিফ্যাক্ট: 90-day-plan.pdf + ক্যালেন্ডার স্ক্রিনশট + SB-&lt;id&gt;-D75-এ অংশীদার-চেক সময়সূচী — আপনার চূড়ান্ত কোর্স জমা দেওয়া। গ্রহণযোগ্যতা: রাজস্ব লক্ষ্য + সাপ্তাহিক সংখ্যা, ঝুঁকি রেখা সংজ্ঞায়িত, ক্যালেন্ডারে আচার অনুষ্ঠান, অংশীদারের নাম সহ 3টি পর্যায়। তারপর: স্নাতক।</a:t>
            </a:r>
          </a:p>
        </p:txBody>
      </p:sp>
      <p:sp>
        <p:nvSpPr>
          <p:cNvPr id="16" name="TextBox 15"/>
          <p:cNvSpPr txBox="1"/>
          <p:nvPr/>
        </p:nvSpPr>
        <p:spPr>
          <a:xfrm>
            <a:off x="1280160" y="42816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Lab artefact: 90-day-plan.pdf + calendar screenshots + partner-check schedule in SB-&lt;id&gt;-D75 — your FINAL course submission. Acceptance: 3 phases with revenue targets + weekly numbers, risk lines defined, rituals in calendar, partner named. Then: graduate.</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75 · 1082 / 1085</a:t>
            </a:r>
          </a:p>
        </p:txBody>
      </p:sp>
    </p:spTree>
  </p:cSld>
  <p:clrMapOvr>
    <a:masterClrMapping/>
  </p:clrMapOvr>
</p:sld>
</file>

<file path=ppt/slides/slide10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75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আচার ছাড়া লক্ষ্য → '৳1L উপার্জন' একটি ইচ্ছা; 'hunter's-30 daily + Thursday review' একটি পরিকল্পনা।</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Nirmala UI"/>
              </a:rPr>
              <a:t>targets without rituals → 'earn ৳1L' is a wish; 'hunter's-30 daily + Thursday review' is a plan.</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একা পরিকল্পনা → দায়বদ্ধতা অংশীদারদের দ্বিগুণ সমাপ্তির হার। আজ আপনার নাম দিন, সাপ্তাহিক কল করুন, একে অপরকে প্রতিশ্রুতি রাখুন।</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planning alone → accountability partners double completion rates. Name yours today, call weekly, keep the promise to each other.</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একা পরিকল্পনা → দায়বদ্ধতা অংশীদারদের দ্বিগুণ সমাপ্তির হার। আজ আপনার নাম দিন, সাপ্তাহিক কল করুন, একে অপরকে প্রতিশ্রুতি রাখুন।</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planning alone → accountability partners double completion rates. Name yours today, call weekly, keep the promise to each other.</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75 · 1083 / 1085</a:t>
            </a:r>
          </a:p>
        </p:txBody>
      </p:sp>
    </p:spTree>
  </p:cSld>
  <p:clrMapOvr>
    <a:masterClrMapping/>
  </p:clrMapOvr>
</p:sld>
</file>

<file path=ppt/slides/slide10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75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75 · 1084 / 1085</a:t>
            </a:r>
          </a:p>
        </p:txBody>
      </p:sp>
    </p:spTree>
  </p:cSld>
  <p:clrMapOvr>
    <a:masterClrMapping/>
  </p:clrMapOvr>
</p:sld>
</file>

<file path=ppt/slides/slide10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75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75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75”</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75 · 1085 / 1085</a:t>
            </a:r>
          </a:p>
        </p:txBody>
      </p:sp>
    </p:spTree>
  </p:cSld>
  <p:clrMapOvr>
    <a:masterClrMapping/>
  </p:clrMapOvr>
</p:sld>
</file>

<file path=ppt/slides/slide10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 · 109 / 1085</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অপারেটিং সিস্টেম বেসিক</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Operating System Basics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1031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1031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3682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4140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1671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OS = সফ্টওয়্যার যা হার্ডওয়্যার পরিচালনা করে + অ্যাপ চালায়।</a:t>
            </a:r>
          </a:p>
        </p:txBody>
      </p:sp>
      <p:sp>
        <p:nvSpPr>
          <p:cNvPr id="14" name="TextBox 13"/>
          <p:cNvSpPr txBox="1"/>
          <p:nvPr/>
        </p:nvSpPr>
        <p:spPr>
          <a:xfrm>
            <a:off x="1280160" y="24528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OS = software that manages hardware + runs apps.</a:t>
            </a:r>
          </a:p>
        </p:txBody>
      </p:sp>
      <p:sp>
        <p:nvSpPr>
          <p:cNvPr id="15" name="Rounded Rectangle 14"/>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ফাইল এবং ফোল্ডার: রুট → ড্রাইভ → ফোল্ডার → ফাইল।</a:t>
            </a:r>
          </a:p>
        </p:txBody>
      </p:sp>
      <p:sp>
        <p:nvSpPr>
          <p:cNvPr id="20" name="TextBox 19"/>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Files &amp; folders: root → drives → folders → files.</a:t>
            </a:r>
          </a:p>
        </p:txBody>
      </p:sp>
      <p:sp>
        <p:nvSpPr>
          <p:cNvPr id="21" name="Rounded Rectangle 20"/>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উইন্ডোজ: কন্ট্রোল প্যানেল, সেটিংস, টাস্ক ম্যানেজার, ডিস্ক ম্যানেজমেন্ট।</a:t>
            </a:r>
          </a:p>
        </p:txBody>
      </p:sp>
      <p:sp>
        <p:nvSpPr>
          <p:cNvPr id="26" name="TextBox 25"/>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Windows: Control Panel, Settings, Task Manager, Disk Management.</a:t>
            </a:r>
          </a:p>
        </p:txBody>
      </p:sp>
      <p:sp>
        <p:nvSpPr>
          <p:cNvPr id="27" name="Rounded Rectangle 26"/>
          <p:cNvSpPr/>
          <p:nvPr/>
        </p:nvSpPr>
        <p:spPr>
          <a:xfrm>
            <a:off x="502920" y="5120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51206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3858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4315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31" name="TextBox 30"/>
          <p:cNvSpPr txBox="1"/>
          <p:nvPr/>
        </p:nvSpPr>
        <p:spPr>
          <a:xfrm>
            <a:off x="1280160" y="51846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OS আপডেট রাখুন, অ্যান্টিভাইরাস চালান, ব্যাক আপ করুন।</a:t>
            </a:r>
          </a:p>
        </p:txBody>
      </p:sp>
      <p:sp>
        <p:nvSpPr>
          <p:cNvPr id="32" name="TextBox 31"/>
          <p:cNvSpPr txBox="1"/>
          <p:nvPr/>
        </p:nvSpPr>
        <p:spPr>
          <a:xfrm>
            <a:off x="1280160" y="54703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Keep OS updated, run antivirus, back up.</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 · 11 / 1085</a:t>
            </a:r>
          </a:p>
        </p:txBody>
      </p:sp>
    </p:spTree>
  </p:cSld>
  <p:clrMapOvr>
    <a:masterClrMapping/>
  </p:clrMapOvr>
</p:sld>
</file>

<file path=ppt/slides/slide1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৭ম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7”</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 · 110 / 1085</a:t>
            </a:r>
          </a:p>
        </p:txBody>
      </p:sp>
    </p:spTree>
  </p:cSld>
  <p:clrMapOvr>
    <a:masterClrMapping/>
  </p:clrMapOvr>
</p:sld>
</file>

<file path=ppt/slides/slide1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08</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8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যোগাযোগমূলক ইংরেজি: প্রবর্তন এবং উপস্থাপনা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Communicative English: introducing &amp; presenting</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2 · মঙ্গল · মঙ্গল, 22 সেপ্টেম্বর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1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8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8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একটি আবিষ্কার কলে যখন ক্লায়েন্ট 'ওয়াক মি থ্রু ইউর প্রসেস' জিজ্ঞেস করে তখন নুসরাত জমে যায়। এক সপ্তাহ ধরে প্রতিদিন একটি 60-সেকেন্ডের ইংরেজি ভূমিকা অনুশীলন করার পরে, তিনি সহজভাবে উত্তর দিয়েছিলেন — এবং সেই কলে 15,000 টাকার প্রকল্পটি বন্ধ করে দিয়েছিলেন।</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On a discovery call Nusrat froze when the client asked 'walk me through your process'. After practising a 60-second English intro daily for a week, she answered smoothly — and closed the 15,000 taka project on that call.</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8 · 112 / 1085</a:t>
            </a:r>
          </a:p>
        </p:txBody>
      </p:sp>
    </p:spTree>
  </p:cSld>
  <p:clrMapOvr>
    <a:masterClrMapping/>
  </p:clrMapOvr>
</p:sld>
</file>

<file path=ppt/slides/slide1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যোগাযোগমূলক ইংরেজি: প্রবর্তন এবং উপস্থাপনা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Communicative English: introducing &amp; presenting</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8 · 113 / 1085</a:t>
            </a:r>
          </a:p>
        </p:txBody>
      </p:sp>
    </p:spTree>
  </p:cSld>
  <p:clrMapOvr>
    <a:masterClrMapping/>
  </p:clrMapOvr>
</p:sld>
</file>

<file path=ppt/slides/slide1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আন্তর্জাতিক ক্লায়েন্টরা তারা বুঝতে পারে এমন লোকদের কাছ থেকে কেনে। যোগাযোগমূলক ইংরেজি = পরিষ্কার, সংক্ষিপ্ত, আত্মবিশ্বাসী — নিখুঁত ব্যাকরণ নয়।</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International clients buy from people they can understand. Communicative English = clear, short, confident — not perfect grammar.</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60-সেকেন্ডের ভূমিকা: আপনি কে → আপনি কী করেন → আপনি কাকে সাহায্য করেন → প্রমাণ → জিজ্ঞাসা করুন৷ কল, ভিডিও এবং নেটওয়ার্কিং এ ব্যবহৃত হয়।</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The 60-second intro: who you are → what you do → who you help → proof → ask. Used in calls, videos, and networking.</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8 · 114 / 1085</a:t>
            </a:r>
          </a:p>
        </p:txBody>
      </p:sp>
    </p:spTree>
  </p:cSld>
  <p:clrMapOvr>
    <a:masterClrMapping/>
  </p:clrMapOvr>
</p:sld>
</file>

<file path=ppt/slides/slide1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5-অংশের কাঠামো ব্যবহার করে আপনার 60-সেকেন্ডের ভূমিকা (≈120 শব্দ) লিখুন; জোরে জোরে পড়ুন 5×; ফোনে রেকর্ড; মসৃণ না হওয়া পর্যন্ত পুনরায় রেকর্ড করুন।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Write your 60-second intro (≈120 words) using the 5-part structure; read it aloud 5×; record on phone; re-record until smooth.</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বাক্য সরলীকরণ করুন: বিষয়-ক্রিয়া-বস্তু। 'আমি ওয়ার্ডপ্রেস সাইট তৈরি করি যা 2 সেকেন্ডের মধ্যে লোড হয়' দীর্ঘ ধারাগুলিকে বিট করে।</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Simplify sentences: subject-verb-object. 'I build WordPress sites that load in under 2 seconds' beats long clauses.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উচ্চ-মূল্যের শব্দগুলির জন্য উচ্চারণ অনুশীলন: সময়সীমা, চালান, প্রস্তাব, বিতরণ, সময়সূচী, ওয়ার্ডপ্রেস, ক্যাশে।</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Pronunciation drills for high-value words: deadline, invoice, proposal, delivery, schedule, WordPress, cache.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8 · 115 / 1085</a:t>
            </a:r>
          </a:p>
        </p:txBody>
      </p:sp>
    </p:spTree>
  </p:cSld>
  <p:clrMapOvr>
    <a:masterClrMapping/>
  </p:clrMapOvr>
</p:sld>
</file>

<file path=ppt/slides/slide1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4. সক্রিয় শ্রবণ বাক্যাংশ: 'যদি আমি সঠিকভাবে বুঝতে পারি, আপনার প্রয়োজন...', 'আপনি কি স্পষ্ট করতে পারেন যে আপনার জন্য X মানে কী?'</a:t>
            </a:r>
          </a:p>
        </p:txBody>
      </p:sp>
      <p:sp>
        <p:nvSpPr>
          <p:cNvPr id="14" name="TextBox 13"/>
          <p:cNvSpPr txBox="1"/>
          <p:nvPr/>
        </p:nvSpPr>
        <p:spPr>
          <a:xfrm>
            <a:off x="1280160" y="29557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4. Active listening phrases: 'If I understand correctly, you need…', 'Could you clarify what X means for you?'</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5. উপস্থাপনা: সাইনপোস্ট ('প্রথম... তারপর... অবশেষে'), কী নম্বরের পরে বিরতি, জিজ্ঞাসা দিয়ে শেষ করুন।</a:t>
            </a:r>
          </a:p>
        </p:txBody>
      </p:sp>
      <p:sp>
        <p:nvSpPr>
          <p:cNvPr id="20" name="TextBox 19"/>
          <p:cNvSpPr txBox="1"/>
          <p:nvPr/>
        </p:nvSpPr>
        <p:spPr>
          <a:xfrm>
            <a:off x="1280160" y="39616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5. Presenting: signpost ('First… then… finally'), pause after key numbers, end with the ask.</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6. বিনামূল্যে দৈনিক অনুশীলন: 10 মিনিট একটি YouTube টিউটোরিয়াল ছায়ায় (স্পিকারের পরে বাক্য-দ্বারা-বাক্য পুনরাবৃত্তি করুন)।</a:t>
            </a:r>
          </a:p>
        </p:txBody>
      </p:sp>
      <p:sp>
        <p:nvSpPr>
          <p:cNvPr id="26" name="TextBox 25"/>
          <p:cNvSpPr txBox="1"/>
          <p:nvPr/>
        </p:nvSpPr>
        <p:spPr>
          <a:xfrm>
            <a:off x="1280160" y="49674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6. Free daily practice: 10 min shadowing a YouTube tutorial (repeat sentence-by-sentence after the speaker).</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8 · 116 / 1085</a:t>
            </a:r>
          </a:p>
        </p:txBody>
      </p:sp>
    </p:spTree>
  </p:cSld>
  <p:clrMapOvr>
    <a:masterClrMapping/>
  </p:clrMapOvr>
</p:sld>
</file>

<file path=ppt/slides/slide1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'হাই, আমি বাংলাদেশ থেকে রাকিব। আমি ছোট ব্যবসার জন্য দ্রুত ওয়ার্ডপ্রেস সাইট তৈরি করি। গত মাসে আমি একটি দোকানের লোডিং সময় 8 সেকেন্ড থেকে 1.9 এ নিয়েছিলাম এবং তাদের বিক্রয় কল দ্বিগুণ হয়েছে। আমি আপনার জন্য একই কাজ করতে পারেন কিনা দেখতে চাই.'</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'Hi, I'm Rakib from Bangladesh. I build fast WordPress sites for small businesses. Last month I took a shop's loading time from 8 seconds to 1.9, and their sales calls doubled. I'd love to see if I can do the same for you.'</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8 · 117 / 1085</a:t>
            </a:r>
          </a:p>
        </p:txBody>
      </p:sp>
    </p:spTree>
  </p:cSld>
  <p:clrMapOvr>
    <a:masterClrMapping/>
  </p:clrMapOvr>
</p:sld>
</file>

<file path=ppt/slides/slide1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ইংরেজি ও বাংলা টাইপ করা; টেক্সট লেয়ার</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Typing English &amp; Bangla; Text Layers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পাঠ্য স্তর; বিশেষ প্রভাব (ছায়া, আভা, গ্রেডিয়েন্ট)।</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Text layers; special effects (shadow, glow, gradients).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8 · 118 / 1085</a:t>
            </a:r>
          </a:p>
        </p:txBody>
      </p:sp>
    </p:spTree>
  </p:cSld>
  <p:clrMapOvr>
    <a:masterClrMapping/>
  </p:clrMapOvr>
</p:sld>
</file>

<file path=ppt/slides/slide1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60-সেকেন্ডের ভূমিকা লিখুন, রেকর্ড করুন এবং পুনরায় রেকর্ড করুন। তারপর এটি একটি অংশীদার লাইভ উপস্থাপন; অংশীদার 2 শক্তি + 1 ফিক্স দেয়। ভূমিকা অদলবদল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Write, record and re-record your 60-second intro. Then present it live to a partner; partner gives 2 strengths + 1 fix. Swap roles.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8 · 119 / 1085</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হ্যান্ডস-অন ল্যাব এ — আপনার মেশিন জানুন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A — Know Your Machine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29260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9260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319125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32369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29900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সিস্টেম তথ্য খুলুন → CPU, RAM, OS নোট করুন।</a:t>
            </a:r>
          </a:p>
        </p:txBody>
      </p:sp>
      <p:sp>
        <p:nvSpPr>
          <p:cNvPr id="16" name="TextBox 15"/>
          <p:cNvSpPr txBox="1"/>
          <p:nvPr/>
        </p:nvSpPr>
        <p:spPr>
          <a:xfrm>
            <a:off x="1280160" y="33139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Open System Information → note CPU, RAM, OS.</a:t>
            </a:r>
          </a:p>
        </p:txBody>
      </p:sp>
      <p:sp>
        <p:nvSpPr>
          <p:cNvPr id="17" name="Rounded Rectangle 16"/>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21" name="TextBox 20"/>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টাস্ক ম্যানেজার খুলুন → 3টি চলমান অ্যাপের তালিকা করুন।</a:t>
            </a:r>
          </a:p>
        </p:txBody>
      </p:sp>
      <p:sp>
        <p:nvSpPr>
          <p:cNvPr id="22" name="TextBox 21"/>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Open Task Manager → list 3 running apps.</a:t>
            </a:r>
          </a:p>
        </p:txBody>
      </p:sp>
      <p:sp>
        <p:nvSpPr>
          <p:cNvPr id="23" name="Rounded Rectangle 22"/>
          <p:cNvSpPr/>
          <p:nvPr/>
        </p:nvSpPr>
        <p:spPr>
          <a:xfrm>
            <a:off x="502920" y="49377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502920" y="493776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Oval 24"/>
          <p:cNvSpPr/>
          <p:nvPr/>
        </p:nvSpPr>
        <p:spPr>
          <a:xfrm>
            <a:off x="713232" y="520293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52486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7" name="TextBox 26"/>
          <p:cNvSpPr txBox="1"/>
          <p:nvPr/>
        </p:nvSpPr>
        <p:spPr>
          <a:xfrm>
            <a:off x="1280160" y="50017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ফোল্ডার ট্রি তৈরি করুন: SajibBaig/ → ClientProjects, Portfolio, Templates.</a:t>
            </a:r>
          </a:p>
        </p:txBody>
      </p:sp>
      <p:sp>
        <p:nvSpPr>
          <p:cNvPr id="28" name="TextBox 27"/>
          <p:cNvSpPr txBox="1"/>
          <p:nvPr/>
        </p:nvSpPr>
        <p:spPr>
          <a:xfrm>
            <a:off x="1280160" y="53256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Create folder tree: SajibBaig/ → ClientProjects, Portfolio, Templates.</a:t>
            </a:r>
          </a:p>
        </p:txBody>
      </p:sp>
      <p:sp>
        <p:nvSpPr>
          <p:cNvPr id="29" name="TextBox 28"/>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0" name="TextBox 29"/>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 · 12 / 1085</a:t>
            </a:r>
          </a:p>
        </p:txBody>
      </p:sp>
    </p:spTree>
  </p:cSld>
  <p:clrMapOvr>
    <a:masterClrMapping/>
  </p:clrMapOvr>
</p:sld>
</file>

<file path=ppt/slides/slide1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SB-&lt;id&gt;-D08-এ 60-সেকেন্ডের ইন্ট্রো অডিও/ভিডিও (ফোন রেকর্ডিং ঠিক আছে)। গ্রহণযোগ্যতা: 5টি অংশ উপস্থিত, 75 সেকেন্ডের নিচে, প্রথম শুনলে বোধগম্য।</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60-second intro audio/video (phone recording OK) in SB-&lt;id&gt;-D08. Acceptance: 5 parts present, under 75 seconds, understandable on first listen.</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8 · 120 / 1085</a:t>
            </a:r>
          </a:p>
        </p:txBody>
      </p:sp>
    </p:spTree>
  </p:cSld>
  <p:clrMapOvr>
    <a:masterClrMapping/>
  </p:clrMapOvr>
</p:sld>
</file>

<file path=ppt/slides/slide1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আপনার ইংরেজির জন্য ক্ষমাপ্রার্থী → কখনই 'দুঃখিত আমার ইংরেজি খারাপ' বলবেন না; স্বচ্ছতা উচ্চারণ বীট.</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apologising for your English → never say 'sorry my English is bad'; clarity beats accent.</a:t>
            </a:r>
          </a:p>
        </p:txBody>
      </p:sp>
      <p:sp>
        <p:nvSpPr>
          <p:cNvPr id="15" name="Rounded Rectangle 14"/>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17" name="Rounded Rectangle 16"/>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টিপ: ধীর + ছোট বাক্য বেশি পেশাদার শোনায়, কম নয়।</a:t>
            </a:r>
          </a:p>
        </p:txBody>
      </p:sp>
      <p:sp>
        <p:nvSpPr>
          <p:cNvPr id="20" name="TextBox 19"/>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slower + shorter sentences sound MORE professional, not less.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8 · 121 / 1085</a:t>
            </a:r>
          </a:p>
        </p:txBody>
      </p:sp>
    </p:spTree>
  </p:cSld>
  <p:clrMapOvr>
    <a:masterClrMapping/>
  </p:clrMapOvr>
</p:sld>
</file>

<file path=ppt/slides/slide1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8 · 122 / 1085</a:t>
            </a:r>
          </a:p>
        </p:txBody>
      </p:sp>
    </p:spTree>
  </p:cSld>
  <p:clrMapOvr>
    <a:masterClrMapping/>
  </p:clrMapOvr>
</p:sld>
</file>

<file path=ppt/slides/slide1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সজিবটিউটরকে জিজ্ঞাসা করুন: "আমাকে 8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8”</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8 · 123 / 1085</a:t>
            </a:r>
          </a:p>
        </p:txBody>
      </p:sp>
    </p:spTree>
  </p:cSld>
  <p:clrMapOvr>
    <a:masterClrMapping/>
  </p:clrMapOvr>
</p:sld>
</file>

<file path=ppt/slides/slide1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09</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9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ক্লায়েন্ট যোগাযোগ: ইমেল এবং প্রত্যাশা</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Client communication: emails &amp; expectations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2 · বুধ · বুধ, 23 সেপ্টেম্বর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1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9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9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একজন ক্লায়েন্ট সীমাহীন সংশোধন আশা করেছিল কারণ কেউ নিয়ম লিখেনি। তানভীর এখন একটি ছোট কিকঅফ ইমেল পাঠায়: সুযোগ, টাইমলাইন, 2 রিভিশন রাউন্ড, পেমেন্টের তারিখ। 90% দ্বন্দ্ব কখনই ঘটে না কারণ প্রত্যাশাগুলি লিখে রাখা হয়।</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client expected unlimited revisions because nobody wrote the rules. Tanvir now sends a short kickoff email: scope, timeline, 2 revision rounds, payment dates. 90% of conflicts never happen because expectations were written down.</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9 · 125 / 1085</a:t>
            </a:r>
          </a:p>
        </p:txBody>
      </p:sp>
    </p:spTree>
  </p:cSld>
  <p:clrMapOvr>
    <a:masterClrMapping/>
  </p:clrMapOvr>
</p:sld>
</file>

<file path=ppt/slides/slide1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ক্লায়েন্ট যোগাযোগ: ইমেল এবং প্রত্যাশা</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Client communication: emails &amp; expectations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9 · 126 / 1085</a:t>
            </a:r>
          </a:p>
        </p:txBody>
      </p:sp>
    </p:spTree>
  </p:cSld>
  <p:clrMapOvr>
    <a:masterClrMapping/>
  </p:clrMapOvr>
</p:sld>
</file>

<file path=ppt/slides/slide1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90% ফ্রিল্যান্স বিরোধগুলি প্রত্যাশার ব্যর্থতা, দক্ষতার ব্যর্থতা নয়। লিখিত সুযোগ + দ্রুত উত্তর = পেশাদার খ্যাতি।</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90% of freelance disputes are expectation failures, not skill failures. Written scope + fast replies = professional reputation.</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প্রতিটি ক্লায়েন্ট বার্তার একটি কাজ আছে: স্বীকার করুন, জানান বা জিজ্ঞাসা করুন। কাজের সময় 1 ঘন্টার মধ্যে উত্তর দিন।</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Every client message has a job: acknowledge, inform, or ask. Reply within 1 working hour during work hours.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9 · 127 / 1085</a:t>
            </a:r>
          </a:p>
        </p:txBody>
      </p:sp>
    </p:spTree>
  </p:cSld>
  <p:clrMapOvr>
    <a:masterClrMapping/>
  </p:clrMapOvr>
</p:sld>
</file>

<file path=ppt/slides/slide1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ইমেল অ্যানাটমি: নির্দিষ্ট বিষয় ('ACME লোগো — 3 ধারণা বৃহস্পতিবার দ্বারা') → অভিবাদন → 1-লাইন প্রসঙ্গ → সংক্ষিপ্ত ব্লকগুলিতে বডি → স্পষ্ট পরবর্তী ধাপ + তারিখ → পোর্টফোলিও লিঙ্ক সহ স্বাক্ষর৷</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Email anatomy: specific subject ('ACME logo — 3 concepts by Thursday') → greeting → 1-line context → body in short blocks → clear next step + date → signature with portfolio link.</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কিকঅফ বার্তা: তাদের লক্ষ্য, আপনার বিতরণযোগ্য তালিকা, তারিখ সহ টাইমলাইন, তাদের কাছ থেকে আপনার যা প্রয়োজন, আপনার কাজের সময় + প্রতিক্রিয়া SLA পুনরায় বর্ণনা করুন।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Kickoff message: restate their goal, your deliverables list, timeline with dates, what you need from them, your working hours + response SLA.</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স্কোপ ডিসিপ্লিন: যেকোনো নতুন অনুরোধ → 'এটা যোগ করতে পেরে খুশি — এটা আমাদের সুযোগের বাইরে, তাই এটি হবে $X এবং +N দিন। আমি কি এগিয়ে যাব?' লিখিতভাবে হ্যাঁ পান।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Scope discipline: any new request → 'Happy to add that — it's outside our scope, so it would be $X and +N days. Shall I proceed?' Get YES in writing.</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9 · 128 / 1085</a:t>
            </a:r>
          </a:p>
        </p:txBody>
      </p:sp>
    </p:spTree>
  </p:cSld>
  <p:clrMapOvr>
    <a:masterClrMapping/>
  </p:clrMapOvr>
</p:sld>
</file>

<file path=ppt/slides/slide1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4. অগ্রগতি আপডেট: তারা জিজ্ঞাসা করার আগে পাঠান — সাপ্তাহিক 3-লাইন আপডেট (সম্পন্ন / করা / পরবর্তী) এমনকি যদি কিছুই না পরিবর্তিত হয়।</a:t>
            </a:r>
          </a:p>
        </p:txBody>
      </p:sp>
      <p:sp>
        <p:nvSpPr>
          <p:cNvPr id="14" name="TextBox 13"/>
          <p:cNvSpPr txBox="1"/>
          <p:nvPr/>
        </p:nvSpPr>
        <p:spPr>
          <a:xfrm>
            <a:off x="1280160" y="29557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4. Progress updates: send before they ask — weekly 3-line update (done / doing / next) even if nothing changed.</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5. কঠিন খবর তাড়াতাড়ি: বিলম্বে দেখা গেছে → একই দিনে নতুন তারিখ + কারণ + সংশোধন সহ বার্তা। কখনই লুকোবেন না।</a:t>
            </a:r>
          </a:p>
        </p:txBody>
      </p:sp>
      <p:sp>
        <p:nvSpPr>
          <p:cNvPr id="20" name="TextBox 19"/>
          <p:cNvSpPr txBox="1"/>
          <p:nvPr/>
        </p:nvSpPr>
        <p:spPr>
          <a:xfrm>
            <a:off x="1280160" y="39616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5. Difficult news early: delay spotted → message same day with new date + reason + fix. Never hide.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6. টেমপ্লেট: 04-বিজনেস/টেমপ্লেটে কিকঅফ, আপডেট, ডেলিভারি, ফলো-আপ, পেমেন্ট-রিমাইন্ডার রাখুন; লাইন 1 সর্বদা ব্যক্তিগতকৃত করুন।</a:t>
            </a:r>
          </a:p>
        </p:txBody>
      </p:sp>
      <p:sp>
        <p:nvSpPr>
          <p:cNvPr id="26" name="TextBox 25"/>
          <p:cNvSpPr txBox="1"/>
          <p:nvPr/>
        </p:nvSpPr>
        <p:spPr>
          <a:xfrm>
            <a:off x="1280160" y="49674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6. Templates: keep kickoff, update, delivery, follow-up, payment-reminder in 04-Business/templates; personalise line 1 always.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9 · 129 / 1085</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01</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1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সপ্তাহ 1 — ভিত্তি</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Week 1 — Foundations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কম্পিউটার · OS · MS Word · ক্লায়েন্ট Comm · Fiverr</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1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ডেলিভারি ইমেল: বিষয় 'ACME লোগো — চূড়ান্ত ফাইল + ব্যবহার নির্দেশিকা'। মূল অংশ: কী সংযুক্ত আছে (AI/PNG/PDF), প্রতিটি কোথায় ব্যবহার করবেন, 2টি দ্রুত টিপস, পর্যালোচনার অনুরোধ, রেফারেল জিজ্ঞাসা, পরবর্তী ধাপের অফার৷ ১ দিন আগে পাঠানো হয়েছে।</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Delivery email: subject 'ACME logo — final files + usage guide'. Body: what's attached (AI/PNG/PDF), where to use each, 2 quick tips, review request, referral ask, next-step offer. Sent 1 day early.</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9 · 130 / 1085</a:t>
            </a:r>
          </a:p>
        </p:txBody>
      </p:sp>
    </p:spTree>
  </p:cSld>
  <p:clrMapOvr>
    <a:masterClrMapping/>
  </p:clrMapOvr>
</p:sld>
</file>

<file path=ppt/slides/slide1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এমএস ওয়ার্ড + ক্লায়েন্ট কমিউনিকেশন</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MS Word + Client Communication</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অধিবেশন 2 অপরিহার্য</a:t>
            </a:r>
          </a:p>
        </p:txBody>
      </p:sp>
    </p:spTree>
  </p:cSld>
  <p:clrMapOvr>
    <a:masterClrMapping/>
  </p:clrMapOvr>
</p:sld>
</file>

<file path=ppt/slides/slide1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ক্লায়েন্ট-ফ্রিল্যান্সার কমিউনিকেশন বেসিক</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Client–Freelancer Communication Basics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পরিষ্কার, সম্মানজনক, সময়মত জিতেছে ব্যবসার পুনরাবৃত্তি।</a:t>
            </a:r>
          </a:p>
        </p:txBody>
      </p:sp>
      <p:sp>
        <p:nvSpPr>
          <p:cNvPr id="14" name="TextBox 13"/>
          <p:cNvSpPr txBox="1"/>
          <p:nvPr/>
        </p:nvSpPr>
        <p:spPr>
          <a:xfrm>
            <a:off x="1280160" y="299389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Clear, respectful, on-time wins repeat business.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স্বীকার করুন → স্পষ্ট করুন → নিশ্চিত করুন → বিতরণ করুন → ফলো আপ করুন।</a:t>
            </a:r>
          </a:p>
        </p:txBody>
      </p:sp>
      <p:sp>
        <p:nvSpPr>
          <p:cNvPr id="20" name="TextBox 19"/>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Acknowledge → clarify → confirm → deliver → follow up.</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পরিভাষা এড়িয়ে চলুন; সহজ বাক্য ব্যবহার করুন।</a:t>
            </a:r>
          </a:p>
        </p:txBody>
      </p:sp>
      <p:sp>
        <p:nvSpPr>
          <p:cNvPr id="26" name="TextBox 25"/>
          <p:cNvSpPr txBox="1"/>
          <p:nvPr/>
        </p:nvSpPr>
        <p:spPr>
          <a:xfrm>
            <a:off x="1280160" y="50055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Avoid jargon; use simple sentences.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9 · 132 / 1085</a:t>
            </a:r>
          </a:p>
        </p:txBody>
      </p:sp>
    </p:spTree>
  </p:cSld>
  <p:clrMapOvr>
    <a:masterClrMapping/>
  </p:clrMapOvr>
</p:sld>
</file>

<file path=ppt/slides/slide1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পেশাদার ক্লায়েন্ট ভূমিকা লিখুন + প্রত্যাশা</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Write a Professional Client Intro + Expectations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1031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1031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3682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4140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1671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অভিবাদন + টাস্কের রাজ্য বোঝা।</a:t>
            </a:r>
          </a:p>
        </p:txBody>
      </p:sp>
      <p:sp>
        <p:nvSpPr>
          <p:cNvPr id="14" name="TextBox 13"/>
          <p:cNvSpPr txBox="1"/>
          <p:nvPr/>
        </p:nvSpPr>
        <p:spPr>
          <a:xfrm>
            <a:off x="1280160" y="24528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Greeting + state understanding of task.</a:t>
            </a:r>
          </a:p>
        </p:txBody>
      </p:sp>
      <p:sp>
        <p:nvSpPr>
          <p:cNvPr id="15" name="Rounded Rectangle 14"/>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2টি পরিষ্কার প্রশ্ন জিজ্ঞাসা করুন।</a:t>
            </a:r>
          </a:p>
        </p:txBody>
      </p:sp>
      <p:sp>
        <p:nvSpPr>
          <p:cNvPr id="20" name="TextBox 19"/>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Ask 2 clarifying questions.</a:t>
            </a:r>
          </a:p>
        </p:txBody>
      </p:sp>
      <p:sp>
        <p:nvSpPr>
          <p:cNvPr id="21" name="Rounded Rectangle 20"/>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রাষ্ট্রীয় সময়রেখা, বিতরণযোগ্য, মূল্য।</a:t>
            </a:r>
          </a:p>
        </p:txBody>
      </p:sp>
      <p:sp>
        <p:nvSpPr>
          <p:cNvPr id="26" name="TextBox 25"/>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State timeline, deliverable, price.</a:t>
            </a:r>
          </a:p>
        </p:txBody>
      </p:sp>
      <p:sp>
        <p:nvSpPr>
          <p:cNvPr id="27" name="Rounded Rectangle 26"/>
          <p:cNvSpPr/>
          <p:nvPr/>
        </p:nvSpPr>
        <p:spPr>
          <a:xfrm>
            <a:off x="502920" y="5120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51206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3858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4315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31" name="TextBox 30"/>
          <p:cNvSpPr txBox="1"/>
          <p:nvPr/>
        </p:nvSpPr>
        <p:spPr>
          <a:xfrm>
            <a:off x="1280160" y="51846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একটি পরিষ্কার পরবর্তী পদক্ষেপের সাথে বন্ধ করুন।</a:t>
            </a:r>
          </a:p>
        </p:txBody>
      </p:sp>
      <p:sp>
        <p:nvSpPr>
          <p:cNvPr id="32" name="TextBox 31"/>
          <p:cNvSpPr txBox="1"/>
          <p:nvPr/>
        </p:nvSpPr>
        <p:spPr>
          <a:xfrm>
            <a:off x="1280160" y="54703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Close with a clear next step.</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9 · 133 / 1085</a:t>
            </a:r>
          </a:p>
        </p:txBody>
      </p:sp>
    </p:spTree>
  </p:cSld>
  <p:clrMapOvr>
    <a:masterClrMapping/>
  </p:clrMapOvr>
</p:sld>
</file>

<file path=ppt/slides/slide1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দক্ষতার জন্য 3টি বাস্তব টেমপ্লেট (কিকঅফ, সাপ্তাহিক আপডেট, ডেলিভারি) লিখুন। তারপর ভূমিকা-প্লে: অংশীদার একটি স্কোপ-ক্রিপ অনুরোধ মধ্য-প্রকল্প পাঠায়; আপনি ক্লায়েন্টকে খুশি রেখে উত্তর দেন এবং সুযোগ প্রদান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Write 3 real templates (kickoff, weekly update, delivery) for your skill. Then role-play: partner sends a scope-creep request mid-project; you reply keeping the client happy AND the scope paid.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9 · 134 / 1085</a:t>
            </a:r>
          </a:p>
        </p:txBody>
      </p:sp>
    </p:spTree>
  </p:cSld>
  <p:clrMapOvr>
    <a:masterClrMapping/>
  </p:clrMapOvr>
</p:sld>
</file>

<file path=ppt/slides/slide1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3 ইমেল টেমপ্লেট + SB-&lt;id&gt;-D09-এ 1টি স্কোপ-ক্রিপ উত্তর। গ্রহণযোগ্যতা: প্রতিটি টেমপ্লেটের বিষয় লাইন আছে, তারিখ সহ পরবর্তী ধাপ, স্বাক্ষর; সুযোগ উত্তর উদ্ধৃতি মূল্য + সময়রেখা.</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3 email templates + 1 scope-creep reply in SB-&lt;id&gt;-D09. Acceptance: every template has subject line, next step with date, signature; scope reply quotes price + timeline.</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9 · 135 / 1085</a:t>
            </a:r>
          </a:p>
        </p:txBody>
      </p:sp>
    </p:spTree>
  </p:cSld>
  <p:clrMapOvr>
    <a:masterClrMapping/>
  </p:clrMapOvr>
</p:sld>
</file>

<file path=ppt/slides/slide1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'উল্লেখিত, ধন্যবাদ' উত্তর → কোন কাগজের লেজ নেই। সিদ্ধান্তগুলি লিখিতভাবে পুনরুদ্ধার করুন।</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'Noted, thanks' replies → no paper trail. Restate decisions in writing.</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কখনও কখনও 2 AM এ উত্তর দেওয়া, অন্য সময় 3 দিন দেরি → সেট করুন এবং নির্দিষ্ট সময় রাখুন৷</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replying at 2 AM sometimes, 3 days late other times → set and keep stated hours.</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কখনও কখনও 2 AM এ উত্তর দেওয়া, অন্য সময় 3 দিন দেরি → সেট করুন এবং নির্দিষ্ট সময় রাখুন৷</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replying at 2 AM sometimes, 3 days late other times → set and keep stated hours.</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9 · 136 / 1085</a:t>
            </a:r>
          </a:p>
        </p:txBody>
      </p:sp>
    </p:spTree>
  </p:cSld>
  <p:clrMapOvr>
    <a:masterClrMapping/>
  </p:clrMapOvr>
</p:sld>
</file>

<file path=ppt/slides/slide1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9 · 137 / 1085</a:t>
            </a:r>
          </a:p>
        </p:txBody>
      </p:sp>
    </p:spTree>
  </p:cSld>
  <p:clrMapOvr>
    <a:masterClrMapping/>
  </p:clrMapOvr>
</p:sld>
</file>

<file path=ppt/slides/slide1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9তম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9”</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9 · 138 / 1085</a:t>
            </a:r>
          </a:p>
        </p:txBody>
      </p:sp>
    </p:spTree>
  </p:cSld>
  <p:clrMapOvr>
    <a:masterClrMapping/>
  </p:clrMapOvr>
</p:sld>
</file>

<file path=ppt/slides/slide1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10</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10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আলোচনার মৌলিক বিষয় + সপ্তাহ পর্যালোচনা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Negotiation basics + week review</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2 · থু · বৃহস্পতি, 24 সেপ্টেম্বর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মেশিনে: একটি নোট ফাইলে CPU/RAM/স্টোরেজ রেকর্ড করুন; সমস্ত আপডেট চালান; স্বয়ংক্রিয় হওয়া পর্যন্ত 5টি শর্টকাট অনুশীলন করুন; আপনার সম্পর্কে পৃষ্ঠার একটি স্ক্রিনশট নিন (Win+Shift+S) এবং আপনার কোর্স ফোল্ডারে সংরক্ষণ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On YOUR machine: record CPU/RAM/storage in a note file; run all updates; practise the 5 shortcuts until automatic; take a screenshot of your About page (Win+Shift+S) and save to your course folder.</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 · 14 / 1085</a:t>
            </a:r>
          </a:p>
        </p:txBody>
      </p:sp>
    </p:spTree>
  </p:cSld>
  <p:clrMapOvr>
    <a:masterClrMapping/>
  </p:clrMapOvr>
</p:sld>
</file>

<file path=ppt/slides/slide1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10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10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একজন ক্লায়েন্ট বলল 'আপনার দাম অনেক বেশি, আরেকজন বলল 2000'। রাকিব উত্তর দিল, 'বুঝলাম। আমার মূল্যের মধ্যে X, Y, Z অন্তর্ভুক্ত রয়েছে — যদি বাজেট টাইট হয়, আমরা Y সরিয়ে দিতে পারি এবং সামঞ্জস্য করতে পারি।' তিনি আতঙ্ক-বাট্টা ছাড়াই ন্যায্য মূল্যে কাজটি রেখেছিলেন।</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client said 'your price is too high, another guy said 2,000'. Rakib answered: 'I understand. My price includes X, Y, Z — if budget is tight, we can remove Y and adjust.' He kept the job at a fair price without panic-discounting.</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10 · 140 / 1085</a:t>
            </a:r>
          </a:p>
        </p:txBody>
      </p:sp>
    </p:spTree>
  </p:cSld>
  <p:clrMapOvr>
    <a:masterClrMapping/>
  </p:clrMapOvr>
</p:sld>
</file>

<file path=ppt/slides/slide1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আলোচনার মূল বিষয় + সপ্তাহ পর্যালোচনা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Negotiation basics + week review</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10 · 141 / 1085</a:t>
            </a:r>
          </a:p>
        </p:txBody>
      </p:sp>
    </p:spTree>
  </p:cSld>
  <p:clrMapOvr>
    <a:masterClrMapping/>
  </p:clrMapOvr>
</p:sld>
</file>

<file path=ppt/slides/slide1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আলোচনা = প্রস্তুতি, ব্যক্তিত্ব নয়। আপনার প্রয়োজন: আপনার ফ্লোরের দাম, তাদের সমস্যার খরচ এবং উপস্থাপন করার জন্য 3টি বিকল্প।</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Negotiation = preparation, not personality. You need: your floor price, their problem's cost, and 3 options to present.</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'অত্যধিক ব্যয়বহুল' প্রায় সবসময় মানে 'আমি এখনও যথেষ্ট মান দেখতে পাচ্ছি না' — মান সহ উত্তর, তারপর বিকল্প, কখনোই তাত্ক্ষণিক ছাড়।</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'Too expensive' almost always means 'I don't see enough value yet' — answer with value, then options, never instant discounts.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10 · 142 / 1085</a:t>
            </a:r>
          </a:p>
        </p:txBody>
      </p:sp>
    </p:spTree>
  </p:cSld>
  <p:clrMapOvr>
    <a:masterClrMapping/>
  </p:clrMapOvr>
</p:sld>
</file>

<file path=ppt/slides/slide1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1. প্রতিটি আলোচনার আগে BATNA (কোনও চুক্তি না হলে সর্বোত্তম বিকল্প) + মেঝে মূল্য (দিন 5 শীট) প্রস্তুত করুন।</a:t>
            </a:r>
          </a:p>
        </p:txBody>
      </p:sp>
      <p:sp>
        <p:nvSpPr>
          <p:cNvPr id="14" name="TextBox 13"/>
          <p:cNvSpPr txBox="1"/>
          <p:nvPr/>
        </p:nvSpPr>
        <p:spPr>
          <a:xfrm>
            <a:off x="1280160" y="29557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1. Prepare BATNA (best alternative if no deal) + floor price (Day 5 sheet) before every negotiation.</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2. যখন আপনি বাজার জানেন তখন প্রথমে অ্যাঙ্কর করুন: আপনার স্ট্যান্ডার্ড দৃশ্যটি আত্মবিশ্বাসের সাথে বলুন, তারপর কথা বলা বন্ধ করুন।</a:t>
            </a:r>
          </a:p>
        </p:txBody>
      </p:sp>
      <p:sp>
        <p:nvSpPr>
          <p:cNvPr id="20" name="TextBox 19"/>
          <p:cNvSpPr txBox="1"/>
          <p:nvPr/>
        </p:nvSpPr>
        <p:spPr>
          <a:xfrm>
            <a:off x="1280160" y="39616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2. Anchor first when you know the market: state your Standard scenario confidently, then stop talking.</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3. খরচ-অফ-সমস্যার জন্য শুনুন: 'হারানো অর্ডারে আপনার ধীরগতির সাইটটি কী খরচ করে?' তাদের সংখ্যা আপনার মূল্য ন্যায্যতা.</a:t>
            </a:r>
          </a:p>
        </p:txBody>
      </p:sp>
      <p:sp>
        <p:nvSpPr>
          <p:cNvPr id="26" name="TextBox 25"/>
          <p:cNvSpPr txBox="1"/>
          <p:nvPr/>
        </p:nvSpPr>
        <p:spPr>
          <a:xfrm>
            <a:off x="1280160" y="49674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3. Listen for cost-of-problem: 'What is the slow site costing you in lost orders?' Their number justifies your price.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10 · 143 / 1085</a:t>
            </a:r>
          </a:p>
        </p:txBody>
      </p:sp>
    </p:spTree>
  </p:cSld>
  <p:clrMapOvr>
    <a:masterClrMapping/>
  </p:clrMapOvr>
</p:sld>
</file>

<file path=ppt/slides/slide1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4. ছাড়ের মই: বাণিজ্য, কখনই দেবেন না — 'আমি সেই মূল্য করতে পারি যদি আমরা রাশ ফি বাদ দিই/টাইমলাইন বাড়াই/ 50% অগ্রিম পরিশোধ করি।'</a:t>
            </a:r>
          </a:p>
        </p:txBody>
      </p:sp>
      <p:sp>
        <p:nvSpPr>
          <p:cNvPr id="14" name="TextBox 13"/>
          <p:cNvSpPr txBox="1"/>
          <p:nvPr/>
        </p:nvSpPr>
        <p:spPr>
          <a:xfrm>
            <a:off x="1280160" y="29557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4. Concession ladder: trade, never give — 'I can do that price if we drop the rush fee / extend timeline / pay 50% upfront.'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5. বিকল্প বন্ধ: বর্তমান বেসিক/স্ট্যান্ডার্ড/প্রিমিয়াম; জিজ্ঞাসা করুন 'কোনটি সবচেয়ে ভালো?' পরিবর্তে 'হ্যাঁ বা না?'</a:t>
            </a:r>
          </a:p>
        </p:txBody>
      </p:sp>
      <p:sp>
        <p:nvSpPr>
          <p:cNvPr id="20" name="TextBox 19"/>
          <p:cNvSpPr txBox="1"/>
          <p:nvPr/>
        </p:nvSpPr>
        <p:spPr>
          <a:xfrm>
            <a:off x="1280160" y="39616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5. Options close: present Basic/Standard/Premium; ask 'which fits best?' instead of 'yes or no?'</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6. একই দিনে লিখিতভাবে পান: সম্মত সুযোগ, মূল্য, তারিখ, অর্থপ্রদানের শর্তাবলী সহ সারসংক্ষেপ বার্তা।</a:t>
            </a:r>
          </a:p>
        </p:txBody>
      </p:sp>
      <p:sp>
        <p:nvSpPr>
          <p:cNvPr id="26" name="TextBox 25"/>
          <p:cNvSpPr txBox="1"/>
          <p:nvPr/>
        </p:nvSpPr>
        <p:spPr>
          <a:xfrm>
            <a:off x="1280160" y="49674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6. Get it in writing same day: summary message with agreed scope, price, dates, payment terms.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10 · 144 / 1085</a:t>
            </a:r>
          </a:p>
        </p:txBody>
      </p:sp>
    </p:spTree>
  </p:cSld>
  <p:clrMapOvr>
    <a:masterClrMapping/>
  </p:clrMapOvr>
</p:sld>
</file>

<file path=ppt/slides/slide1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500" b="1">
                <a:solidFill>
                  <a:srgbClr val="F4F8FF"/>
                </a:solidFill>
                <a:latin typeface="Nirmala UI"/>
              </a:rPr>
              <a:t>ক্লায়েন্ট: 'আপনার $129 লোগো খুব ব্যয়বহুল, কেউ $40 অফার করেছে।' আপনি: 'একটি $40 লোগো সাধারণত একটি টেমপ্লেট - একটি পরীক্ষার জন্য জরিমানা। আপনার সাইনেজ এবং সামাজিক কাজ করা প্রয়োজন; আমার মধ্যে 3টি ধারণা + সম্পূর্ণ ফাইল + একটি ব্যবহার নির্দেশিকা রয়েছে। বাজেট টাইট হলে, $79-এ বেসিক একটি ধারণা এবং ওয়েব ফাইল কভার করে। কোন দিকটা মানানসই?'</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950" b="0">
                <a:solidFill>
                  <a:srgbClr val="B9C9DB"/>
                </a:solidFill>
                <a:latin typeface="Inter"/>
              </a:rPr>
              <a:t>Client: 'Your $129 logo is too expensive, someone offered $40.' You: 'A $40 logo is usually a template — fine for a test. Yours needs to work on signage and social; mine includes 3 concepts + full files + a usage guide. If budget is tight, the Basic at $79 covers one concept and web files. Which direction fits?'</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10 · 145 / 1085</a:t>
            </a:r>
          </a:p>
        </p:txBody>
      </p:sp>
    </p:spTree>
  </p:cSld>
  <p:clrMapOvr>
    <a:masterClrMapping/>
  </p:clrMapOvr>
</p:sld>
</file>

<file path=ppt/slides/slide1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জোড়ায় আলোচনার ড্রিল, 3 রাউন্ড: মূল্য পুশব্যাক, সুযোগ হামাগুড়ি, ভিড় চাহিদা। ভূমিকা ঘোরান। সংক্ষিপ্ত বিবরণ: কোন বাক্যাংশ কাজ করে? সপ্তাহ 2 আজ কুইজ.</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Negotiation drill in pairs, 3 rounds: price pushback, scope creep, rush demand. Rotate roles. Debrief: which phrases worked? Week 2 quiz today.</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10 · 146 / 1085</a:t>
            </a:r>
          </a:p>
        </p:txBody>
      </p:sp>
    </p:spTree>
  </p:cSld>
  <p:clrMapOvr>
    <a:masterClrMapping/>
  </p:clrMapOvr>
</p:sld>
</file>

<file path=ppt/slides/slide1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আলোচনা-প্রস্তুতি শীট (BATNA, ফ্লোর, 3 বিকল্প, 5 বাক্যাংশ) + SB-&lt;id&gt;-D10-এ ড্রিল নোট। গ্রহণযোগ্যতা: আপনার মূল্য শীট থেকে সমস্ত ক্ষেত্র প্রকৃত সংখ্যা দিয়ে পূর্ণ।</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negotiation-prep sheet (BATNA, floor, 3 options, 5 phrases) + drill notes in SB-&lt;id&gt;-D10. Acceptance: all fields filled with real numbers from your pricing sheet.</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10 · 147 / 1085</a:t>
            </a:r>
          </a:p>
        </p:txBody>
      </p:sp>
    </p:spTree>
  </p:cSld>
  <p:clrMapOvr>
    <a:masterClrMapping/>
  </p:clrMapOvr>
</p:sld>
</file>

<file path=ppt/slides/slide1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ক্ষমার সাথে মূল্য রক্ষা করা → মূল্য এবং প্রমাণের সাথে রক্ষা করুন।</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defending price with apologies → defend with value and evidence.</a:t>
            </a:r>
          </a:p>
        </p:txBody>
      </p:sp>
      <p:sp>
        <p:nvSpPr>
          <p:cNvPr id="15" name="Rounded Rectangle 14"/>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17" name="Rounded Rectangle 16"/>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টিপ: আপনার মূল্য একটি টুল হওয়ার পরে নীরবতা - এটি পূরণ করবেন না।</a:t>
            </a:r>
          </a:p>
        </p:txBody>
      </p:sp>
      <p:sp>
        <p:nvSpPr>
          <p:cNvPr id="20" name="TextBox 19"/>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silence after your price is a tool — don't fill it.</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10 · 148 / 1085</a:t>
            </a:r>
          </a:p>
        </p:txBody>
      </p:sp>
    </p:spTree>
  </p:cSld>
  <p:clrMapOvr>
    <a:masterClrMapping/>
  </p:clrMapOvr>
</p:sld>
</file>

<file path=ppt/slides/slide1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10 · 149 / 1085</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'workstation-report.txt' — মেশিনের স্পেস, আপডেট স্ট্যাটাস, ডিস্কের স্বাস্থ্য, 3টি শর্টকাট যা আপনি আয়ত্ত করেছেন। পোর্টফোলিও ফোল্ডার SB-&lt;id&gt;-D01 এ আপলোড করুন। গ্রহণযোগ্যতা: সমস্ত 4 টি বিভাগ ভরা, স্ক্রিনশট সংযুক্ত।</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'workstation-report.txt' — machine specs, update status, disk health, 3 shortcuts you mastered. Upload to portfolio folder SB-&lt;id&gt;-D01. Acceptance: all 4 sections filled, screenshot attached.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 · 15 / 1085</a:t>
            </a:r>
          </a:p>
        </p:txBody>
      </p:sp>
    </p:spTree>
  </p:cSld>
  <p:clrMapOvr>
    <a:masterClrMapping/>
  </p:clrMapOvr>
</p:sld>
</file>

<file path=ppt/slides/slide1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দিন 10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10”</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10 · 150 / 1085</a:t>
            </a:r>
          </a:p>
        </p:txBody>
      </p:sp>
    </p:spTree>
  </p:cSld>
  <p:clrMapOvr>
    <a:masterClrMapping/>
  </p:clrMapOvr>
</p:sld>
</file>

<file path=ppt/slides/slide1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11</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11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দিন 11 - উইন্ডোজ ইনস্টলেশন এবং ওএস প্রশাসন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Windows installation &amp; OS administration</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3 · সূর্য · রবিবার, 27 সেপ্টেম্বর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1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11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11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পাড়ার চা-স্টল পিসি বিধ্বস্ত হতে থাকে। ড্রাইভার এবং আপডেটের সাথে পরিষ্কারভাবে উইন্ডোজ ইনস্টল করার পরে, তানভীর তার রাস্তার 'কম্পিউটার বিশেষজ্ঞ' হয়ে ওঠেন - 5টি মেরামতের কাজ অনুসরণ করা হয়, সবই মুখে মুখে।</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The neighbourhood tea-stall PC kept crashing. After installing Windows cleanly with drivers and updates, Tanvir became 'the computer expert' of his street — 5 repair jobs followed, all by word of mouth.</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11 · 152 / 1085</a:t>
            </a:r>
          </a:p>
        </p:txBody>
      </p:sp>
    </p:spTree>
  </p:cSld>
  <p:clrMapOvr>
    <a:masterClrMapping/>
  </p:clrMapOvr>
</p:sld>
</file>

<file path=ppt/slides/slide1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উইন্ডোজ ইনস্টলেশন এবং ওএস প্রশাসন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Windows installation &amp; OS administration</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11 · 153 / 1085</a:t>
            </a:r>
          </a:p>
        </p:txBody>
      </p:sp>
    </p:spTree>
  </p:cSld>
  <p:clrMapOvr>
    <a:masterClrMapping/>
  </p:clrMapOvr>
</p:sld>
</file>

<file path=ppt/slides/slide1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OS ইন্সটলেশন হল একটি পেইড সার্ভিস (প্রতি মেশিনে স্থানীয়ভাবে ৳800–1500)। ক্লিন ইন্সটল বীট 'পিসি স্লো' 10টির মধ্যে 9 বার ঠিক করে।</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Nirmala UI"/>
              </a:rPr>
              <a:t>OS installation is a paid service (৳800–1500 per machine locally). Clean install beats 'PC slow' fixes 9 times out of 10.</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প্রক্রিয়া: ব্যাকআপ → বুটেবল ইউএসবি → ইউএসবি থেকে বুট → পার্টিশন → ইনস্টল → ড্রাইভার → আপডেট → ব্যবহারকারী সেটআপ।</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The process: backup → bootable USB → boot from USB → partition → install → drivers → updates → user setup.</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11 · 154 / 1085</a:t>
            </a:r>
          </a:p>
        </p:txBody>
      </p:sp>
    </p:spTree>
  </p:cSld>
  <p:clrMapOvr>
    <a:masterClrMapping/>
  </p:clrMapOvr>
</p:sld>
</file>

<file path=ppt/slides/slide1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প্রথমে ব্যাকআপ নিন: ব্যবহারকারীর ডেস্কটপ/ডকুমেন্টস/ফটো/ব্রাউজার বুকমার্কগুলি এক্সটার্নাল ডিস্ক বা ড্রাইভে। ডাউনলোড + WhatsApp ফোল্ডার চেক করুন।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Backup first: user's Desktop/Documents/Photos/browser bookmarks to external disk or Drive. Check Downloads + WhatsApp folders.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মিডিয়া তৈরি করুন: Microsoft Media Creation Tool (বা Rufus + অফিসিয়াল ISO) → 8 GB+ USB → ভাষা/সংস্করণ নির্বাচন করুন → লিখুন।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Create media: Microsoft Media Creation Tool (or Rufus + official ISO) → 8 GB+ USB → select language/edition → write.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BIOS/UEFI: রিবুট করুন, F2/F12/Del টিপুন (ব্র্যান্ড-নির্ভর) → প্রয়োজন হলে সিকিউর বুট অক্ষম করুন → প্রথমে ইউএসবি বুট অর্ডার করুন।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BIOS/UEFI: reboot, press F2/F12/Del (brand-dependent) → disable Secure Boot if needed → boot order USB first.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11 · 155 / 1085</a:t>
            </a:r>
          </a:p>
        </p:txBody>
      </p:sp>
    </p:spTree>
  </p:cSld>
  <p:clrMapOvr>
    <a:masterClrMapping/>
  </p:clrMapOvr>
</p:sld>
</file>

<file path=ppt/slides/slide1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ইনস্টল করুন: কাস্টম ইনস্টল করুন → টার্গেট ডিস্কে পুরানো পার্টিশন মুছুন (ডেটা ইতিমধ্যে ব্যাক আপ করা হয়েছে!) → অনির্বাচিত স্থান নির্বাচন করুন → পরবর্তী।</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Install: custom install → delete old partitions on the target disk (data already backed up!) → select unallocated space → Next.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OOBE: স্থানীয় বা MS অ্যাকাউন্ট তৈরি করুন, অতিরিক্ত এড়িয়ে যান, টাইমজোন/কীবোর্ড সেট করুন।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OOBE: create local or MS account, skip extras, set timezone/keyboard.</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ড্রাইভার: চিপসেট/গ্রাফিক্স/টাচপ্যাডের জন্য প্রথমে উইন্ডোজ আপডেট (90% কভার করে), তারপর ভেন্ডর সাইট (ডেল/এইচপি/লেনোভো সাপোর্ট পেজ)।</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Drivers: Windows Update first (covers 90%), then vendor site (Dell/HP/Lenovo support pages) for chipset/graphics/touchpad.</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11 · 156 / 1085</a:t>
            </a:r>
          </a:p>
        </p:txBody>
      </p:sp>
    </p:spTree>
  </p:cSld>
  <p:clrMapOvr>
    <a:masterClrMapping/>
  </p:clrMapOvr>
</p:sld>
</file>

<file path=ppt/slides/slide1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শেষ: সমস্ত আপডেট, ব্রাউজার ইনস্টল + ডিফেন্ডার চেক, ব্যবহারকারী ফাইল পুনরুদ্ধার, 10-মিনিট পরীক্ষা (ওয়াই-ফাই, শব্দ, ঘুম, ওয়েবক্যাম)।</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Finish: all updates, install browser + Defender check, restore user files, 10-min test (Wi-Fi, sound, sleep, webcam).</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11 · 157 / 1085</a:t>
            </a:r>
          </a:p>
        </p:txBody>
      </p:sp>
    </p:spTree>
  </p:cSld>
  <p:clrMapOvr>
    <a:masterClrMapping/>
  </p:clrMapOvr>
</p:sld>
</file>

<file path=ppt/slides/slide1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ক্লায়েন্ট ল্যাপটপ 'খুব ধীর': 4 জিবি এইচডিডি, 3 বছরের জাঙ্ক → ক্লিন উইন 11 বিদ্যমান HDD-এ ইনস্টল করতে 50 মিনিট সময় লেগেছে; ব্যবহারকারীর ডেটা ফিরিয়ে আনার পর, বুট সময় 4:10 → 0:55। ফেজ 2 হিসাবে ৳2,500 SSD আপগ্রেড করার জন্য প্রস্তাবিত৷</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Client laptop 'very slow': 4 GB HDD, 3 years of junk → clean Win 11 install on existing HDD took 50 min; after moving user data back, boot time 4:10 → 0:55. Recommended ৳2,500 SSD upgrade as phase 2.</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11 · 158 / 1085</a:t>
            </a:r>
          </a:p>
        </p:txBody>
      </p:sp>
    </p:spTree>
  </p:cSld>
  <p:clrMapOvr>
    <a:masterClrMapping/>
  </p:clrMapOvr>
</p:sld>
</file>

<file path=ppt/slides/slide1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মিডিয়া ক্রিয়েশন টুল সহ একটি বুটেবল উইন্ডোজ ইউএসবি তৈরি করুন; আপনার স্টেশন থেকে ইনস্টলার স্ক্রিনে বুট করুন (স্কুল মেশিন ফরম্যাট করবেন না — পার্টিশন ভিউ এ থামুন); ফোন ফটো সহ প্রতিটি স্ক্রীন নথিভুক্ত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In the lab: create a bootable Windows USB with Media Creation Tool; boot your station from it to the installer screen (do NOT format school machines — stop at partition view); document every screen with phone photos.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11 · 159 / 1085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প্রতিদিন প্রশাসক হিসাবে কাজ করা → ম্যালওয়্যার ঝুঁকি৷ টিপ: ডিজাইন/ভিডিও কাজের জন্য SSD + ন্যূনতম 8 GB RAM।</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working as Administrator daily → malware risk. Tip: SSD + 8 GB RAM minimum for design/video work.</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মাস ধরে আপডেট উপেক্ষা করা → তারা সবচেয়ে খারাপ সময়ে ইনস্টল করে। তাদের সাপ্তাহিক সময়সূচী.</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ignoring updates for months → they install at the worst time. Schedule them weekly.</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মাস ধরে আপডেট উপেক্ষা করা → তারা সবচেয়ে খারাপ সময়ে ইনস্টল করে। তাদের সাপ্তাহিক সময়সূচী.</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ignoring updates for months → they install at the worst time. Schedule them weekly.</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 · 16 / 1085</a:t>
            </a:r>
          </a:p>
        </p:txBody>
      </p:sp>
    </p:spTree>
  </p:cSld>
  <p:clrMapOvr>
    <a:masterClrMapping/>
  </p:clrMapOvr>
</p:sld>
</file>

<file path=ppt/slides/slide1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ইনস্টলেশন-ফটো-গাইড (6+ ফটো: BIOS, বুট মেনু, পার্টিশন স্ক্রিন, OOBE, ডেস্কটপ, আপডেট) SB-&lt;id&gt;-D11-এ। গ্রহণযোগ্যতা: প্রতিটি ছবির ক্যাপশনে কি/কেন।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installation-photo-guide (6+ photos: BIOS, boot menu, partition screen, OOBE, desktop, updates) in SB-&lt;id&gt;-D11. Acceptance: each photo captioned with what/why.</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11 · 160 / 1085</a:t>
            </a:r>
          </a:p>
        </p:txBody>
      </p:sp>
    </p:spTree>
  </p:cSld>
  <p:clrMapOvr>
    <a:masterClrMapping/>
  </p:clrMapOvr>
</p:sld>
</file>

<file path=ppt/slides/slide1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ডাউনলোড/ডেস্কটপ → হারিয়ে যাওয়া ক্লায়েন্ট ডেটা = ক্যারিয়ার-এন্ডিং চেক না করে ফর্ম্যাটিং।</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formatting without checking Downloads/Desktop → lost client data = career-ending.</a:t>
            </a:r>
          </a:p>
        </p:txBody>
      </p:sp>
      <p:sp>
        <p:nvSpPr>
          <p:cNvPr id="15" name="Rounded Rectangle 14"/>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17" name="Rounded Rectangle 16"/>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টিপ: আপনি শুরু করার আগে লাইসেন্স স্টিকার এবং নোট হার্ডওয়্যার মডেল ফটোগ্রাফ.</a:t>
            </a:r>
          </a:p>
        </p:txBody>
      </p:sp>
      <p:sp>
        <p:nvSpPr>
          <p:cNvPr id="20" name="TextBox 19"/>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photograph the licence sticker and note hardware model BEFORE you start.</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11 · 161 / 1085</a:t>
            </a:r>
          </a:p>
        </p:txBody>
      </p:sp>
    </p:spTree>
  </p:cSld>
  <p:clrMapOvr>
    <a:masterClrMapping/>
  </p:clrMapOvr>
</p:sld>
</file>

<file path=ppt/slides/slide1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11 · 162 / 1085</a:t>
            </a:r>
          </a:p>
        </p:txBody>
      </p:sp>
    </p:spTree>
  </p:cSld>
  <p:clrMapOvr>
    <a:masterClrMapping/>
  </p:clrMapOvr>
</p:sld>
</file>

<file path=ppt/slides/slide1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11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11”</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11 · 163 / 1085</a:t>
            </a:r>
          </a:p>
        </p:txBody>
      </p:sp>
    </p:spTree>
  </p:cSld>
  <p:clrMapOvr>
    <a:masterClrMapping/>
  </p:clrMapOvr>
</p:sld>
</file>

<file path=ppt/slides/slide1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12</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12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হার্ডওয়্যার নির্ণয় এবং মেরামতের ল্যাব</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Hardware diagnosis &amp; repair lab</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3 · সোম · সোম, 28 সেপ্টেম্বর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1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12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12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অফিসের পিসি বিপ করে কিছুই দেখায়নি। রাকিব রোগ নির্ণয়ের মই অনুসরণ করে: পাওয়ার → RAM → ডিসপ্লে। এটা ধুলো RAM পরিচিতি ছিল; 10 মিনিটের পরিচ্ছন্নতায় দোকানের মেরামতের বিল 4,000 টাকা বাঁচে। রোগ নির্ণয় অনুমান করা বীট.</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office PC beeped and showed nothing. Rakib followed the diagnosis ladder: power → RAM → display. It was dusty RAM contacts; a 10-minute clean saved the shop a 4,000 taka repair bill. Diagnosis beats guesswork.</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12 · 165 / 1085</a:t>
            </a:r>
          </a:p>
        </p:txBody>
      </p:sp>
    </p:spTree>
  </p:cSld>
  <p:clrMapOvr>
    <a:masterClrMapping/>
  </p:clrMapOvr>
</p:sld>
</file>

<file path=ppt/slides/slide1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হার্ডওয়্যার নির্ণয় এবং মেরামত ল্যাব৷</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Hardware diagnosis &amp; repair lab</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12 · 166 / 1085</a:t>
            </a:r>
          </a:p>
        </p:txBody>
      </p:sp>
    </p:spTree>
  </p:cSld>
  <p:clrMapOvr>
    <a:masterClrMapping/>
  </p:clrMapOvr>
</p:sld>
</file>

<file path=ppt/slides/slide1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নির্ণয় = পরিবর্তনশীল বিচ্ছিন্ন করুন। একটি জিনিস পরীক্ষা করুন, পর্যবেক্ষণ করুন, রেকর্ড করুন। এলোমেলো অংশ-অদলবদল অর্থ এবং বিশ্বাস নষ্ট করে।</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Diagnosis = isolate the variable. Test one thing, observe, record. Random part-swapping wastes money and trust.</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নিরাপত্তা: আনপ্লাগ করুন, ক্যাপাসিটর নিষ্কাশন করতে পাওয়ার 10 সেকেন্ড ধরে রাখুন, কোন তরল নেই, ESD কব্জির চাবুক বা টাচ মেটাল প্রথমে।</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Safety: unplug, hold power 10 s to drain capacitors, no liquids, ESD wrist strap or touch metal first.</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12 · 167 / 1085</a:t>
            </a:r>
          </a:p>
        </p:txBody>
      </p:sp>
    </p:spTree>
  </p:cSld>
  <p:clrMapOvr>
    <a:masterClrMapping/>
  </p:clrMapOvr>
</p:sld>
</file>

<file path=ppt/slides/slide1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সাক্ষাৎকার: কি ঘটেছে, কখন, কি পরিবর্তন হয়েছে (নতুন সফ্টওয়্যার? ঝড়? ড্রপ?)। সঠিক লক্ষণ লিখ।</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Interview: what happened, when, what changed (new software? storm? drop?). Write exact symptoms.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শ্রেণীবদ্ধ করুন: পাওয়ার সমস্যা (লাইট কিছুই নেই) বনাম পোস্ট সমস্যা (ফ্যান স্পিন, ডিসপ্লে নেই) বনাম বুট সমস্যা (লোগো তারপর ব্যর্থ) বনাম ওএস সমস্যা (বুট, খারাপ আচরণ)।</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Classify: power issue (nothing lights) vs POST issue (fans spin, no display) vs boot issue (logo then fail) vs OS issue (boots, misbehaves).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পাওয়ার ডেড: চেনা-গুড চার্জার/PSU চেষ্টা করুন → ব্যাটারি চেক করুন (ল্যাপটপ: সরান, এসি চালান) → মাদারবোর্ডের চিহ্ন।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Power dead: try known-good charger/PSU → check battery (laptop: remove, run on AC) → motherboard signs.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12 · 168 / 1085</a:t>
            </a:r>
          </a:p>
        </p:txBody>
      </p:sp>
    </p:spTree>
  </p:cSld>
  <p:clrMapOvr>
    <a:masterClrMapping/>
  </p:clrMapOvr>
</p:sld>
</file>

<file path=ppt/slides/slide1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কোন ডিসপ্লে নেই: RAM রিসিট (পরিচিতিতে ইরেজার, একবারে একটি স্টিক) → বাহ্যিক মনিটর পরীক্ষা → GPU/বীপ কোড (1 দীর্ঘ 2 ছোট = অনেক BIOS-এ ভিডিও)।</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No display: RAM reseat (eraser on contacts, one stick at a time) → external monitor test → GPU/beep codes (1 long 2 short = video on many BIOS).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বুট লুপ: নিরাপদ মোড / স্টার্টআপ মেরামত → সাম্প্রতিক আপডেট আনইনস্টল → USB থেকে বুট → chkdsk /f এবং sfc /scannow।</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Boot loop: Safe Mode / startup repair → recent update uninstall → boot from USB → chkdsk /f and sfc /scannow.</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অত্যধিক উত্তাপ: নির্গত অনুভব করুন, ফ্যানদের কথা শুনুন → পরিষ্কার ধুলো (সংকুচিত বাতাস, ফ্যানকে স্থির রাখুন) → দক্ষ হলে সিপিইউ পুনরায় পেস্ট করুন → তাপমাত্রা যাচাই করুন (HWMonitor &lt;85°C লোড)।</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Overheating: feel exhaust, listen to fans → clean dust (compressed air, hold fans still) → re-paste CPU if skilled → verify temps (HWMonitor &lt;85°C load).</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12 · 169 / 1085</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 · 17 / 1085</a:t>
            </a:r>
          </a:p>
        </p:txBody>
      </p:sp>
    </p:spTree>
  </p:cSld>
  <p:clrMapOvr>
    <a:masterClrMapping/>
  </p:clrMapOvr>
</p:sld>
</file>

<file path=ppt/slides/slide1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প্রতিটি পরীক্ষা + একটি টিকিট নোটে ফলাফল রেকর্ড করুন; ঠিক প্রায়ই লগে নিজেকে প্রকাশ করে।</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Record every test + result in a ticket note; the fix often reveals itself in the log.</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12 · 170 / 1085</a:t>
            </a:r>
          </a:p>
        </p:txBody>
      </p:sp>
    </p:spTree>
  </p:cSld>
  <p:clrMapOvr>
    <a:masterClrMapping/>
  </p:clrMapOvr>
</p:sld>
</file>

<file path=ppt/slides/slide1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'মৃত' ডেস্কটপ: PSU ফ্যান ঘোরে কিন্তু কোনো পোস্ট নেই। রিসেট RAM → বীপ পরিবর্তন → স্টিক 2 ডেড (পরিচিত-ভাল বোর্ডে পরীক্ষা)। প্রতিস্থাপন করুন 8 GB DDR4 ৳2,800 → পোস্ট ওকে → memtest86 1 পাস → ধুলো-পরিষ্কার বোনাস সহ বিতরণ। মোট: 45 মিনিট, চার্জ করা হয়েছে ৳1,200 + অংশ।</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'Dead' desktop: PSU fan spins but no POST. Reseat RAM → beeps change → stick 2 dead (test in known-good board). Replace 8 GB DDR4 ৳2,800 → POST OK → memtest86 1 pass → delivered with dust-clean bonus. Total: 45 min, charged ৳1,200 + part.</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12 · 171 / 1085</a:t>
            </a:r>
          </a:p>
        </p:txBody>
      </p:sp>
    </p:spTree>
  </p:cSld>
  <p:clrMapOvr>
    <a:masterClrMapping/>
  </p:clrMapOvr>
</p:sld>
</file>

<file path=ppt/slides/slide1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স্টেশনগুলি 3টি ভাঙা/সিনেরিও মেশিনের মাধ্যমে ঘোরে (বা সিমুলেটেড: প্রশিক্ষক RAM/কেবলগুলিকে ঢিলে দেয়)। প্রতিটি দল: ইন্টারভিউ শীট → শ্রেণীবদ্ধ করুন → ফিক্স বা আইসোলেট → টিকিট নোট। অদলবদল করুন এবং একে অপরের রোগ নির্ণয় যাচাই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Stations rotate through 3 broken/scenario machines (or simulated: trainer loosens RAM/cables). Each team: interview sheet → classify → fix or isolate → ticket note. Swap and verify each other's diagnosis.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12 · 172 / 1085</a:t>
            </a:r>
          </a:p>
        </p:txBody>
      </p:sp>
    </p:spTree>
  </p:cSld>
  <p:clrMapOvr>
    <a:masterClrMapping/>
  </p:clrMapOvr>
</p:sld>
</file>

<file path=ppt/slides/slide1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SB-&lt;id&gt;-D12-এ আপনার স্টেশনের জন্য ডায়াগনসিস-টিকিট (লক্ষণ, পরীক্ষা, ফলাফল, ফিক্স, পার্টস খরচ, সময়)। গ্রহণযোগ্যতা: ≥4 অনুক্রমিক পরীক্ষা ফলাফলের সাথে লগ করা হয়েছে।</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diagnosis-ticket for your station (symptoms, tests in order, findings, fix, parts cost, time) in SB-&lt;id&gt;-D12. Acceptance: ≥4 sequential tests logged with results.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12 · 173 / 1085</a:t>
            </a:r>
          </a:p>
        </p:txBody>
      </p:sp>
    </p:spTree>
  </p:cSld>
  <p:clrMapOvr>
    <a:masterClrMapping/>
  </p:clrMapOvr>
</p:sld>
</file>

<file path=ppt/slides/slide1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ইন্টারভিউ এড়িয়ে যাওয়া → ভুল সমস্যা ঠিক করা। ক্লায়েন্ট এর গল্প তথ্য.</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skipping the interview → fixing the wrong problem. The client's story is data.</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ফোর্স-ফিটিং সংযোগকারী বা অতিরিক্ত শক্ত করা স্ক্রু → ফাটল বোর্ড। ভদ্র, রোগীর হাত দ্বিগুণ বেতন পায়।</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force-fitting connectors or over-tightening screws → cracked boards. Gentle, patient hands get paid twice.</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ফোর্স-ফিটিং সংযোগকারী বা অতিরিক্ত শক্ত করা স্ক্রু → ফাটল বোর্ড। ভদ্র, রোগীর হাত দ্বিগুণ বেতন পায়।</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force-fitting connectors or over-tightening screws → cracked boards. Gentle, patient hands get paid twice.</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12 · 174 / 1085</a:t>
            </a:r>
          </a:p>
        </p:txBody>
      </p:sp>
    </p:spTree>
  </p:cSld>
  <p:clrMapOvr>
    <a:masterClrMapping/>
  </p:clrMapOvr>
</p:sld>
</file>

<file path=ppt/slides/slide1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12 · 175 / 1085</a:t>
            </a:r>
          </a:p>
        </p:txBody>
      </p:sp>
    </p:spTree>
  </p:cSld>
  <p:clrMapOvr>
    <a:masterClrMapping/>
  </p:clrMapOvr>
</p:sld>
</file>

<file path=ppt/slides/slide1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12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12”</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12 · 176 / 1085</a:t>
            </a:r>
          </a:p>
        </p:txBody>
      </p:sp>
    </p:spTree>
  </p:cSld>
  <p:clrMapOvr>
    <a:masterClrMapping/>
  </p:clrMapOvr>
</p:sld>
</file>

<file path=ppt/slides/slide1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13</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13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প্রিন্টার, পেরিফেরাল এবং ড্রাইভার</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Printers, peripherals &amp; drivers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3 · মঙ্গল · মঙ্গল, 29 সেপ্টেম্বর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1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13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13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একটি ফার্মেসির প্রিন্টার মুদ্রিত আবর্জনা অক্ষর. সমাধানটি প্রস্তুতকারকের সাইট থেকে সঠিক ড্রাইভার ছিল, একটি নতুন প্রিন্টার নয়। নুসরাতের 500 টাকার সার্ভিস কল তাদের 12,000 টাকা বাঁচিয়েছে - এটি ক্লায়েন্টদের মনে রাখা মূল্য।</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pharmacy's printer printed garbage characters. The fix was the right driver from the manufacturer site, not a new printer. Nusrat's 500 taka service call saved them 12,000 taka — that is value clients remember.</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13 · 178 / 1085</a:t>
            </a:r>
          </a:p>
        </p:txBody>
      </p:sp>
    </p:spTree>
  </p:cSld>
  <p:clrMapOvr>
    <a:masterClrMapping/>
  </p:clrMapOvr>
</p:sld>
</file>

<file path=ppt/slides/slide1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প্রিন্টার, পেরিফেরাল এবং ড্রাইভার</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Printers, peripherals &amp; drivers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13 · 179 / 1085</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প্রথম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1”</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 · 18 / 1085</a:t>
            </a:r>
          </a:p>
        </p:txBody>
      </p:sp>
    </p:spTree>
  </p:cSld>
  <p:clrMapOvr>
    <a:masterClrMapping/>
  </p:clrMapOvr>
</p:sld>
</file>

<file path=ppt/slides/slide1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প্রিন্টার/স্ক্যানারগুলি পুনরাবৃত্ত স্থানীয় আয় করছে: সেটআপ ৳500+, কার্টিজ/টোনার পরামর্শ, নেটওয়ার্ক শেয়ারিং, এবং 'এটি কাজ করা বন্ধ করেছে' কল৷</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Nirmala UI"/>
              </a:rPr>
              <a:t>Printers/scanners are recurring local income: setup ৳500+, cartridge/toner advice, network sharing, and 'it stopped working' calls.</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ড্রাইভার = OS এবং ডিভাইসের মধ্যে অনুবাদক। সর্বদা অফিসিয়াল বিক্রেতার পৃষ্ঠা থেকে ইনস্টল করুন, কখনই ড্রাইভার-ডাউনলোড বিজ্ঞাপন করবেন না।</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Driver = translator between OS and device. Always install from the official vendor page, never driver-download ads.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13 · 180 / 1085</a:t>
            </a:r>
          </a:p>
        </p:txBody>
      </p:sp>
    </p:spTree>
  </p:cSld>
  <p:clrMapOvr>
    <a:masterClrMapping/>
  </p:clrMapOvr>
</p:sld>
</file>

<file path=ppt/slides/slide1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সঠিক মডেল সনাক্ত করুন (পেছনে/ভিতরে স্টিকার) → বিক্রেতা সমর্থন সাইট → আপনার উইন্ডোজ সংস্করণ → সম্পূর্ণ ড্রাইভার প্যাকেজ ডাউনলোড করুন।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Identify model exactly (sticker on back/inside) → vendor support site → your Windows version → download full driver package.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ইউএসবি ইনস্টল: প্লাগ ইন করার আগে ইনস্টলার চালান (বেশিরভাগ বিক্রেতারা জিজ্ঞাসা করেন) → প্লাগ যখন অনুরোধ করা হয় → পরীক্ষা পৃষ্ঠা।</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USB install: run installer BEFORE plugging in (most vendors ask) → plug when prompted → test page.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নেটওয়ার্ক/ওয়াই-ফাই প্রিন্টার: প্রিন্টার মেনু → ওয়াই-ফাই সেটআপ → আপনার SSID + পাসওয়ার্ড → প্রিন্ট নেটওয়ার্ক কনফিগার পৃষ্ঠা → নোট আইপি।</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Network/Wi-Fi printer: printer menu → Wi-Fi setup → your SSID + password → print network config page → note IP.</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13 · 181 / 1085</a:t>
            </a:r>
          </a:p>
        </p:txBody>
      </p:sp>
    </p:spTree>
  </p:cSld>
  <p:clrMapOvr>
    <a:masterClrMapping/>
  </p:clrMapOvr>
</p:sld>
</file>

<file path=ppt/slides/slide1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পিসিতে যোগ করুন: সেটিংস → ব্লুটুথ এবং ডিভাইস → প্রিন্টার → ডিভাইস যোগ করুন; অথবা আইপি দ্বারা যোগ করুন (192.168.x.x) যদি আবিষ্কার না হয়।</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Add on PCs: Settings → Bluetooth &amp; devices → Printers → Add device; or Add by IP (192.168.x.x) if not discovered.</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একটি পিসি থেকে শেয়ার করুন: প্রিন্টার বৈশিষ্ট্য → শেয়ারিং ট্যাব → শেয়ার নাম; অন্যরা \\HOSTNAME\প্রিন্টার (একই ওয়ার্কগ্রুপ) এর মাধ্যমে যোগ করে।</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Share from one PC: Printer properties → Sharing tab → share name; others add via \\HOSTNAME\printer (same workgroup).</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স্ক্যানার: ভেন্ডর স্ক্যান অ্যাপ বা উইন্ডোজ স্ক্যান; নথির জন্য পিডিএফ-এ স্ক্যান করুন, প্রিন্ট মানের জন্য 300 ডিপিআই।</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Scanner: vendor scan app or Windows Scan; scan to PDF for documents, 300 dpi for print quality.</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13 · 182 / 1085</a:t>
            </a:r>
          </a:p>
        </p:txBody>
      </p:sp>
    </p:spTree>
  </p:cSld>
  <p:clrMapOvr>
    <a:masterClrMapping/>
  </p:clrMapOvr>
</p:sld>
</file>

<file path=ppt/slides/slide1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সারি সমস্যা: সমস্ত বাতিল করুন → পুনরায় চালু করুন প্রিন্ট স্পুলার পরিষেবা (services.msc) → আইপি/ইউএসবি → প্রিন্ট পরীক্ষা পৃষ্ঠা চেক করুন।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Queue problems: cancel all → restart Print Spooler service (services.msc) → check IP/USB → print test page.</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13 · 183 / 1085</a:t>
            </a:r>
          </a:p>
        </p:txBody>
      </p:sp>
    </p:spTree>
  </p:cSld>
  <p:clrMapOvr>
    <a:masterClrMapping/>
  </p:clrMapOvr>
</p:sld>
</file>

<file path=ppt/slides/slide1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ছোট অফিস, 1 প্রিন্টার 4 পিসি: স্ট্যাটিক DHCP রিজার্ভেশন সহ Wi-Fi-এ প্রিন্টার (192.168.1.50), সমস্ত 4 পিসি আইপি দ্বারা যোগ করা হয়েছে, NAS-এ শেয়ার করা স্ক্যানার ফোল্ডার৷ সমর্থন চুক্তি: ৳500/মাস।</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Small office, 1 printer 4 PCs: printer on Wi-Fi with static DHCP reservation (192.168.1.50), all 4 PCs added by IP, shared scanner folder on NAS. Support contract: ৳500/month.</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13 · 184 / 1085</a:t>
            </a:r>
          </a:p>
        </p:txBody>
      </p:sp>
    </p:spTree>
  </p:cSld>
  <p:clrMapOvr>
    <a:masterClrMapping/>
  </p:clrMapOvr>
</p:sld>
</file>

<file path=ppt/slides/slide1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সম্পূর্ণ প্রিন্টার স্টেশন সেটআপ — ড্রাইভার ইনস্টল করুন, পরীক্ষার পৃষ্ঠা মুদ্রণ করুন, একটি দ্বিতীয় মেশিন থেকে নেটওয়ার্কের মাধ্যমে যোগ করুন, PDF এ একটি নথি স্ক্যান করুন, তারপর ইচ্ছাকৃতভাবে সারিটি ভেঙে দিন এবং এটি মেরামত করুন (স্পুলার পুনরায় চালু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full printer station setup — install driver, print test page, add via network from a second machine, scan a document to PDF, then deliberately break the queue and repair it (spooler restart).</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13 · 185 / 1085</a:t>
            </a:r>
          </a:p>
        </p:txBody>
      </p:sp>
    </p:spTree>
  </p:cSld>
  <p:clrMapOvr>
    <a:masterClrMapping/>
  </p:clrMapOvr>
</p:sld>
</file>

<file path=ppt/slides/slide1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SB-&lt;id&gt;-D13-এ স্ক্রিনশট (ড্রাইভার পৃষ্ঠা, পরীক্ষার পৃষ্ঠা, অ্যাড-বাই-আইপি ডায়ালগ, স্ক্যান করা পিডিএফ) সহ সেটআপ-চেকলিস্ট। গ্রহণযোগ্যতা: দ্বিতীয় মেশিন নেটওয়ার্কের মাধ্যমে প্রিন্ট করে।</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setup-checklist with screenshots (driver page, test page, add-by-IP dialog, scanned PDF) in SB-&lt;id&gt;-D13. Acceptance: second machine prints over network.</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13 · 186 / 1085</a:t>
            </a:r>
          </a:p>
        </p:txBody>
      </p:sp>
    </p:spTree>
  </p:cSld>
  <p:clrMapOvr>
    <a:masterClrMapping/>
  </p:clrMapOvr>
</p:sld>
</file>

<file path=ppt/slides/slide1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এলোমেলো সাইট থেকে 'ইউনিভার্সাল ড্রাইভার' → ম্যালওয়্যার + ভাঙা মুদ্রণ। শুধুমাত্র বিক্রেতা সাইট.</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'Universal drivers' from random sites → malware + broken printing. Vendor site only.</a:t>
            </a:r>
          </a:p>
        </p:txBody>
      </p:sp>
      <p:sp>
        <p:nvSpPr>
          <p:cNvPr id="15" name="Rounded Rectangle 14"/>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17" name="Rounded Rectangle 16"/>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টিপ: প্রিন্টারের জন্য একটি DHCP সংরক্ষণ 80% 'প্রিন্টার অফলাইন' কলব্যাক প্রতিরোধ করে৷</a:t>
            </a:r>
          </a:p>
        </p:txBody>
      </p:sp>
      <p:sp>
        <p:nvSpPr>
          <p:cNvPr id="20" name="TextBox 19"/>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a DHCP reservation for the printer prevents 80% of 'printer offline' callbacks.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13 · 187 / 1085</a:t>
            </a:r>
          </a:p>
        </p:txBody>
      </p:sp>
    </p:spTree>
  </p:cSld>
  <p:clrMapOvr>
    <a:masterClrMapping/>
  </p:clrMapOvr>
</p:sld>
</file>

<file path=ppt/slides/slide1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13 · 188 / 1085</a:t>
            </a:r>
          </a:p>
        </p:txBody>
      </p:sp>
    </p:spTree>
  </p:cSld>
  <p:clrMapOvr>
    <a:masterClrMapping/>
  </p:clrMapOvr>
</p:sld>
</file>

<file path=ppt/slides/slide1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13তম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13”</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13 · 189 / 1085</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02</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2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ফাইল শৃঙ্খলা, নিরাপত্তা/ওএসএইচ এবং টুলচেন সেটআপ</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File discipline, safety/OSH &amp; toolchain setup</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 · সোম · সোম, 14 সেপ্টেম্বর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1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14</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14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নেটওয়ার্কিং: TCP/IP, DHCP, DNS</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Networking: TCP/IP, DHCP, DNS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3 · বুধ · বুধ, 30 সেপ্টেম্বর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1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14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14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পারিবারিক দোকানের ইন্টারনেট 'কাজ করেছে কিন্তু ধীরে'। রাকিব রাউটারটি পরস্পরবিরোধী আইপি হস্তান্তর করতে দেখেছে; DHCP এবং DNS ঠিক করতে 15 মিনিট সময় লেগেছে। প্রতিটি অফিসের এটি প্রয়োজন - নেটওয়ার্কিং বেসিকগুলি অর্থপ্রদানের মৌলিক বিষয়।</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The family shop's internet 'worked but slowly'. Rakib found the router handing out conflicting IPs; fixing DHCP and DNS took 15 minutes. Every office needs this — networking basics are paid basics.</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14 · 191 / 1085</a:t>
            </a:r>
          </a:p>
        </p:txBody>
      </p:sp>
    </p:spTree>
  </p:cSld>
  <p:clrMapOvr>
    <a:masterClrMapping/>
  </p:clrMapOvr>
</p:sld>
</file>

<file path=ppt/slides/slide1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নেটওয়ার্কিং: TCP/IP, DHCP, DNS</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Networking: TCP/IP, DHCP, DNS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14 · 192 / 1085</a:t>
            </a:r>
          </a:p>
        </p:txBody>
      </p:sp>
    </p:spTree>
  </p:cSld>
  <p:clrMapOvr>
    <a:masterClrMapping/>
  </p:clrMapOvr>
</p:sld>
</file>

<file path=ppt/slides/slide1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প্রতিটি সংযুক্ত ডিভাইস TCP/IP কথা বলে: একটি IP ঠিকানা (পরিচয়), সাবনেট মাস্ক (প্রতিবেশী), গেটওয়ে (প্রস্থান দরজা), DNS (ফোন বুক)।</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Every connected device speaks TCP/IP: an IP address (identity), subnet mask (neighbourhood), gateway (exit door), DNS (phone book).</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হোম/স্মল-অফিস নেটওয়ার্ক সেটআপ হল একটি স্ট্যান্ডার্ড পেইড পরিষেবা: রাউটার কনফিগারেশন, ওয়াই-ফাই সিকিউরিটি, প্রিন্টার/এনএএস শেয়ারিং, কভারেজ ফিক্স।</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Home/small-office network setup is a standard paid service: router config, Wi-Fi security, printer/ NAS sharing, coverage fixes.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14 · 193 / 1085</a:t>
            </a:r>
          </a:p>
        </p:txBody>
      </p:sp>
    </p:spTree>
  </p:cSld>
  <p:clrMapOvr>
    <a:masterClrMapping/>
  </p:clrMapOvr>
</p:sld>
</file>

<file path=ppt/slides/slide1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আপনার নেটওয়ার্ক পড়ুন: ipconfig /all → নোট IPv4, মাস্ক, গেটওয়ে, DNS। গেটওয়েতে পিং করুন, তারপর 8.8.8.8, তারপর google.com (আইপি, ইন্টারনেট, ডিএনএস ক্রমানুসারে পরীক্ষা করুন)।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Read your network: ipconfig /all → note IPv4, mask, gateway, DNS. Ping the gateway, then 8.8.8.8, then google.com (tests IP, internet, DNS in order).</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রাউটার অ্যাডমিন: ব্রাউজার → গেটওয়ে আইপি (192.168.0.1/1.1) → লগইন (স্টিকার/ডিফল্ট, তারপরে এটি পরিবর্তন করুন) → WAN স্ট্যাটাস আপনার পাবলিক আইপি দেখায়।</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Router admin: browser → gateway IP (192.168.0.1/1.1) → login (sticker/default, then CHANGE it) → WAN status shows your public IP.</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ওয়াই-ফাই শক্ত করা: শুধুমাত্র WPA2/WPA3, শক্তিশালী SSID পাসওয়ার্ড (12+ অক্ষর), দর্শক/ক্লায়েন্টদের জন্য WPS, গেস্ট নেটওয়ার্ক চালু করুন।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Wi-Fi hardening: WPA2/WPA3 only, strong SSID password (12+ chars), disable WPS, guest network ON for visitors/clients.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14 · 194 / 1085</a:t>
            </a:r>
          </a:p>
        </p:txBody>
      </p:sp>
    </p:spTree>
  </p:cSld>
  <p:clrMapOvr>
    <a:masterClrMapping/>
  </p:clrMapOvr>
</p:sld>
</file>

<file path=ppt/slides/slide1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4. স্ট্যাটিক অ্যাড্রেসিং: প্রিন্টার/NAS/সার্ভারের জন্য DHCP রিজার্ভেশন (MAC দ্বারা) → ডিভাইস সবসময় তার IP রাখে।</a:t>
            </a:r>
          </a:p>
        </p:txBody>
      </p:sp>
      <p:sp>
        <p:nvSpPr>
          <p:cNvPr id="14" name="TextBox 13"/>
          <p:cNvSpPr txBox="1"/>
          <p:nvPr/>
        </p:nvSpPr>
        <p:spPr>
          <a:xfrm>
            <a:off x="1280160" y="29557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4. Static addressing: DHCP reservation for printer/NAS/server (by MAC) → device always keeps its IP.</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5. কভারেজ: রাউটার কেন্দ্রীয় + উন্নত; 2.4 GHz = পরিসর, 5 GHz = গতি; রিপজিশনিং টেস্টের পরেই জাল/এক্সটেন্ডার যোগ করুন।</a:t>
            </a:r>
          </a:p>
        </p:txBody>
      </p:sp>
      <p:sp>
        <p:nvSpPr>
          <p:cNvPr id="20" name="TextBox 19"/>
          <p:cNvSpPr txBox="1"/>
          <p:nvPr/>
        </p:nvSpPr>
        <p:spPr>
          <a:xfrm>
            <a:off x="1280160" y="39616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5. Coverage: router central + elevated; 2.4 GHz = range, 5 GHz = speed; add mesh/extender only after repositioning test.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6. DNS টুলস: nslookup google.com → দেখুন কোন DNS উত্তর দিয়েছে; ipconfig/flushdns দিয়ে ক্যাশে ফ্লাশ করুন যখন নামগুলি খারাপ আচরণ করে।</a:t>
            </a:r>
          </a:p>
        </p:txBody>
      </p:sp>
      <p:sp>
        <p:nvSpPr>
          <p:cNvPr id="26" name="TextBox 25"/>
          <p:cNvSpPr txBox="1"/>
          <p:nvPr/>
        </p:nvSpPr>
        <p:spPr>
          <a:xfrm>
            <a:off x="1280160" y="49674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6. DNS tools: nslookup google.com → see which DNS answered; flush cache with ipconfig /flushdns when names misbehave.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14 · 195 / 1085</a:t>
            </a:r>
          </a:p>
        </p:txBody>
      </p:sp>
    </p:spTree>
  </p:cSld>
  <p:clrMapOvr>
    <a:masterClrMapping/>
  </p:clrMapOvr>
</p:sld>
</file>

<file path=ppt/slides/slide1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ক্যাফে নেটওয়ার্ক জব: আইএসপি মডেম → রাউটার (WPA3, গেস্ট SSID 'ক্যাফে-গেস্ট' বিচ্ছিন্ন), DHCP রিজার্ভেশনে POS + প্রিন্টার, 4টি ক্যামেরা স্ট্যাটিক, গতি পরীক্ষা 48→47 Mbps কিন্তু একটি ফ্লাড-ডাউনলোডিং ডিভাইস মেরে ফেলার পরে লেটেন্সি 90→12 ms। চার্জ করা হয়েছে ৳3,000।</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Café network job: ISP modem → router (WPA3, guest SSID 'Cafe-Guest' isolated), POS + printer on DHCP reservations, 4 cameras static, speed test 48→47 Mbps but latency 90→12 ms after killing one flood-downloading device. Charged ৳3,000.</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14 · 196 / 1085</a:t>
            </a:r>
          </a:p>
        </p:txBody>
      </p:sp>
    </p:spTree>
  </p:cSld>
  <p:clrMapOvr>
    <a:masterClrMapping/>
  </p:clrMapOvr>
</p:sld>
</file>

<file path=ppt/slides/slide1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জোড়া: ল্যাব রাউটার সম্পূর্ণরূপে কনফিগার করুন — SSIDs, WPA2+ পাসওয়ার্ড, গেস্ট নেট, ল্যাব প্রিন্টারের জন্য DHCP রিজার্ভেশন পুনঃনামকরণ করুন, তারপর দুটি মেশিন থেকে 3-পদক্ষেপ পিং পরীক্ষা চালান এবং ফলাফল রেকর্ড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Pairs: fully configure the lab router — rename SSIDs, WPA2+ password, guest net, DHCP reservation for the lab printer, then run the 3-step ping test from two machines and record results.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14 · 197 / 1085</a:t>
            </a:r>
          </a:p>
        </p:txBody>
      </p:sp>
    </p:spTree>
  </p:cSld>
  <p:clrMapOvr>
    <a:masterClrMapping/>
  </p:clrMapOvr>
</p:sld>
</file>

<file path=ppt/slides/slide19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নেটওয়ার্ক-ম্যাপ (মডেম→রাউটার→আইপি সহ ডিভাইস) + SB-&lt;id&gt;-D14-এ পিং/nslookup ফলাফল পত্রক। গ্রহণযোগ্যতা: রিজার্ভেশন সক্রিয়, গেস্ট SSID কাজ করে, ডায়াগ্রাম বাস্তবতার সাথে মেলে।</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network-map (modem→router→devices with IPs) + ping/nslookup results sheet in SB-&lt;id&gt;-D14. Acceptance: reservation active, guest SSID works, diagram matches reality.</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14 · 198 / 1085</a:t>
            </a:r>
          </a:p>
        </p:txBody>
      </p:sp>
    </p:spTree>
  </p:cSld>
  <p:clrMapOvr>
    <a:masterClrMapping/>
  </p:clrMapOvr>
</p:sld>
</file>

<file path=ppt/slides/slide19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ডিফল্ট রাউটার অ্যাডমিন পাসওয়ার্ড রেখে → যে কেউ নেটওয়ার্ক পুনরায় কনফিগার করতে পারে।</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leaving default router admin password → anyone can reconfigure the network.</a:t>
            </a:r>
          </a:p>
        </p:txBody>
      </p:sp>
      <p:sp>
        <p:nvSpPr>
          <p:cNvPr id="15" name="Rounded Rectangle 14"/>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17" name="Rounded Rectangle 16"/>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টিপ: পিং ল্যাডার (গেটওয়ে → 8.8.8.8 → ডোমেন) আপনাকে বলে যে কোন স্তরটি 30 সেকেন্ডের মধ্যে ভেঙে গেছে।</a:t>
            </a:r>
          </a:p>
        </p:txBody>
      </p:sp>
      <p:sp>
        <p:nvSpPr>
          <p:cNvPr id="20" name="TextBox 19"/>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the ping ladder (gateway → 8.8.8.8 → domain) tells you WHICH layer is broken in 30 seconds.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14 · 199 / 1085</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1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1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600" b="1">
                <a:solidFill>
                  <a:srgbClr val="F4F8FF"/>
                </a:solidFill>
                <a:latin typeface="Nirmala UI"/>
              </a:rPr>
              <a:t>রাকিব একটি ব্যবহৃত ল্যাপটপ কিনেছেন ৮ হাজার টাকায়। এটিকে পুনঃবিক্রয়ের জন্য তালিকাভুক্ত করার আগে, তিনি উইন্ডোজ পরিষ্কার করেছেন, ব্লোটওয়্যার সরিয়েছেন এবং একটি সঠিক ব্যবহারকারী অ্যাকাউন্ট সেট আপ করেছেন - ক্রেতা 10,500 টাকা প্রদান করেছেন কারণ এটি 'নতুন' বলে মনে হয়েছিল। একটি পরিষ্কার, দ্রুত মেশিন আপনার প্রথম পণ্য.</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000" b="0">
                <a:solidFill>
                  <a:srgbClr val="B9C9DB"/>
                </a:solidFill>
                <a:latin typeface="Inter"/>
              </a:rPr>
              <a:t>Rakib bought a used laptop for 8,000 taka. Before listing it for resale, he cleaned Windows, removed bloatware and set up a proper user account — the buyer paid 10,500 taka because it 'felt like new'. A clean, fast machine is your first product.</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 · 2 / 1085</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2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2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একজন ফ্রিল্যান্সার একজন ক্লায়েন্টের লোগো ফাইল হারিয়েছেন এবং বিনামূল্যে এক সপ্তাহের কাজ পুনরায় করতে হয়েছে। নুসরাতের কখনই এই সমস্যা হয় না: প্রতিটি প্রকল্প সাপ্তাহিক ব্যাকআপ সহ /ক্লায়েন্টস/নাম/প্রজেক্টে থাকে — ক্লায়েন্টরা সেই শৃঙ্খলা লক্ষ্য করে এবং বিশ্বাস করে।</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freelancer lost a client's logo files and had to redo a week of work for free. Nusrat never has this problem: every project lives in /Clients/Name/Project with weekly backups — clients notice and trust that discipline.</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 · 20 / 1085</a:t>
            </a:r>
          </a:p>
        </p:txBody>
      </p:sp>
    </p:spTree>
  </p:cSld>
  <p:clrMapOvr>
    <a:masterClrMapping/>
  </p:clrMapOvr>
</p:sld>
</file>

<file path=ppt/slides/slide20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14 · 200 / 1085</a:t>
            </a:r>
          </a:p>
        </p:txBody>
      </p:sp>
    </p:spTree>
  </p:cSld>
  <p:clrMapOvr>
    <a:masterClrMapping/>
  </p:clrMapOvr>
</p:sld>
</file>

<file path=ppt/slides/slide20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14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14”</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14 · 201 / 1085</a:t>
            </a:r>
          </a:p>
        </p:txBody>
      </p:sp>
    </p:spTree>
  </p:cSld>
  <p:clrMapOvr>
    <a:masterClrMapping/>
  </p:clrMapOvr>
</p:sld>
</file>

<file path=ppt/slides/slide20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15</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15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সমস্যা সমাধানের পরিস্থিতি + সপ্তাহের পর্যালোচনা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Troubleshooting scenarios + week review</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3 · থু · বৃহস্পতি, 01 অক্টোবর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20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15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15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3 সপ্তাহের পর্যালোচনা: একজন ক্লায়েন্ট বর্ণনা করেছেন 'প্রতি বিকেলে ওয়াইফাই ড্রপস'। তানভীর সম্পূর্ণ ট্রাবলশুটিং চেকলিস্ট (স্কোপ → আইসোলেট → টেস্ট → ফিক্স) চালায় এবং একটি মাইক্রোওয়েভ চ্যানেল 6-এ হস্তক্ষেপ করে। কাঠামোগত চিন্তাভাবনা র্যান্ডম রিস্টার্ট করে।</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Week 3 review in action: a client described 'wifi drops every afternoon'. Tanvir ran the full troubleshooting checklist (scope → isolate → test → fix) and found a microwave interfering with channel 6. Structured thinking beats random restarting.</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15 · 203 / 1085</a:t>
            </a:r>
          </a:p>
        </p:txBody>
      </p:sp>
    </p:spTree>
  </p:cSld>
  <p:clrMapOvr>
    <a:masterClrMapping/>
  </p:clrMapOvr>
</p:sld>
</file>

<file path=ppt/slides/slide20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সমস্যা সমাধানের পরিস্থিতি + সপ্তাহের পর্যালোচনা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Troubleshooting scenarios + week review</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15 · 204 / 1085</a:t>
            </a:r>
          </a:p>
        </p:txBody>
      </p:sp>
    </p:spTree>
  </p:cSld>
  <p:clrMapOvr>
    <a:masterClrMapping/>
  </p:clrMapOvr>
</p:sld>
</file>

<file path=ppt/slides/slide20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সমস্যা সমাধান একটি পুনরাবৃত্তিযোগ্য পদ্ধতি, ভাগ্য নয়: প্রশ্ন → পর্যবেক্ষণ → অনুমান এক কারণ → পরীক্ষা → সংশোধন → যাচাই → নথি।</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Troubleshooting is a repeatable method, not luck: question → observe → hypothesise ONE cause → test → fix → verify → document.</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স্তরযুক্ত মডেল (কেবল/পাওয়ার → ডিভাইস → OS → অ্যাপ → ব্যবহারকারী) আপনার অনুসন্ধানকে একটি অর্ডার দেয়।</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The layered model (cable/power → device → OS → app → user) gives your search an order.</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15 · 205 / 1085</a:t>
            </a:r>
          </a:p>
        </p:txBody>
      </p:sp>
    </p:spTree>
  </p:cSld>
  <p:clrMapOvr>
    <a:masterClrMapping/>
  </p:clrMapOvr>
</p:sld>
</file>

<file path=ppt/slides/slide20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1. টিকিট গ্রহণ: লক্ষণ, কখন থেকে, কী পরিবর্তন হয়েছে, কে প্রভাবিত হয়েছে, ত্রুটি পাঠ্য/ফটো — কোনো কিছু স্পর্শ করার আগে।</a:t>
            </a:r>
          </a:p>
        </p:txBody>
      </p:sp>
      <p:sp>
        <p:nvSpPr>
          <p:cNvPr id="14" name="TextBox 13"/>
          <p:cNvSpPr txBox="1"/>
          <p:nvPr/>
        </p:nvSpPr>
        <p:spPr>
          <a:xfrm>
            <a:off x="1280160" y="29557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1. Ticket intake: symptom, since when, what changed, who is affected, error text/photo — before touching anything.</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2. এটি নিজেই পুনরুত্পাদন করুন; একটি অপ্রজননযোগ্য বাগ নিরীক্ষণের পদক্ষেপ পায়, অন্ধ সংশোধন নয়।</a:t>
            </a:r>
          </a:p>
        </p:txBody>
      </p:sp>
      <p:sp>
        <p:nvSpPr>
          <p:cNvPr id="20" name="TextBox 19"/>
          <p:cNvSpPr txBox="1"/>
          <p:nvPr/>
        </p:nvSpPr>
        <p:spPr>
          <a:xfrm>
            <a:off x="1280160" y="39616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2. Reproduce it yourself; an unreproducible bug gets monitoring steps, not blind fixes.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3. লেয়ার চেক: পাওয়ার/কেবল → ডিভাইস ইন্ডিকেটর → OS লগ (ইভেন্ট ভিউয়ার) → অ্যাপ সংস্করণ → ব্যবহারকারীর অনুমতি।</a:t>
            </a:r>
          </a:p>
        </p:txBody>
      </p:sp>
      <p:sp>
        <p:nvSpPr>
          <p:cNvPr id="26" name="TextBox 25"/>
          <p:cNvSpPr txBox="1"/>
          <p:nvPr/>
        </p:nvSpPr>
        <p:spPr>
          <a:xfrm>
            <a:off x="1280160" y="49674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3. Layer check: power/cables → device indicators → OS logs (Event Viewer) → app version → user permissions.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15 · 206 / 1085</a:t>
            </a:r>
          </a:p>
        </p:txBody>
      </p:sp>
    </p:spTree>
  </p:cSld>
  <p:clrMapOvr>
    <a:masterClrMapping/>
  </p:clrMapOvr>
</p:sld>
</file>

<file path=ppt/slides/slide20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4. এক সময়ে একটি পরিবর্তন; প্রতিটি পরে, পুনরায় পরীক্ষা. দুটি পরিবর্তন = আপনি কখনই জানেন না কী কাজ করেছে।</a:t>
            </a:r>
          </a:p>
        </p:txBody>
      </p:sp>
      <p:sp>
        <p:nvSpPr>
          <p:cNvPr id="14" name="TextBox 13"/>
          <p:cNvSpPr txBox="1"/>
          <p:nvPr/>
        </p:nvSpPr>
        <p:spPr>
          <a:xfrm>
            <a:off x="1280160" y="29557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4. One change at a time; after each, re-test. Two changes = you never know what worked.</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5. পরিচিত-ভাল প্রতিস্থাপন হল সবচেয়ে শক্তিশালী পরীক্ষা: অন্য কেবল, অন্য পিসি, অন্য অ্যাকাউন্ট।</a:t>
            </a:r>
          </a:p>
        </p:txBody>
      </p:sp>
      <p:sp>
        <p:nvSpPr>
          <p:cNvPr id="20" name="TextBox 19"/>
          <p:cNvSpPr txBox="1"/>
          <p:nvPr/>
        </p:nvSpPr>
        <p:spPr>
          <a:xfrm>
            <a:off x="1280160" y="39616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5. Known-good substitution is the strongest test: another cable, another PC, another account.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6. উপস্থিত ব্যবহারকারীর সাথে যাচাই করুন, টিকিটে মূল কারণ + ফিক্স + প্রতিরোধ, একটি সারসংক্ষেপ বার্তা দিয়ে বন্ধ করুন।</a:t>
            </a:r>
          </a:p>
        </p:txBody>
      </p:sp>
      <p:sp>
        <p:nvSpPr>
          <p:cNvPr id="26" name="TextBox 25"/>
          <p:cNvSpPr txBox="1"/>
          <p:nvPr/>
        </p:nvSpPr>
        <p:spPr>
          <a:xfrm>
            <a:off x="1280160" y="49674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6. Verify with the user present, document root cause + fix + prevention in the ticket, close with a summary message.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15 · 207 / 1085</a:t>
            </a:r>
          </a:p>
        </p:txBody>
      </p:sp>
    </p:spTree>
  </p:cSld>
  <p:clrMapOvr>
    <a:masterClrMapping/>
  </p:clrMapOvr>
</p:sld>
</file>

<file path=ppt/slides/slide20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বৃদ্ধির নিয়ম: 3টি ব্যর্থ অনুমান বা 2 ঘন্টা অতিক্রম করেছে → সম্পূর্ণ লগ সহ বাড়ানো (যেটি পেশাদার, দুর্বল নয়)।</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Escalation rule: 3 failed hypotheses or 2 h exceeded → escalate with full log (that is professional, not weak).</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15 · 208 / 1085</a:t>
            </a:r>
          </a:p>
        </p:txBody>
      </p:sp>
    </p:spTree>
  </p:cSld>
  <p:clrMapOvr>
    <a:masterClrMapping/>
  </p:clrMapOvr>
</p:sld>
</file>

<file path=ppt/slides/slide20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500" b="1">
                <a:solidFill>
                  <a:srgbClr val="F4F8FF"/>
                </a:solidFill>
                <a:latin typeface="Nirmala UI"/>
              </a:rPr>
              <a:t>'প্রতিদিন সন্ধ্যা ৬টায় ইন্টারনেট কমে যায়': টিকিট → 18:05 এ পুনরুত্পাদনযোগ্য → লেয়ার চেক: ওয়াই-ফাই সিগন্যাল ফাইন, রাউটার সিপিইউ 100% → হাইপোথিসিস: ব্যাকআপ সিঙ্ক 18:00 2 পিসিতে শুরু হয় → সময়সূচী 02:00 → যাচাইকৃত 3 সন্ধ্যায় বন্ধ → তে সরানো হয়৷ মূল কারণ নথিভুক্ত, ৳800 ডায়াগনস্টিক ফি।</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950" b="0">
                <a:solidFill>
                  <a:srgbClr val="B9C9DB"/>
                </a:solidFill>
                <a:latin typeface="Nirmala UI"/>
              </a:rPr>
              <a:t>'Internet drops at 6 PM daily': ticket → reproducible at 18:05 → layer check: Wi-Fi signal fine, router CPU 100% → hypothesis: backup sync starts 18:00 on 2 PCs → moved schedules to 02:00 → verified 3 evenings → closed. Root cause documented, ৳800 diagnostic fee.</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15 · 209 / 1085</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ফাইল শৃঙ্খলা, নিরাপত্তা/ওএসএইচ এবং টুলচেইন সেটআপ</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File discipline, safety/OSH &amp; toolchain setup</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 · 21 / 1085</a:t>
            </a:r>
          </a:p>
        </p:txBody>
      </p:sp>
    </p:spTree>
  </p:cSld>
  <p:clrMapOvr>
    <a:masterClrMapping/>
  </p:clrMapOvr>
</p:sld>
</file>

<file path=ppt/slides/slide2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হার্ডওয়্যার এবং নেটওয়ার্ক সমস্যা সমাধান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Hardware &amp; Network Troubleshooting</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ওএস অ্যাডমিন, ডিস্ক ম্যানেজমেন্ট, প্রিন্টার, টিসিপি/আইপি বেসিক।</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OS admin, disk management, printers, TCP/IP basics.</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ডেটা পুনরুদ্ধার + ব্যাকআপ; নিরাপত্তা এবং OSH।</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Data recovery + backup; safety &amp; OSH.</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15 · 210 / 1085</a:t>
            </a:r>
          </a:p>
        </p:txBody>
      </p:sp>
    </p:spTree>
  </p:cSld>
  <p:clrMapOvr>
    <a:masterClrMapping/>
  </p:clrMapOvr>
</p:sld>
</file>

<file path=ppt/slides/slide2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দৃশ্যকল্প স্টেশন (রুম জুড়ে 5টি লাগানো ত্রুটি: আলগা তার, ভুল DNS, স্পুলার বন্ধ, DNS-ফ্লাশ কেস, অনুমতি অস্বীকার)। টাইমড ড্রিল: প্রতি স্টেশনে ১৫ মিনিট, প্রতিটি পূর্ণ টিকিট। সমস্ত 5 সমাধান না হওয়া পর্যন্ত ঘোরান।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Scenario stations (5 planted faults across the room: loose cable, wrong DNS, spooler stopped, DNS-flush case, permission denial). Timed drill: 15 min per station, full ticket each. Rotate until all 5 solved.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15 · 211 / 1085</a:t>
            </a:r>
          </a:p>
        </p:txBody>
      </p:sp>
    </p:spTree>
  </p:cSld>
  <p:clrMapOvr>
    <a:masterClrMapping/>
  </p:clrMapOvr>
</p:sld>
</file>

<file path=ppt/slides/slide2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SB-&lt;id&gt;-D15-এ 5 টি ট্রাবলশুটিং টিকিট (প্রতি স্টেশনে একটি)। গ্রহণযোগ্যতা: প্রতিটি টিকিট পদ্ধতির ক্রম, এক-এক-সময়-পরিবর্তন-প্রমাণ, মূল কারণ দেখায়। সপ্তাহ 3 আজ কুইজ.</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5 completed troubleshooting tickets (one per station) in SB-&lt;id&gt;-D15. Acceptance: each ticket shows method order, one-change-at-a-time evidence, root cause. Week 3 quiz today.</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15 · 212 / 1085</a:t>
            </a:r>
          </a:p>
        </p:txBody>
      </p:sp>
    </p:spTree>
  </p:cSld>
  <p:clrMapOvr>
    <a:masterClrMapping/>
  </p:clrMapOvr>
</p:sld>
</file>

<file path=ppt/slides/slide2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প্রথম পদক্ষেপ হিসাবে 'সবকিছু পুনরায় ইনস্টল করুন' → ধীর, প্রমাণ নষ্ট করে, ব্যবহারকারীদের রাগান্বিত করে।</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'reinstall everything' as first move → slow, destroys evidence, angers users.</a:t>
            </a:r>
          </a:p>
        </p:txBody>
      </p:sp>
      <p:sp>
        <p:nvSpPr>
          <p:cNvPr id="15" name="Rounded Rectangle 14"/>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17" name="Rounded Rectangle 16"/>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টিপ: ফটোগ্রাফ এরর স্ক্রীন — সঠিক শব্দের googled বীট অনুমান করে।</a:t>
            </a:r>
          </a:p>
        </p:txBody>
      </p:sp>
      <p:sp>
        <p:nvSpPr>
          <p:cNvPr id="20" name="TextBox 19"/>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photograph error screens — exact wording googled beats guessing.</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15 · 213 / 1085</a:t>
            </a:r>
          </a:p>
        </p:txBody>
      </p:sp>
    </p:spTree>
  </p:cSld>
  <p:clrMapOvr>
    <a:masterClrMapping/>
  </p:clrMapOvr>
</p:sld>
</file>

<file path=ppt/slides/slide2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15 · 214 / 1085</a:t>
            </a:r>
          </a:p>
        </p:txBody>
      </p:sp>
    </p:spTree>
  </p:cSld>
  <p:clrMapOvr>
    <a:masterClrMapping/>
  </p:clrMapOvr>
</p:sld>
</file>

<file path=ppt/slides/slide2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15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15”</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15 · 215 / 1085</a:t>
            </a:r>
          </a:p>
        </p:txBody>
      </p:sp>
    </p:spTree>
  </p:cSld>
  <p:clrMapOvr>
    <a:masterClrMapping/>
  </p:clrMapOvr>
</p:sld>
</file>

<file path=ppt/slides/slide2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16</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16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ইলাস্ট্রেটর ওয়ার্কস্পেস, আকার এবং স্তর</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Illustrator workspace, shapes &amp; layers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4 · রবিবার · রবিবার, 04 অক্টোবর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2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16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16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নুসরাত একটি স্থানীয় বেকারির হাতে আঁকা সাইন ইলাস্ট্রেটরে আবার তৈরি করেছেন — পরিষ্কার আকার, সঠিক স্তর। বেকারির মালিক ফেসবুকে পোস্ট করেছেন; একই সপ্তাহে অন্য দুই দোকানের মালিক তাকে লোগো চেয়ে মেসেজ পাঠান।</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Nusrat redrew a local bakery's hand-painted sign in Illustrator — clean shapes, proper layers. The bakery owner posted it on Facebook; two other shop owners messaged her the same week asking for logos.</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16 · 217 / 1085</a:t>
            </a:r>
          </a:p>
        </p:txBody>
      </p:sp>
    </p:spTree>
  </p:cSld>
  <p:clrMapOvr>
    <a:masterClrMapping/>
  </p:clrMapOvr>
</p:sld>
</file>

<file path=ppt/slides/slide2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ইলাস্ট্রেটর ওয়ার্কস্পেস, আকার এবং স্তরগুলি</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Illustrator workspace, shapes &amp; layers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16 · 218 / 1085</a:t>
            </a:r>
          </a:p>
        </p:txBody>
      </p:sp>
    </p:spTree>
  </p:cSld>
  <p:clrMapOvr>
    <a:masterClrMapping/>
  </p:clrMapOvr>
</p:sld>
</file>

<file path=ppt/slides/slide2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ইলাস্ট্রেটর = ভেক্টর গ্রাফিক্স (গণিতের পথ, অসীমভাবে মাপযোগ্য)। লোগো, আইকন এবং প্রিন্ট অবশ্যই ভেক্টর হতে হবে; যে কারণে ক্লায়েন্টরা এটির জন্য অর্থ প্রদান করে।</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Illustrator = vector graphics (math paths, infinitely scalable). Logos, icons, and print MUST be vector; that's why clients pay for it.</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কর্মক্ষেত্র: আর্টবোর্ড (পৃষ্ঠা), স্তর (স্ট্যাকিং), টুল বাম, বৈশিষ্ট্য ডান। 10টি শর্টকাট শিখুন এবং আপনি আপনার গতি দ্বিগুণ করুন।</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The workspace: artboards (pages), layers (stacking), tools left, properties right. Learn 10 shortcuts and you double your speed.</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16 · 219 / 1085</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প্রফেশনাল ফাইল ডিসিপ্লিন = প্রতিটি ফাইলের একটি হোম, একটি পরিষ্কার নাম এবং একটি ব্যাকআপ থাকে। আপনি তাদের ফাইলগুলি কীভাবে পরিচালনা করেন তা দ্বারা ক্লায়েন্টরা আপনাকে বিচার করে।</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Professional file discipline = every file has ONE home, a clear name, and a backup. Clients judge you by how you handle their files.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3-2-1 ব্যাকআপ নিয়ম: ডেটার 3 কপি, 2টি ভিন্ন মিডিয়াতে, 1টি অফসাইট (Google ড্রাইভ বিনামূল্যে 15 GB)৷</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The 3-2-1 backup rule: 3 copies of data, on 2 different media, 1 offsite (Google Drive free 15 GB).</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ডেস্ক কাজের জন্য OSH: চোখের স্তরে স্ক্রীন, কব্জি সোজা, 20-20-20 চোখের নিয়ম, তারগুলি পরিপাটি — আপনি পরবর্তী দশকের জন্য 6+ ঘন্টা/দিন বসে থাকবেন।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OSH for desk work: screen at eye level, wrists straight, 20-20-20 eye rule, cables tidy — you sit 6+ h/day for the next decade.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 · 22 / 1085</a:t>
            </a:r>
          </a:p>
        </p:txBody>
      </p:sp>
    </p:spTree>
  </p:cSld>
  <p:clrMapOvr>
    <a:masterClrMapping/>
  </p:clrMapOvr>
</p:sld>
</file>

<file path=ppt/slides/slide2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1. নতুন ডকুমেন্ট: প্রিন্ট বা ওয়েব প্রিসেট → 1920×1080 আর্টবোর্ড, স্ক্রীন কাজের জন্য RGB / প্রিন্টের জন্য CMYK।</a:t>
            </a:r>
          </a:p>
        </p:txBody>
      </p:sp>
      <p:sp>
        <p:nvSpPr>
          <p:cNvPr id="14" name="TextBox 13"/>
          <p:cNvSpPr txBox="1"/>
          <p:nvPr/>
        </p:nvSpPr>
        <p:spPr>
          <a:xfrm>
            <a:off x="1280160" y="29557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1. New document: Print or Web preset → 1920×1080 artboard, RGB for screen work / CMYK for print.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2. প্যানেল: স্তরগুলি (F7) — প্রতিটি স্তরের নাম ('স্কেচ', 'শেপ', 'টাইপ'); আপনি যা সম্পাদনা করছেন না তা লক করুন।</a:t>
            </a:r>
          </a:p>
        </p:txBody>
      </p:sp>
      <p:sp>
        <p:nvSpPr>
          <p:cNvPr id="20" name="TextBox 19"/>
          <p:cNvSpPr txBox="1"/>
          <p:nvPr/>
        </p:nvSpPr>
        <p:spPr>
          <a:xfrm>
            <a:off x="1280160" y="39616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2. Panels: Layers (F7) — name every layer ('sketch', 'shapes', 'type'); lock what you're not editing.</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3. আকৃতির মৌলিক বিষয়: আয়তক্ষেত্র (M), উপবৃত্ত (L) — নিখুঁত বর্গ/বৃত্তের জন্য Shift ধরে রাখুন; কেন্দ্র/বিতরণে প্যানেল সারিবদ্ধ করুন।</a:t>
            </a:r>
          </a:p>
        </p:txBody>
      </p:sp>
      <p:sp>
        <p:nvSpPr>
          <p:cNvPr id="26" name="TextBox 25"/>
          <p:cNvSpPr txBox="1"/>
          <p:nvPr/>
        </p:nvSpPr>
        <p:spPr>
          <a:xfrm>
            <a:off x="1280160" y="49674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3. Shape basics: Rectangle (M), Ellipse (L) — hold Shift for perfect square/circle; Align panel to centre/distribute.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16 · 220 / 1085</a:t>
            </a:r>
          </a:p>
        </p:txBody>
      </p:sp>
    </p:spTree>
  </p:cSld>
  <p:clrMapOvr>
    <a:masterClrMapping/>
  </p:clrMapOvr>
</p:sld>
</file>

<file path=ppt/slides/slide2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4. পাথফাইন্ডার: একত্রিত/মাইনাস ফ্রন্ট/ছেদ করা — সাধারণ থেকে জটিল আকার (বৃত্ত + আয়তক্ষেত্র → খিলান)।</a:t>
            </a:r>
          </a:p>
        </p:txBody>
      </p:sp>
      <p:sp>
        <p:nvSpPr>
          <p:cNvPr id="14" name="TextBox 13"/>
          <p:cNvSpPr txBox="1"/>
          <p:nvPr/>
        </p:nvSpPr>
        <p:spPr>
          <a:xfrm>
            <a:off x="1280160" y="29557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4. Pathfinder: Unite/Minus Front/Intersect — complex shapes from simple ones (circle + rectangle → arch).</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5. শেপ বিল্ডার (Shift+M): একত্রিত করতে ওভারল্যাপিং আকৃতি জুড়ে টানুন; বিয়োগ করতে Alt ধরে রাখুন। স্কেচের জন্য পাথফাইন্ডারের চেয়ে দ্রুত।</a:t>
            </a:r>
          </a:p>
        </p:txBody>
      </p:sp>
      <p:sp>
        <p:nvSpPr>
          <p:cNvPr id="20" name="TextBox 19"/>
          <p:cNvSpPr txBox="1"/>
          <p:nvPr/>
        </p:nvSpPr>
        <p:spPr>
          <a:xfrm>
            <a:off x="1280160" y="39616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5. Shape Builder (Shift+M): drag across overlapping shapes to merge; hold Alt to subtract. Faster than Pathfinder for sketches.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6. নির্বাচন সরঞ্জাম: V = পুরো বস্তু সরান, A = অ্যাঙ্কর পয়েন্ট সম্পাদনা করুন। সরাসরি নির্বাচন যেখানে নকশা ঘটে।</a:t>
            </a:r>
          </a:p>
        </p:txBody>
      </p:sp>
      <p:sp>
        <p:nvSpPr>
          <p:cNvPr id="26" name="TextBox 25"/>
          <p:cNvSpPr txBox="1"/>
          <p:nvPr/>
        </p:nvSpPr>
        <p:spPr>
          <a:xfrm>
            <a:off x="1280160" y="49674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6. Selection tools: V = move whole object, A = edit anchor points. Direct selection is where design happens.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16 · 221 / 1085</a:t>
            </a:r>
          </a:p>
        </p:txBody>
      </p:sp>
    </p:spTree>
  </p:cSld>
  <p:clrMapOvr>
    <a:masterClrMapping/>
  </p:clrMapOvr>
</p:sld>
</file>

<file path=ppt/slides/slide2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শৃঙ্খলা সংরক্ষণ করুন: .ai master + রপ্তানি PNG/SVG/PDF কপি (ফাইল → রপ্তানি → রপ্তানি হিসাবে / স্ক্রীনের জন্য রপ্তানি)।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Save discipline: .ai master + export PNG/SVG/PDF copies (File → Export → Export As / Export for Screens).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16 · 222 / 1085</a:t>
            </a:r>
          </a:p>
        </p:txBody>
      </p:sp>
    </p:spTree>
  </p:cSld>
  <p:clrMapOvr>
    <a:masterClrMapping/>
  </p:clrMapOvr>
</p:sld>
</file>

<file path=ppt/slides/slide2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6 মিনিটের মধ্যে কফি কাপ আইকন: বৃত্ত (কাপ টপ) + গোলাকার রেক্ট (বডি) → পাথফাইন্ডার ট্রিম → রেক্ট হ্যান্ডেল → ইউনাইট → একক-পাথ আইকন যা ফেভিকন থেকে বিলবোর্ড পর্যন্ত স্কেল করে।</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Coffee cup icon in 6 min: circle (cup top) + rounded rect (body) → Pathfinder trim → rect handle → Unite → single-path icon that scales from favicon to billboard.</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16 · 223 / 1085</a:t>
            </a:r>
          </a:p>
        </p:txBody>
      </p:sp>
    </p:spTree>
  </p:cSld>
  <p:clrMapOvr>
    <a:masterClrMapping/>
  </p:clrMapOvr>
</p:sld>
</file>

<file path=ppt/slides/slide2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ইলাস্ট্রেটর ফান্ডামেন্টালস</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Illustrator Fundamentals</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আকার, রঙ, প্রকার, স্তর</a:t>
            </a:r>
          </a:p>
        </p:txBody>
      </p:sp>
    </p:spTree>
  </p:cSld>
  <p:clrMapOvr>
    <a:masterClrMapping/>
  </p:clrMapOvr>
</p:sld>
</file>

<file path=ppt/slides/slide2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ভেক্টর গ্রাফিক ডিজাইন কি?</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Is Vector Graphic Design?</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ইলাস্ট্রেটর ইন্টারফেস এবং টুলস; ভেক্টর বনাম রাস্টার।</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Illustrator interface &amp; tools; vector vs raster.</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16 · 225 / 1085</a:t>
            </a:r>
          </a:p>
        </p:txBody>
      </p:sp>
    </p:spTree>
  </p:cSld>
  <p:clrMapOvr>
    <a:masterClrMapping/>
  </p:clrMapOvr>
</p:sld>
</file>

<file path=ppt/slides/slide2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আকৃতি তৈরি ও সম্পাদনা করা</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Creating &amp; Editing Shapes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পাথ একত্রিত করা; রঙ: সোয়াচ, ফিলস, স্ট্রোক, গ্রেডিয়েন্ট।</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Combine paths; color: swatches, fills, strokes, gradients.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16 · 226 / 1085</a:t>
            </a:r>
          </a:p>
        </p:txBody>
      </p:sp>
    </p:spTree>
  </p:cSld>
  <p:clrMapOvr>
    <a:masterClrMapping/>
  </p:clrMapOvr>
</p:sld>
</file>

<file path=ppt/slides/slide2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ইলাস্ট্রেটর প্রকল্প এবং ব্র্যান্ডিং</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Illustrator Projects &amp; Branding</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রাস্টার→ভেক্টর, লেটারহেড, ব্রোশার, লোগো</a:t>
            </a:r>
          </a:p>
        </p:txBody>
      </p:sp>
    </p:spTree>
  </p:cSld>
  <p:clrMapOvr>
    <a:masterClrMapping/>
  </p:clrMapOvr>
</p:sld>
</file>

<file path=ppt/slides/slide2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16</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16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সপ্তাহ 3 — গ্রাফিক ডিজাইন I (ইলাস্ট্রেটর)</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Week 3 — Graphic Design I (Illustrator)</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ভেক্টর ডিজাইন, লোগো এবং ব্র্যান্ড কিট</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2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শুধুমাত্র মৌলিক আকার + পাথফাইন্ডার/শেপ বিল্ডার ব্যবহার করে স্ক্র্যাচ থেকে 3টি আইকন পুনরায় তৈরি করুন: একটি কাপ, একটি অবস্থান পিন, একটি চ্যাট বাবল৷ নাম দেওয়া স্তর, রপ্তানি হয় 64 px এবং 512 px।</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Recreate 3 icons from scratch using only basic shapes + Pathfinder/Shape Builder: a cup, a location pin, a chat bubble. Layers named, exports at 64 px and 512 px.</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16 · 229 / 1085</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1. কোর্স ফোল্ডার ট্রি তৈরি করুন: SB-&lt;id&gt;/01-কোর্স, 02-পোর্টফোলিও, 03-ক্লায়েন্ট, 04-ব্যবসা (ইনভয়েস/চুক্তি), 99-টেম্প৷</a:t>
            </a:r>
          </a:p>
        </p:txBody>
      </p:sp>
      <p:sp>
        <p:nvSpPr>
          <p:cNvPr id="14" name="TextBox 13"/>
          <p:cNvSpPr txBox="1"/>
          <p:nvPr/>
        </p:nvSpPr>
        <p:spPr>
          <a:xfrm>
            <a:off x="1280160" y="29557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1. Create the course folder tree: SB-&lt;id&gt;/01-Course, 02-Portfolio, 03-Clients, 04-Business (invoices/contracts), 99-Temp.</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2. নামকরণের নিয়ম: YYYY-MM-DD_client_project_vN.ext → 2026-09-14_acme_logo_v2.ai. কখনই 'ফাইনাল ফাইনাল2 ঠিক আছে'।</a:t>
            </a:r>
          </a:p>
        </p:txBody>
      </p:sp>
      <p:sp>
        <p:nvSpPr>
          <p:cNvPr id="20" name="TextBox 19"/>
          <p:cNvSpPr txBox="1"/>
          <p:nvPr/>
        </p:nvSpPr>
        <p:spPr>
          <a:xfrm>
            <a:off x="1280160" y="39616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2. Naming convention: YYYY-MM-DD_client_project_vN.ext → 2026-09-14_acme_logo_v2.ai. Never 'final final2 OK'.</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3. সংস্করণ: কাজ করার সময় v1, v2… রাখুন; শুধুমাত্র সর্বশেষ শেয়ার করা হয়; পুরানো সংস্করণগুলিকে /পুরাতনে সংরক্ষণ করুন।</a:t>
            </a:r>
          </a:p>
        </p:txBody>
      </p:sp>
      <p:sp>
        <p:nvSpPr>
          <p:cNvPr id="26" name="TextBox 25"/>
          <p:cNvSpPr txBox="1"/>
          <p:nvPr/>
        </p:nvSpPr>
        <p:spPr>
          <a:xfrm>
            <a:off x="1280160" y="49674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3. Versioning: keep v1, v2… while working; only the latest gets shared; archive old versions in /old.</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 · 23 / 1085</a:t>
            </a:r>
          </a:p>
        </p:txBody>
      </p:sp>
    </p:spTree>
  </p:cSld>
  <p:clrMapOvr>
    <a:masterClrMapping/>
  </p:clrMapOvr>
</p:sld>
</file>

<file path=ppt/slides/slide2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SB-&lt;id&gt;-D16-এ 3-আইকন সেট (.ai + PNG 64/512 + SVG)। গ্রহণযোগ্যতা: একক-পাথের আকার পরিষ্কার করুন (কোনও বিপথগামী অ্যাঙ্কর নেই), স্তরগুলি নামকরণ করা হয়েছে, সমস্ত 3টি ফর্ম্যাট সঠিকভাবে রপ্তানি করে৷</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3-icon set (.ai + PNG 64/512 + SVG) in SB-&lt;id&gt;-D16. Acceptance: clean single-path shapes (no stray anchors), layers named, all 3 formats export correctly.</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16 · 230 / 1085</a:t>
            </a:r>
          </a:p>
        </p:txBody>
      </p:sp>
    </p:spTree>
  </p:cSld>
  <p:clrMapOvr>
    <a:masterClrMapping/>
  </p:clrMapOvr>
</p:sld>
</file>

<file path=ppt/slides/slide2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একটি নামহীন স্তরে ডিজাইন করা → অসম্ভব সম্পাদনা পরে।</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designing on one unnamed layer → impossible edits later.</a:t>
            </a:r>
          </a:p>
        </p:txBody>
      </p:sp>
      <p:sp>
        <p:nvSpPr>
          <p:cNvPr id="15" name="Rounded Rectangle 14"/>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17" name="Rounded Rectangle 16"/>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টিপ: প্যান করতে স্পেস ধরে রাখুন, জুম করতে Ctrl+স্ক্রোল করুন — অন্য হাতটি V/A-এ রাখুন।</a:t>
            </a:r>
          </a:p>
        </p:txBody>
      </p:sp>
      <p:sp>
        <p:nvSpPr>
          <p:cNvPr id="20" name="TextBox 19"/>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hold Space to pan, Ctrl+scroll to zoom — keep the other hand on V/A.</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16 · 231 / 1085</a:t>
            </a:r>
          </a:p>
        </p:txBody>
      </p:sp>
    </p:spTree>
  </p:cSld>
  <p:clrMapOvr>
    <a:masterClrMapping/>
  </p:clrMapOvr>
</p:sld>
</file>

<file path=ppt/slides/slide2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16 · 232 / 1085</a:t>
            </a:r>
          </a:p>
        </p:txBody>
      </p:sp>
    </p:spTree>
  </p:cSld>
  <p:clrMapOvr>
    <a:masterClrMapping/>
  </p:clrMapOvr>
</p:sld>
</file>

<file path=ppt/slides/slide2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16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16”</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16 · 233 / 1085</a:t>
            </a:r>
          </a:p>
        </p:txBody>
      </p:sp>
    </p:spTree>
  </p:cSld>
  <p:clrMapOvr>
    <a:masterClrMapping/>
  </p:clrMapOvr>
</p:sld>
</file>

<file path=ppt/slides/slide2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17</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17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পেন টুল এবং ভেক্টর আইকন সেট</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Pen tool &amp; vector icon set</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4 · সোম · সোম, 05 অক্টোবর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2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17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17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একজন ক্লায়েন্ট 'একটি পাখির সাথে একটি লোগো' চেয়েছিলেন। রাকিব একটি ক্লিপার্ট আইকনের পরিবর্তে কলম-টুল কার্ভ থেকে পাখিটি তৈরি করেছেন — অনন্য, মাপযোগ্য, মালিকানাধীন। এই পার্থক্যের কারণেই কাস্টম ভেক্টর ওয়ার্ক টেমপ্লেট শিল্পের মূল্য 3× নির্দেশ করে।</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client asked for 'a logo with a bird'. Rakib built the bird from pen-tool curves instead of a clipart icon — unique, scalable, ownable. That difference is why custom vector work commands 3× the price of template art.</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17 · 235 / 1085</a:t>
            </a:r>
          </a:p>
        </p:txBody>
      </p:sp>
    </p:spTree>
  </p:cSld>
  <p:clrMapOvr>
    <a:masterClrMapping/>
  </p:clrMapOvr>
</p:sld>
</file>

<file path=ppt/slides/slide2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পেন টুল এবং ভেক্টর আইকন সেট</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Pen tool &amp; vector icon set</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17 · 236 / 1085</a:t>
            </a:r>
          </a:p>
        </p:txBody>
      </p:sp>
    </p:spTree>
  </p:cSld>
  <p:clrMapOvr>
    <a:masterClrMapping/>
  </p:clrMapOvr>
</p:sld>
</file>

<file path=ppt/slides/slide2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পেন টুলটি বেজিয়ার কার্ভ আঁকে — এমন দক্ষতা যা ডিজাইনারদের থেকে বানর ট্রেসিং আলাদা করে। প্রতিটি পেশাদার লোগো কলম কাজ.</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The Pen tool draws bezier curves — the skill that separates tracing monkeys from designers. Every professional logo is pen work.</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নিয়ম: কম নোঙ্গর সম্ভব; চরমে নোঙ্গর (উপরে/নীচে/বাম/বক্ররেখার ডানে); বক্ররেখা আকৃতি হ্যান্ডেল.</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Rules: fewest anchors possible; anchors on extremes (top/bottom/left/right of curves); handles shape the curve.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17 · 237 / 1085</a:t>
            </a:r>
          </a:p>
        </p:txBody>
      </p:sp>
    </p:spTree>
  </p:cSld>
  <p:clrMapOvr>
    <a:masterClrMapping/>
  </p:clrMapOvr>
</p:sld>
</file>

<file path=ppt/slides/slide2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1. সেটআপ: দেখুন → গ্রিড দেখান + গ্রিডে স্ন্যাপ করুন; আইকনগুলির জন্য একটি 24×24 পিক্সেল গ্রিডে আঁকুন (ইন্ডাস্ট্রি স্ট্যান্ডার্ড পিক্সেল গ্রিড)।</a:t>
            </a:r>
          </a:p>
        </p:txBody>
      </p:sp>
      <p:sp>
        <p:nvSpPr>
          <p:cNvPr id="14" name="TextBox 13"/>
          <p:cNvSpPr txBox="1"/>
          <p:nvPr/>
        </p:nvSpPr>
        <p:spPr>
          <a:xfrm>
            <a:off x="1280160" y="29557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1. Setup: View → Show Grid + Snap to Grid; draw on a 24×24 px grid for icons (industry standard pixel grid).</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2. স্ট্রেইট সেগমেন্ট: ক্লিক-ক্লিক-ক্লিক (45°-এ শিফট সীমাবদ্ধ)। প্রথম পয়েন্টে পথ বন্ধ করুন।</a:t>
            </a:r>
          </a:p>
        </p:txBody>
      </p:sp>
      <p:sp>
        <p:nvSpPr>
          <p:cNvPr id="20" name="TextBox 19"/>
          <p:cNvSpPr txBox="1"/>
          <p:nvPr/>
        </p:nvSpPr>
        <p:spPr>
          <a:xfrm>
            <a:off x="1280160" y="39616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2. Straight segments: click-click-click (Shift constrains to 45°). Close the path on the first point.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3. বক্ররেখা: ক্লিক-ড্র্যাগ — টানুন দিক = বক্ররেখা, টেনে দৈর্ঘ্য = বক্ররেখার গভীরতা। ছেড়ে দিন, সরান, আবার টানুন।</a:t>
            </a:r>
          </a:p>
        </p:txBody>
      </p:sp>
      <p:sp>
        <p:nvSpPr>
          <p:cNvPr id="26" name="TextBox 25"/>
          <p:cNvSpPr txBox="1"/>
          <p:nvPr/>
        </p:nvSpPr>
        <p:spPr>
          <a:xfrm>
            <a:off x="1280160" y="49674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3. Curves: click-DRAG — drag direction = curve direction, drag length = curve depth. Release, move, drag again.</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17 · 238 / 1085</a:t>
            </a:r>
          </a:p>
        </p:txBody>
      </p:sp>
    </p:spTree>
  </p:cSld>
  <p:clrMapOvr>
    <a:masterClrMapping/>
  </p:clrMapOvr>
</p:sld>
</file>

<file path=ppt/slides/slide2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বক্ররেখার পরে কোণ: আউটগোয়িং হ্যান্ডেল → শার্প কর্নারটি মেরে ফেলতে একবার অ্যাঙ্করে ক্লিক করুন (কনভার্ট টুল / Alt+ক্লিক)।</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Corner after curve: click the anchor once (Convert tool / Alt+click) to kill the outgoing handle → sharp corner.</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পথ ঠিক করুন: অ্যাঙ্কর সরানোর জন্য একটি (সরাসরি নির্বাচন করুন); বক্ররেখা ঘোরাতে/আকারের জন্য হ্যান্ডেলের শেষ মেরামতের জন্য অ্যাঙ্কর যোগ/মুছুন।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Fix paths: A (direct select) to move anchors; handle ends to rotate/resize curves; Add/Delete Anchor for repairs.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ট্রেস অনুশীলন: একটি রেফারেন্স ইমেজ রাখুন (ফাইল → প্লেস), এটি লক করুন, 50% অস্বচ্ছতার সাথে উপরের স্তরে ট্রেস করুন।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Trace practice: place a reference image (File → Place), lock it, trace on the layer above with 50% opacity.</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17 · 239 / 1085</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টুলচেন ইনস্টল করুন: ক্রোম (ডিফল্ট ব্রাউজার), গুগল ড্রাইভ ডেস্কটপ সিঙ্ক, নোটপ্যাড++ বা ভিএস কোড, 7-জিপ, একটি অ্যান্টিভাইরাস (আপডেট করা থাকলে উইন্ডোজ ডিফেন্ডার যথেষ্ট)।</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Install the toolchain: Chrome (default browser), Google Drive desktop sync, Notepad++ or VS Code, 7-Zip, an antivirus (Windows Defender is enough if updated).</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ব্যাকআপ সেট আপ করুন: ড্রাইভ ফোল্ডার SB-&lt;id&gt;/04-বিজনেস + 02-পোর্টফোলিওতে সিঙ্ক করা হয়েছে; ফোন ফটো স্বয়ংক্রিয় ব্যাকআপ চালু.</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Set up backup: Drive folder synced to SB-&lt;id&gt;/04-Business + 02-Portfolio; phone photos auto-backup on.</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ডেস্ক নিরাপত্তা পরীক্ষা: মনিটরের উচ্চতা, চেয়ার সমর্থন, তারের বন্ধন, কীবোর্ডের কাছে কোন পানীয় নেই, ভাল আলোকিত ঘর।</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Desk safety check: monitor height, chair support, cable ties, no drinks near keyboard, well-lit room.</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 · 24 / 1085</a:t>
            </a:r>
          </a:p>
        </p:txBody>
      </p:sp>
    </p:spTree>
  </p:cSld>
  <p:clrMapOvr>
    <a:masterClrMapping/>
  </p:clrMapOvr>
</p:sld>
</file>

<file path=ppt/slides/slide2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সমাপ্ত: অবজেক্ট → পাথ → সরলীকরণ (সাবধানে), তারপর রপ্তানির আগে আউটলাইন স্ট্রোক (অবজেক্ট → পাথ → আউটলাইন স্ট্রোক)।</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Finish: Object → Path → Simplify (carefully), then outline strokes (Object → Path → Outline Stroke) before export.</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17 · 240 / 1085</a:t>
            </a:r>
          </a:p>
        </p:txBody>
      </p:sp>
    </p:spTree>
  </p:cSld>
  <p:clrMapOvr>
    <a:masterClrMapping/>
  </p:clrMapOvr>
</p:sld>
</file>

<file path=ppt/slides/slide2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ট্রেস করা পাতার লোগো: মোট 11টি অ্যাঙ্কর — 4টি রূপরেখার চরম অংশে, 7টি শিরায়। 34টি অটো-অ্যাঙ্কর থেকে 11টি সরলীকরণ করে বক্ররেখা রাখা এবং ফাইলটিকে অর্ধেক করা; রূপরেখাযুক্ত স্ট্রোক এটিকে রপ্তানি-নিরাপদ করে তুলেছে।</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Traced leaf logo: 11 anchors total — 4 on the outline extremes, 7 on the vein. Simplify from 34 auto-anchors to 11 kept the curve and halved the file; outlined stroke made it export-safe.</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17 · 241 / 1085</a:t>
            </a:r>
          </a:p>
        </p:txBody>
      </p:sp>
    </p:spTree>
  </p:cSld>
  <p:clrMapOvr>
    <a:masterClrMapping/>
  </p:clrMapOvr>
</p:sld>
</file>

<file path=ppt/slides/slide2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রাস্টার → ভেক্টর ট্রেস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Raster → Vector Trace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ভেক্টর পাথ মধ্যে একটি চিত্র ট্রেস.</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Trace an image into vector paths.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17 · 242 / 1085</a:t>
            </a:r>
          </a:p>
        </p:txBody>
      </p:sp>
    </p:spTree>
  </p:cSld>
  <p:clrMapOvr>
    <a:masterClrMapping/>
  </p:clrMapOvr>
</p:sld>
</file>

<file path=ppt/slides/slide2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ক্লাসিক ড্রিলস: (1) এলিপ্স টুলের বিপরীতে একটি নিখুঁত বৃত্ত ফ্রিহ্যান্ড-চেক করা কলম, (2) ≤6 অ্যাঙ্কর সহ একটি 'S' ট্রেস করুন, (3) ≤12 অ্যাঙ্কর দিয়ে প্রদত্ত পাতার রেফারেন্স ট্রেস করুন। সময় প্রতিটি; সবচেয়ে খারাপের পুনরাবৃত্তি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The classic drills: (1) pen a perfect circle freehand-checked against Ellipse tool, (2) trace an 'S' with ≤6 anchors, (3) trace the provided leaf reference with ≤12 anchors. Time each; repeat the worst one.</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17 · 243 / 1085</a:t>
            </a:r>
          </a:p>
        </p:txBody>
      </p:sp>
    </p:spTree>
  </p:cSld>
  <p:clrMapOvr>
    <a:masterClrMapping/>
  </p:clrMapOvr>
</p:sld>
</file>

<file path=ppt/slides/slide2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pen-drills.ai — বৃত্ত, S-বক্ররেখা, পাতার ট্রেস (একটি টেক্সট নোটে দৃশ্যমান অ্যাঙ্কর গণনা সহ) + SB-&lt;id&gt;-D17-এ পাতার রপ্তানি করা SVG। গ্রহণযোগ্যতা: নোঙ্গর সীমার মধ্যে গণনা করে, 800% জুমে বক্ররেখা মসৃণ।</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pen-drills.ai — circle, S-curve, leaf trace (all with anchor counts visible in a text note) + exported SVG of the leaf in SB-&lt;id&gt;-D17. Acceptance: anchor counts within limits, curves smooth at 800% zoom.</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17 · 244 / 1085</a:t>
            </a:r>
          </a:p>
        </p:txBody>
      </p:sp>
    </p:spTree>
  </p:cSld>
  <p:clrMapOvr>
    <a:masterClrMapping/>
  </p:clrMapOvr>
</p:sld>
</file>

<file path=ppt/slides/slide2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অ্যাঙ্কর-স্প্যাম (একটি বৃত্তের জন্য 40 পয়েন্ট) → লম্পি কার্ভ, ভারী ফাইল। কম নোঙ্গর = মসৃণ।</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anchor-spam (40 points for a circle) → lumpy curves, heavy files. Fewer anchors = smoother.</a:t>
            </a:r>
          </a:p>
        </p:txBody>
      </p:sp>
      <p:sp>
        <p:nvSpPr>
          <p:cNvPr id="15" name="Rounded Rectangle 14"/>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17" name="Rounded Rectangle 16"/>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টিপ: যদি একটি বক্ররেখা আপনার সাথে লড়াই করে তবে এটিকে দুটি সহজ বক্ররেখায় বিভক্ত করুন।</a:t>
            </a:r>
          </a:p>
        </p:txBody>
      </p:sp>
      <p:sp>
        <p:nvSpPr>
          <p:cNvPr id="20" name="TextBox 19"/>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if a curve fights you, split it into two simpler curves.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17 · 245 / 1085</a:t>
            </a:r>
          </a:p>
        </p:txBody>
      </p:sp>
    </p:spTree>
  </p:cSld>
  <p:clrMapOvr>
    <a:masterClrMapping/>
  </p:clrMapOvr>
</p:sld>
</file>

<file path=ppt/slides/slide2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17 · 246 / 1085</a:t>
            </a:r>
          </a:p>
        </p:txBody>
      </p:sp>
    </p:spTree>
  </p:cSld>
  <p:clrMapOvr>
    <a:masterClrMapping/>
  </p:clrMapOvr>
</p:sld>
</file>

<file path=ppt/slides/slide2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17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17”</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17 · 247 / 1085</a:t>
            </a:r>
          </a:p>
        </p:txBody>
      </p:sp>
    </p:spTree>
  </p:cSld>
  <p:clrMapOvr>
    <a:masterClrMapping/>
  </p:clrMapOvr>
</p:sld>
</file>

<file path=ppt/slides/slide2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18</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18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প্রকার, বিন্যাস এবং রচনা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Type, layout &amp; composition</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4 · মঙ্গল · মঙ্গল, 06 অক্টোবর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2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18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18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একই কনসার্টের জন্য দুটি পোস্টার: একটিতে 4টি ফন্ট এবং 6টি রঙ ছিল, অন্যটিতে 2টি ফন্ট এবং একটি পরিষ্কার গ্রিড ব্যবহার করা হয়েছিল৷ লোকেরা দ্বিতীয়টিকে 'প্রফেশনাল' বলে ডাকত। লেআউট শৃঙ্খলা অদৃশ্য — এবং ক্লায়েন্টরা তাৎক্ষণিকভাবে এটি অনুভব করে।</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Two posters for the same concert: one had 4 fonts and 6 colours, the other used 2 fonts and a clean grid. People called the second one 'professional'. Layout discipline is invisible — and clients feel it instantly.</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18 · 249 / 1085</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খারাপ: ডেস্কটপে 'লোগো ফাইনাল ফাইনাল (1).png'। ভাল: 03-Clients/ACME/2026-09-14_acme_logo_v2.png v1 সহ /পুরাতন — ক্লায়েন্ট একটি পরিষ্কার লিঙ্ক পায়, আপনি কখনই কাজ হারান না।</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Bad: 'logo final FINAL (1).png' on Desktop. Good: 03-Clients/ACME/2026-09-14_acme_logo_v2.png with v1 in /old — client receives a clean link, you never lose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 · 25 / 1085</a:t>
            </a:r>
          </a:p>
        </p:txBody>
      </p:sp>
    </p:spTree>
  </p:cSld>
  <p:clrMapOvr>
    <a:masterClrMapping/>
  </p:clrMapOvr>
</p:sld>
</file>

<file path=ppt/slides/slide2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প্রকার, বিন্যাস এবং রচনা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Type, layout &amp; composition</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18 · 250 / 1085</a:t>
            </a:r>
          </a:p>
        </p:txBody>
      </p:sp>
    </p:spTree>
  </p:cSld>
  <p:clrMapOvr>
    <a:masterClrMapping/>
  </p:clrMapOvr>
</p:sld>
</file>

<file path=ppt/slides/slide2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টাইপ লেআউট আবেগের 90% বহন করে। শ্রেণিবিন্যাস = পাঠকের পথ: কী প্রথম, দ্বিতীয়, তৃতীয় — আকার, ওজন, রঙ, স্থান দ্বারা নিয়ন্ত্রিত।</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Type carries 90% of layout emotion. Hierarchy = the reader's path: what first, second, third — controlled by size, weight, colour, space.</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সর্বাধিক দুটি ফন্ট: একটি প্রদর্শন (শিরোনাম) + একটি পাঠ্য (বডি)। তাদের মধ্যে বৈপরীত্য সিস্টেম তৈরি করে।</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Two fonts maximum: one display (headings) + one text (body). Contrast between them creates the system.</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18 · 251 / 1085</a:t>
            </a:r>
          </a:p>
        </p:txBody>
      </p:sp>
    </p:spTree>
  </p:cSld>
  <p:clrMapOvr>
    <a:masterClrMapping/>
  </p:clrMapOvr>
</p:sld>
</file>

<file path=ppt/slides/slide2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একটি স্কেল সেট করুন: বডি 16 পিক্স বেস → শিরোনাম ×1.5, ×2, ×3 (24/32/48)। সামঞ্জস্যপূর্ণ অনুপাত = তাত্ক্ষণিক সামঞ্জস্য।</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Set a scale: body 16 px base → headings ×1.5, ×2, ×3 (24/32/48). Consistent ratio = instant harmony.</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পেয়ার ফন্ট: স্পেস গ্রোটেস্ক (ডিসপ্লে) + ইন্টার (বডি) — জ্যামিতিক বনাম নিরপেক্ষ। কখনই দুটি অনুরূপ ফন্ট (জাল বৈসাদৃশ্য) নয়।</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Pair fonts: Space Grotesk (display) + Inter (body) — geometric vs neutral. Never two similar fonts (fake contrast).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গ্রিড: প্রতি 12টি কলাম বা একটি সাধারণ 3-কলাম লেআউট গাইড সক্রিয় করুন; এটা সবকিছু সারিবদ্ধ. প্রান্তিককরণ অদৃশ্য আঠালো।</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Grid: enable guides every 12 columns or a simple 3-column layout; align everything to it. Alignment is invisible glue.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18 · 252 / 1085</a:t>
            </a:r>
          </a:p>
        </p:txBody>
      </p:sp>
    </p:spTree>
  </p:cSld>
  <p:clrMapOvr>
    <a:masterClrMapping/>
  </p:clrMapOvr>
</p:sld>
</file>

<file path=ppt/slides/slide2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4. সাদা স্থান: মার্জিন উদার, শরীরের জন্য লাইন-উচ্চতা 1.4–1.6, ডিসপ্লে টাইপের জন্য আরও শক্ত (1.05–1.2)।</a:t>
            </a:r>
          </a:p>
        </p:txBody>
      </p:sp>
      <p:sp>
        <p:nvSpPr>
          <p:cNvPr id="14" name="TextBox 13"/>
          <p:cNvSpPr txBox="1"/>
          <p:nvPr/>
        </p:nvSpPr>
        <p:spPr>
          <a:xfrm>
            <a:off x="1280160" y="29557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4. White space: margins generous, line-height 1.4–1.6 for body, tighter (1.05–1.2) for display type.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5. আকারের আগে ওজন + রঙ অনুসারে শ্রেণিবিন্যাস: গাঢ় + গাঢ় বীট বিশাল + স্ক্যান করার জন্য হালকা।</a:t>
            </a:r>
          </a:p>
        </p:txBody>
      </p:sp>
      <p:sp>
        <p:nvSpPr>
          <p:cNvPr id="20" name="TextBox 19"/>
          <p:cNvSpPr txBox="1"/>
          <p:nvPr/>
        </p:nvSpPr>
        <p:spPr>
          <a:xfrm>
            <a:off x="1280160" y="39616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5. Hierarchy by weight+colour before size: bold + dark beats huge + light for scanning.</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6. রচনা পরীক্ষা: স্কুইন্ট পরীক্ষা - আপনার চোখ ঝাপসা; আপনি কি এখনও সবচেয়ে গুরুত্বপূর্ণ দেখতে পারেন? যদি না হয়, কনট্রাস্ট/আকার ঠিক করুন।</a:t>
            </a:r>
          </a:p>
        </p:txBody>
      </p:sp>
      <p:sp>
        <p:nvSpPr>
          <p:cNvPr id="26" name="TextBox 25"/>
          <p:cNvSpPr txBox="1"/>
          <p:nvPr/>
        </p:nvSpPr>
        <p:spPr>
          <a:xfrm>
            <a:off x="1280160" y="49674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6. Composition check: squint test — blur your eyes; can you still see what's most important? If not, fix contrast/size.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18 · 253 / 1085</a:t>
            </a:r>
          </a:p>
        </p:txBody>
      </p:sp>
    </p:spTree>
  </p:cSld>
  <p:clrMapOvr>
    <a:masterClrMapping/>
  </p:clrMapOvr>
</p:sld>
</file>

<file path=ppt/slides/slide2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ইভেন্ট পোস্টার: শিরোনাম 96 pt বোল্ড (স্পেস গ্রোটেস্ক, সায়ান), তারিখ 32 pt (ইন্টার সেমি-বোল্ড, সাদা), বিশদ 16 pt (ইন্টার, ধূসর) — 3-স্তরের শ্রেণিবিন্যাস, 12-কোল গ্রিড, 80 পিক্স মার্জিন৷ স্কুইন্ট পরীক্ষা: শিরোনাম প্রথম, তারিখ দ্বিতীয়।</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Event poster: title 96 pt bold (Space Grotesk, cyan), date 32 pt (Inter semi-bold, white), details 16 pt (Inter, grey) — 3-level hierarchy, 12-col grid, 80 px margins. Squint test: title pops first, date second.</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18 · 254 / 1085</a:t>
            </a:r>
          </a:p>
        </p:txBody>
      </p:sp>
    </p:spTree>
  </p:cSld>
  <p:clrMapOvr>
    <a:masterClrMapping/>
  </p:clrMapOvr>
</p:sld>
</file>

<file path=ppt/slides/slide2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প্রকার ও স্তরসমূহ</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Type &amp; Layers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টাইপ টুল, ফন্ট/স্পেসিং; সংগঠিত করা, লক করা, স্তর নির্বাচন করা।</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Type tool, font/spacing; organizing, locking, selecting layers.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18 · 255 / 1085</a:t>
            </a:r>
          </a:p>
        </p:txBody>
      </p:sp>
    </p:spTree>
  </p:cSld>
  <p:clrMapOvr>
    <a:masterClrMapping/>
  </p:clrMapOvr>
</p:sld>
</file>

<file path=ppt/slides/slide2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ব্রোশিওর / ওয়ান-পেজার লেআউট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Brochure / One-Pager Layout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মাল্টি-কলাম লেআউট।</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Multi-column layout.</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18 · 256 / 1085</a:t>
            </a:r>
          </a:p>
        </p:txBody>
      </p:sp>
    </p:spTree>
  </p:cSld>
  <p:clrMapOvr>
    <a:masterClrMapping/>
  </p:clrMapOvr>
</p:sld>
</file>

<file path=ppt/slides/slide2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একই পোস্টার বিষয়বস্তু 3 উপায়ে টাইপসেট করুন: কেন্দ্রীভূত ক্লাসিক্যাল, বাম-সারিবদ্ধ আধুনিক গ্রিড, বড় ধরনের নৃশংসতাবাদী। প্রতিটিতে স্কুইন্ট পরীক্ষা প্রয়োগ করুন; একটি শ্রেণী হিসাবে ভোট দিন যা দ্রুততম যোগাযোগ করে এবং কেন।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Typeset the same poster content 3 ways: centred classical, left-aligned modern grid, big-type brutalist. Apply the squint test to each; vote as a class which communicates fastest and why.</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18 · 257 / 1085</a:t>
            </a:r>
          </a:p>
        </p:txBody>
      </p:sp>
    </p:spTree>
  </p:cSld>
  <p:clrMapOvr>
    <a:masterClrMapping/>
  </p:clrMapOvr>
</p:sld>
</file>

<file path=ppt/slides/slide2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3টি পোস্টার ভেরিয়েন্ট (.ai + PNG) + SB-&lt;id&gt;-D18-এ 5-লাইন লিখিত তুলনা। গ্রহণযোগ্যতা: সামঞ্জস্যপূর্ণ টাইপ স্কেল দৃশ্যমান, গ্রিড ব্যবহার করা হয়েছে, শ্রেণিবিন্যাস কমপক্ষে 2-এ স্কুইন্ট পরীক্ষা পাস করে।</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3 poster variants (.ai + PNG) + a 5-line written comparison in SB-&lt;id&gt;-D18. Acceptance: consistent type scale visible, grid used, hierarchy passes squint test in at least 2.</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18 · 258 / 1085</a:t>
            </a:r>
          </a:p>
        </p:txBody>
      </p:sp>
    </p:spTree>
  </p:cSld>
  <p:clrMapOvr>
    <a:masterClrMapping/>
  </p:clrMapOvr>
</p:sld>
</file>

<file path=ppt/slides/slide2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4+ ফন্ট / রংধনু রং → অপেশাদার সংকেত অবিলম্বে।</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4+ fonts / rainbow colours → amateur signal instantly.</a:t>
            </a:r>
          </a:p>
        </p:txBody>
      </p:sp>
      <p:sp>
        <p:nvSpPr>
          <p:cNvPr id="15" name="Rounded Rectangle 14"/>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17" name="Rounded Rectangle 16"/>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টিপ: অনিশ্চিত হলে, ফন্টের আকার বাড়ানোর আগে সাদা স্থান বাড়ান।</a:t>
            </a:r>
          </a:p>
        </p:txBody>
      </p:sp>
      <p:sp>
        <p:nvSpPr>
          <p:cNvPr id="20" name="TextBox 19"/>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when unsure, increase white space before increasing font size.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18 · 259 / 1085</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পাঠ্য সম্পাদনা করা এবং পূর্বাবস্থায় ফেরানো/পুনরায় করা, কাট/কপি/পেস্ট করা</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Editing Text &amp; Undo/Redo, Cut/Copy/Paste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1031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1031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3682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4140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1671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নির্বাচন করুন, মুছুন, সন্নিবেশ করুন, পাঠ্য সরান।</a:t>
            </a:r>
          </a:p>
        </p:txBody>
      </p:sp>
      <p:sp>
        <p:nvSpPr>
          <p:cNvPr id="14" name="TextBox 13"/>
          <p:cNvSpPr txBox="1"/>
          <p:nvPr/>
        </p:nvSpPr>
        <p:spPr>
          <a:xfrm>
            <a:off x="1280160" y="24528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Select, delete, insert, move text.</a:t>
            </a:r>
          </a:p>
        </p:txBody>
      </p:sp>
      <p:sp>
        <p:nvSpPr>
          <p:cNvPr id="15" name="Rounded Rectangle 14"/>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পূর্বাবস্থায় ফেরান (Ctrl+Z) / পুনরায় করুন (Ctrl+Y)।</a:t>
            </a:r>
          </a:p>
        </p:txBody>
      </p:sp>
      <p:sp>
        <p:nvSpPr>
          <p:cNvPr id="20" name="TextBox 19"/>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Undo (Ctrl+Z) / Redo (Ctrl+Y).</a:t>
            </a:r>
          </a:p>
        </p:txBody>
      </p:sp>
      <p:sp>
        <p:nvSpPr>
          <p:cNvPr id="21" name="Rounded Rectangle 20"/>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কাট (Ctrl+X), কপি (Ctrl+C), পেস্ট (Ctrl+V)।</a:t>
            </a:r>
          </a:p>
        </p:txBody>
      </p:sp>
      <p:sp>
        <p:nvSpPr>
          <p:cNvPr id="26" name="TextBox 25"/>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Cut (Ctrl+X), Copy (Ctrl+C), Paste (Ctrl+V).</a:t>
            </a:r>
          </a:p>
        </p:txBody>
      </p:sp>
      <p:sp>
        <p:nvSpPr>
          <p:cNvPr id="27" name="Rounded Rectangle 26"/>
          <p:cNvSpPr/>
          <p:nvPr/>
        </p:nvSpPr>
        <p:spPr>
          <a:xfrm>
            <a:off x="502920" y="5120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51206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3858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4315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31" name="TextBox 30"/>
          <p:cNvSpPr txBox="1"/>
          <p:nvPr/>
        </p:nvSpPr>
        <p:spPr>
          <a:xfrm>
            <a:off x="1280160" y="51846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খুঁজুন (Ctrl+F) এবং প্রতিস্থাপন (Ctrl+H); অনুচ্ছেদ বিন্যাস।</a:t>
            </a:r>
          </a:p>
        </p:txBody>
      </p:sp>
      <p:sp>
        <p:nvSpPr>
          <p:cNvPr id="32" name="TextBox 31"/>
          <p:cNvSpPr txBox="1"/>
          <p:nvPr/>
        </p:nvSpPr>
        <p:spPr>
          <a:xfrm>
            <a:off x="1280160" y="54703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Find (Ctrl+F) &amp; Replace (Ctrl+H); paragraph formatting.</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 · 26 / 1085</a:t>
            </a:r>
          </a:p>
        </p:txBody>
      </p:sp>
    </p:spTree>
  </p:cSld>
  <p:clrMapOvr>
    <a:masterClrMapping/>
  </p:clrMapOvr>
</p:sld>
</file>

<file path=ppt/slides/slide2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18 · 260 / 1085</a:t>
            </a:r>
          </a:p>
        </p:txBody>
      </p:sp>
    </p:spTree>
  </p:cSld>
  <p:clrMapOvr>
    <a:masterClrMapping/>
  </p:clrMapOvr>
</p:sld>
</file>

<file path=ppt/slides/slide2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18তম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18”</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18 · 261 / 1085</a:t>
            </a:r>
          </a:p>
        </p:txBody>
      </p:sp>
    </p:spTree>
  </p:cSld>
  <p:clrMapOvr>
    <a:masterClrMapping/>
  </p:clrMapOvr>
</p:sld>
</file>

<file path=ppt/slides/slide2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19</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19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রঙ তত্ত্ব এবং ব্র্যান্ড প্যালেট</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Color theory &amp; brand palettes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4 · বুধ · বুধ, 07 অক্টোবর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2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19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19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একটি ডেন্টাল ক্লিনিক চায় 'বিশ্বস্ত' ব্র্যান্ডিং। নুসরাত শান্ত নীল-সবুজ বেছে নিয়েছে, লালকে প্রত্যাখ্যান করেছে (জরুরি/বিপদ হিসেবে পড়ে) এবং আসল মকআপে প্যালেট দেখিয়েছে। কালার সাইকোলজি জিতেছে ৮,০০০ টাকার ব্র্যান্ড প্যাকেজ।</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dental clinic wanted 'trustworthy' branding. Nusrat chose calm blue-green, rejected red (reads as emergency/danger) and showed the palette on real mockups. Colour psychology won her the 8,000 taka brand package.</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19 · 263 / 1085</a:t>
            </a:r>
          </a:p>
        </p:txBody>
      </p:sp>
    </p:spTree>
  </p:cSld>
  <p:clrMapOvr>
    <a:masterClrMapping/>
  </p:clrMapOvr>
</p:sld>
</file>

<file path=ppt/slides/slide2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রঙ তত্ত্ব এবং ব্র্যান্ড প্যালেট</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Color theory &amp; brand palettes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19 · 264 / 1085</a:t>
            </a:r>
          </a:p>
        </p:txBody>
      </p:sp>
    </p:spTree>
  </p:cSld>
  <p:clrMapOvr>
    <a:masterClrMapping/>
  </p:clrMapOvr>
</p:sld>
</file>

<file path=ppt/slides/slide2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রঙ = হালকা মনোবিজ্ঞান। প্রতিটি ব্র্যান্ডের প্যালেটে একটি প্রভাবশালী (60%), মাধ্যমিক (30%) এবং উচ্চারণ (10%) থাকে — 60-30-10 নিয়মটি ডিজাইনকে শান্ত রাখে।</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Colour = light psychology. Every brand palette has a dominant (60%), secondary (30%) and accent (10%) — the 60-30-10 rule keeps designs calm.</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বৈসাদৃশ্য হল অ্যাক্সেসযোগ্যতা: বডি টেক্সট বনাম ব্যাকগ্রাউন্ড অবশ্যই 4.5:1 (WCAG AA) হিট করতে হবে অথবা আপনি আক্ষরিক অর্থেই পাঠক হারাবেন।</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Contrast is accessibility: body text vs background must hit 4.5:1 (WCAG AA) or you literally lose readers.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19 · 265 / 1085</a:t>
            </a:r>
          </a:p>
        </p:txBody>
      </p:sp>
    </p:spTree>
  </p:cSld>
  <p:clrMapOvr>
    <a:masterClrMapping/>
  </p:clrMapOvr>
</p:sld>
</file>

<file path=ppt/slides/slide2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HSB শিখুন: হিউ (0-360 চাকা), স্যাচুরেশন (তীব্রতা), উজ্জ্বলতা। অর্থ অনুসারে রঙ চয়ন করুন: নীল=বিশ্বাস, সবুজ=বৃদ্ধি/অর্থ, লাল=জরুরি, বেগুনি=প্রিমিয়াম/প্রযুক্তি।</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Learn HSB: Hue (0–360 wheel), Saturation (intensity), Brightness. Pick hue by meaning: blue=trust, green=growth/money, red=urgency, violet=premium/tech.</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একটি প্যালেট তৈরি করুন: 1টি প্রভাবশালী (প্রায়শই গাঢ় নিরপেক্ষ বা ব্র্যান্ডের আভা), 1টি মাধ্যমিক, 1-2 উচ্চারণ, প্লাস 2-3টি নিরপেক্ষ (সাদা/ধূসর/কালো-কালো)।</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Build a palette: 1 dominant (often dark neutral or brand hue), 1 secondary, 1–2 accents, plus 2–3 neutrals (white/greys/near-black).</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টুলস: Adobe Color (color.adobe.com) হারমোনি, প্রজন্মের জন্য Coolors.co, রিয়েলটাইম কালার একটি ওয়েবসাইট মকের পূর্বরূপ।</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Tools: Adobe Color (color.adobe.com) harmonies, Coolors.co for generation, Realtime Colors to preview on a website mock.</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19 · 266 / 1085</a:t>
            </a:r>
          </a:p>
        </p:txBody>
      </p:sp>
    </p:spTree>
  </p:cSld>
  <p:clrMapOvr>
    <a:masterClrMapping/>
  </p:clrMapOvr>
</p:sld>
</file>

<file path=ppt/slides/slide2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পরীক্ষা বৈসাদৃশ্য: WebAIM কন্ট্রাস্ট পরীক্ষক — পাঠ্যের জন্য 4.5:1 এর নীচে যেকোন জোড়া ঠিক করুন (বড় পাঠ্যের জন্য 3:1 এর নীচে)।</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Test contrast: WebAIM Contrast Checker — fix any pair below 4.5:1 for text (below 3:1 for large text).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প্রয়োগ করুন 60-30-10: ব্যাকগ্রাউন্ড প্রভাবশালী, প্যানেল/বিভাগগুলি সেকেন্ডারি, CTAs/হাইলাইট অ্যাকসেন্ট শুধুমাত্র (সর্বত্র উচ্চারণ = উচ্চারণ কোথাও নয়)।</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Apply 60-30-10: backgrounds dominant, panels/sections secondary, CTAs/highlights accent ONLY (accent everywhere = accent nowhere).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.ai ফাইলে ডকুমেন্ট সোয়াচ (উইন্ডো → সোয়াচ → স্থায়ী) + HEX/RGB মান সহ একটি প্যালেট কার্ড PNG।</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Document swatches in the .ai file (Window → Swatches → persist) + a palette card PNG with HEX/RGB values.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19 · 267 / 1085</a:t>
            </a:r>
          </a:p>
        </p:txBody>
      </p:sp>
    </p:spTree>
  </p:cSld>
  <p:clrMapOvr>
    <a:masterClrMapping/>
  </p:clrMapOvr>
</p:sld>
</file>

<file path=ppt/slides/slide2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সজিববাইগ সার্কিট মার্ক প্যালেট: অ্যাবিস #060D1C প্রভাবশালী, গভীর সার্কিট #0A1428 সেকেন্ডারি, সিগন্যাল সায়ান #00E5FF অ্যাকসেন্ট (CTAs, হাইলাইট), পোলার সাদা #F4F8FF পাঠ্য। কন্ট্রাস্ট সায়ান-অন-অ্যাবিস = 12.3:1 — AAA পাস করে।</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SajibBaig Circuit Mark palette: Abyss #060D1C dominant, Deep Circuit #0A1428 secondary, Signal Cyan #00E5FF accent (CTAs, highlights), Polar White #F4F8FF text. Contrast cyan-on-abyss = 12.3:1 — passes AAA.</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19 · 268 / 1085</a:t>
            </a:r>
          </a:p>
        </p:txBody>
      </p:sp>
    </p:spTree>
  </p:cSld>
  <p:clrMapOvr>
    <a:masterClrMapping/>
  </p:clrMapOvr>
</p:sld>
</file>

<file path=ppt/slides/slide2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2টি কাল্পনিক ক্লায়েন্টদের জন্য প্যালেট তৈরি করুন: একটি জৈব খাবারের দোকান (উষ্ণ/সবুজ) এবং একটি সাইবার নিরাপত্তা স্টার্টআপ (গাঢ়/নীল)। প্রতিটি: 6টি সোয়াচ, একটি সাধারণ পোস্টারে 60-30-10 মক প্রয়োগ করা হয়েছে, কনট্রাস্ট-চেক করা পাঠ্য জোড়া।</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Create palettes for 2 fictional clients: an organic food shop (warm/green) and a cybersecurity startup (dark/blue). Each: 6 swatches, 60-30-10 mock applied to a simple poster, contrast-checked text pairs.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19 · 269 / 1085</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এখনই আপনার সম্পূর্ণ ফোল্ডার ট্রি তৈরি করুন, প্রতিটি আলগা ডেস্কটপ ফাইল এতে সরান, Google ড্রাইভ সিঙ্ক সেট আপ করুন এবং 7-জিপ দিয়ে একটি পরীক্ষা ফোল্ডার জিপ করুন৷</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Build your full folder tree now, move every loose Desktop file into it, set up Google Drive sync, and zip a test folder with 7-Zip.</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 · 27 / 1085</a:t>
            </a:r>
          </a:p>
        </p:txBody>
      </p:sp>
    </p:spTree>
  </p:cSld>
  <p:clrMapOvr>
    <a:masterClrMapping/>
  </p:clrMapOvr>
</p:sld>
</file>

<file path=ppt/slides/slide2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2 প্যালেট কার্ড (.AI + PNG HEX কোড সহ) + কনট্রাস্ট চেক স্ক্রিনশট SB-&lt;id&gt;-D19 এ। গ্রহণযোগ্যতা: 60-30-10 মকের মধ্যে স্পষ্ট, সমস্ত পাঠ্য জোড়া ≥4.5:1।</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2 palette cards (.ai + PNG with HEX codes) + contrast check screenshots in SB-&lt;id&gt;-D19. Acceptance: 60-30-10 evident in mock, all text pairs ≥4.5:1.</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19 · 270 / 1085</a:t>
            </a:r>
          </a:p>
        </p:txBody>
      </p:sp>
    </p:spTree>
  </p:cSld>
  <p:clrMapOvr>
    <a:masterClrMapping/>
  </p:clrMapOvr>
</p:sld>
</file>

<file path=ppt/slides/slide2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বিশুদ্ধ কালো #000 এর উপর খাঁটি সাদা #FFF → কঠোর; কাছাকাছি-কালো (#0A0A0A) এবং অফ-হোয়াইট (#F8F8F8) ব্যবহার করুন।</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pure black #000 on pure white #FFF → harsh; use near-black (#0A0A0A) and off-white (#F8F8F8).</a:t>
            </a:r>
          </a:p>
        </p:txBody>
      </p:sp>
      <p:sp>
        <p:nvSpPr>
          <p:cNvPr id="15" name="Rounded Rectangle 14"/>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17" name="Rounded Rectangle 16"/>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টিপ: গ্রেস্কেলে আপনার ডিজাইনের স্ক্রিনশট করুন — যদি শ্রেণিবিন্যাস মারা যায়, রঙ জাল কাজ করছে।</a:t>
            </a:r>
          </a:p>
        </p:txBody>
      </p:sp>
      <p:sp>
        <p:nvSpPr>
          <p:cNvPr id="20" name="TextBox 19"/>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screenshot your design in greyscale — if hierarchy dies, colour was doing fake work.</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19 · 271 / 1085</a:t>
            </a:r>
          </a:p>
        </p:txBody>
      </p:sp>
    </p:spTree>
  </p:cSld>
  <p:clrMapOvr>
    <a:masterClrMapping/>
  </p:clrMapOvr>
</p:sld>
</file>

<file path=ppt/slides/slide2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19 · 272 / 1085</a:t>
            </a:r>
          </a:p>
        </p:txBody>
      </p:sp>
    </p:spTree>
  </p:cSld>
  <p:clrMapOvr>
    <a:masterClrMapping/>
  </p:clrMapOvr>
</p:sld>
</file>

<file path=ppt/slides/slide2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19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19তম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19”</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19 · 273 / 1085</a:t>
            </a:r>
          </a:p>
        </p:txBody>
      </p:sp>
    </p:spTree>
  </p:cSld>
  <p:clrMapOvr>
    <a:masterClrMapping/>
  </p:clrMapOvr>
</p:sld>
</file>

<file path=ppt/slides/slide2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20</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20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লোগো ধারণা রুট + সপ্তাহ পর্যালোচনা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Logo concept routes + week review</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4 · থু · বৃহস্পতি, 08 অক্টোবর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2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20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20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রাকিব একটা লোগোর আইডিয়া পেশ করল আর ক্লায়েন্ট বলল না—মৃত শেষ। এখন তিনি সর্বদা 3টি ধারণার পথ দেখান (নিরাপদ/আধুনিক/গাঢ়)। ক্লায়েন্টরা প্রত্যাখ্যানের পরিবর্তে বেছে নিন; তার অনুমোদনের হার 40% থেকে 85% হয়েছে।</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Rakib presented one logo idea and the client said no — dead end. Now he always shows 3 concept routes (safe / modern / bold). Clients choose instead of reject; his approval rate went from 40% to 85%.</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20 · 275 / 1085</a:t>
            </a:r>
          </a:p>
        </p:txBody>
      </p:sp>
    </p:spTree>
  </p:cSld>
  <p:clrMapOvr>
    <a:masterClrMapping/>
  </p:clrMapOvr>
</p:sld>
</file>

<file path=ppt/slides/slide2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লোগো ধারণা রুট + সপ্তাহ পর্যালোচনা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Logo concept routes + week review</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20 · 276 / 1085</a:t>
            </a:r>
          </a:p>
        </p:txBody>
      </p:sp>
    </p:spTree>
  </p:cSld>
  <p:clrMapOvr>
    <a:masterClrMapping/>
  </p:clrMapOvr>
</p:sld>
</file>

<file path=ppt/slides/slide2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লোগো একটি চিন্তার সরঞ্জাম, সাজসজ্জা নয়: 16 পিক্সে স্মরণীয়, বিলবোর্ড আকারে অর্থবহ, এক রঙে কাজ করে।</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 logo is a thinking tool, not decoration: memorable at 16 px, meaningful at billboard size, works in one colour.</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প্রক্রিয়া প্রতিভাকে হার মানায়: গবেষণা → 20টি থাম্বনেইল → 3টি রুট → পরিমার্জন 1. পেশাদাররা 30টি এলোমেলো ধারণা নয়, রুট দেখায়৷</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Process beats talent: research → 20 thumbnails → 3 routes → refine 1. Professionals show routes, not 30 random ideas.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20 · 277 / 1085</a:t>
            </a:r>
          </a:p>
        </p:txBody>
      </p:sp>
    </p:spTree>
  </p:cSld>
  <p:clrMapOvr>
    <a:masterClrMapping/>
  </p:clrMapOvr>
</p:sld>
</file>

<file path=ppt/slides/slide2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প্রথমে সংক্ষিপ্ত: ক্লায়েন্টের শব্দ — তারা কী বিক্রি করে, কার কাছে, 3টি বিশেষণ, প্রতিযোগী, যেখানে লোগো থাকে (সাইন/অ্যাপ/ইউনিফর্ম)।</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Brief first: client words — what they sell, to whom, 3 adjectives, competitors, where the logo lives (sign/app/uniform).</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গবেষণা 15 মিনিট: প্রতিযোগী লোগো, ক্যাটাগরি ক্লিচ এড়ানোর জন্য (আমদানি/রপ্তানির জন্য গ্লোব, দাঁতের জন্য দাঁত...)।</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Research 15 min: competitor logos, category clichés to avoid (globe for import/export, tooth for dentists…).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থাম্বনেইল স্প্রিন্ট: 20 মিনিটে 20টি ছোট পেন্সিল স্কেচ — কোন বিচার নেই, কোন বিস্তারিত নেই। পরিমাণ মৌলিকতা আনলক করে।</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Thumbnail sprint: 20 tiny pencil sketches in 20 minutes — no judging, no detail. Quantity unlocks originality.</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20 · 278 / 1085</a:t>
            </a:r>
          </a:p>
        </p:txBody>
      </p:sp>
    </p:spTree>
  </p:cSld>
  <p:clrMapOvr>
    <a:masterClrMapping/>
  </p:clrMapOvr>
</p:sld>
</file>

<file path=ppt/slides/slide2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3টি পথ বেছে নিন: যেমন শব্দচিহ্ন, আইকন+শব্দ, মনোগ্রাম। ভেক্টর প্রতিটি পরিষ্কারভাবে (পেন + টাইপ), এক রঙ, কোন প্রভাব নেই।</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Pick 3 routes: e.g. wordmark, icon+word, monogram. Vector each cleanly (Pen + type), one colour, no effects.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নির্মমভাবে পরীক্ষা করুন: 16 পিক্সেল ফ্যাভিকন আকার, শুধুমাত্র কালো সংস্করণ, অন্ধকারে বিপরীত, ছোট মুদ্রিত, বাস্তব পৃষ্ঠে মকআপ (চিহ্ন/শার্ট/অ্যাপ আইকন)।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Test ruthlessly: 16 px favicon size, black-only version, reversed on dark, printed small, mockup on real surface (sign/shirt/app icon).</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একটি গল্প হিসাবে উপস্থাপন করুন: সংক্ষিপ্ত রিক্যাপ → মকআপে রুট বিকল্প → আপনার সুপারিশ + কেন। এই পর্যায়ে কখনই কাঁচা ফাইল পাঠাবেন 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Present as a story: brief recap → route options on mockups → your recommendation + why. Never send raw files at this stage.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20 · 279 / 1085</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আপনার ফোল্ডার গাছের স্ক্রিনশট + ড্রাইভ সিঙ্ক সক্রিয়। SB-&lt;id&gt;-D02 এ আপলোড করুন। গ্রহণযোগ্যতা: 5টি শীর্ষ ফোল্ডার উপস্থিত, 01-কোর্সের ভিতরে একটি README.txt এ লেখা নামকরণের নিয়ম।</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screenshot of your folder tree + Drive sync active. Upload to SB-&lt;id&gt;-D02. Acceptance: 5 top folders present, naming rule written in a README.txt inside 01-Course.</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 · 28 / 1085</a:t>
            </a:r>
          </a:p>
        </p:txBody>
      </p:sp>
    </p:spTree>
  </p:cSld>
  <p:clrMapOvr>
    <a:masterClrMapping/>
  </p:clrMapOvr>
</p:sld>
</file>

<file path=ppt/slides/slide2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বেকারি সংক্ষিপ্ত 'উষ্ণ, হস্তনির্মিত, প্রিমিয়াম': রুট একটি স্ক্রিপ্ট শব্দচিহ্ন (খুব সাধারণ), একটি বৃত্তে রুট বি গম-মনোগ্রাম (জিতেছে — স্ট্যাম্প/স্টিকার/ফ্যাভিকন হিসাবে কাজ করে), রুট সি সম্পূর্ণ চিত্রণ (16 পিক্সে খুব বিস্তারিত)।</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Bakery brief 'warm, handmade, premium': Route A script wordmark (too common), Route B wheat-monogram in a circle (won — works as stamp/sticker/favicon), Route C full illustration (too detailed at 16 px).</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20 · 280 / 1085</a:t>
            </a:r>
          </a:p>
        </p:txBody>
      </p:sp>
    </p:spTree>
  </p:cSld>
  <p:clrMapOvr>
    <a:masterClrMapping/>
  </p:clrMapOvr>
</p:sld>
</file>

<file path=ppt/slides/slide2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সাধারণ লোগো মার্ক ডিজাইন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Design a Simple Logo Mark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আকৃতি + প্রকার সহ মনোগ্রাম/আইকন।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Monogram/icon with shape + type.</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20 · 281 / 1085</a:t>
            </a:r>
          </a:p>
        </p:txBody>
      </p:sp>
    </p:spTree>
  </p:cSld>
  <p:clrMapOvr>
    <a:masterClrMapping/>
  </p:clrMapOvr>
</p:sld>
</file>

<file path=ppt/slides/slide2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বাস্তব-ইশ সংক্ষিপ্ত (প্রদত্ত বা আপনার নিজের পারিবারিক ব্যবসা) সম্পূর্ণ প্রক্রিয়া: সংক্ষিপ্ত শীট → 20 থাম্বনেল (ছবি) → 3 ভেক্টর রুট → 16 px + 1-রঙের পরীক্ষা। পর্যালোচনা করার জন্য সমস্ত 3টি রুট আনুন।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Full process on a real-ish brief (provided or your own family business): brief sheet → 20 thumbnails (photo them) → 3 vector routes → 16 px + 1-colour tests. Bring all 3 routes to review.</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20 · 282 / 1085</a:t>
            </a:r>
          </a:p>
        </p:txBody>
      </p:sp>
    </p:spTree>
  </p:cSld>
  <p:clrMapOvr>
    <a:masterClrMapping/>
  </p:clrMapOvr>
</p:sld>
</file>

<file path=ppt/slides/slide2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logo-routes.ai (3 রুট) + test-sheet.png (16 px, mono, reversed, mockup) + SB-&lt;id&gt;-D20-এ সংক্ষিপ্ত শীট। গ্রহণযোগ্যতা: 20টি থাম্বনেইল ফটোগ্রাফ, 3টি স্বতন্ত্র রুট, সমস্ত 4টি পরীক্ষা ≥2 রুটে পাস করা হয়েছে। আজ সপ্তাহ 4 কুইজ.</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logo-routes.ai (3 routes) + test-sheet.png (16 px, mono, reversed, mockup) + brief sheet in SB-&lt;id&gt;-D20. Acceptance: 20 thumbnails photographed, 3 distinct routes, all 4 tests passed by ≥2 routes. Week 4 quiz today.</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20 · 283 / 1085</a:t>
            </a:r>
          </a:p>
        </p:txBody>
      </p:sp>
    </p:spTree>
  </p:cSld>
  <p:clrMapOvr>
    <a:masterClrMapping/>
  </p:clrMapOvr>
</p:sld>
</file>

<file path=ppt/slides/slide2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স্কেচ করার আগে ইলাস্ট্রেটরে শুরু করা → আপনি চিন্তা করার পরিবর্তে সাজান।</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starting in Illustrator before sketching → you decorate instead of think.</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গ্রেডিয়েন্ট/ছায়া-নির্ভর লোগো → এক-রঙের মুদ্রণে মারা যায়। একটি রং আগে কাজ করা আবশ্যক.</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gradient/shadow-dependent logos → die in one-colour print. One colour must work first.</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গ্রেডিয়েন্ট/ছায়া-নির্ভর লোগো → এক-রঙের মুদ্রণে মারা যায়। একটি রং আগে কাজ করা আবশ্যক.</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gradient/shadow-dependent logos → die in one-colour print. One colour must work first.</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20 · 284 / 1085</a:t>
            </a:r>
          </a:p>
        </p:txBody>
      </p:sp>
    </p:spTree>
  </p:cSld>
  <p:clrMapOvr>
    <a:masterClrMapping/>
  </p:clrMapOvr>
</p:sld>
</file>

<file path=ppt/slides/slide2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20 · 285 / 1085</a:t>
            </a:r>
          </a:p>
        </p:txBody>
      </p:sp>
    </p:spTree>
  </p:cSld>
  <p:clrMapOvr>
    <a:masterClrMapping/>
  </p:clrMapOvr>
</p:sld>
</file>

<file path=ppt/slides/slide2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20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20”</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20 · 286 / 1085</a:t>
            </a:r>
          </a:p>
        </p:txBody>
      </p:sp>
    </p:spTree>
  </p:cSld>
  <p:clrMapOvr>
    <a:masterClrMapping/>
  </p:clrMapOvr>
</p:sld>
</file>

<file path=ppt/slides/slide2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21</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21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লোগো চূড়ান্তকরণ এবং মিনি ব্র্যান্ড কিট</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Logo finalisation &amp; mini brand kit</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5 · সূর্য · রবিবার, 11 অক্টোবর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2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21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21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একটি দোকান সাইন, একটি ফেসবুক পৃষ্ঠা এবং একটি 2-ইঞ্চি স্ট্যাম্পে কাজ করার জন্য চূড়ান্ত লোগো প্রয়োজন। তানভীর মিনি ব্র্যান্ডের কিট (লোগো সংস্করণ, রঙ, ফন্ট, ব্যবহারের নিয়ম) সরবরাহ করলেন — ক্লায়েন্ট জিজ্ঞাসা করা বন্ধ করে দিল 'আমি কোন ফাইল ব্যবহার করব?' চিরকাল</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The final logo needed to work on a shop sign, a Facebook page and a 2-inch stamp. Tanvir delivered the mini brand kit (logo versions, colours, fonts, usage rules) — the client stopped asking 'which file do I use?' forever.</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21 · 288 / 1085</a:t>
            </a:r>
          </a:p>
        </p:txBody>
      </p:sp>
    </p:spTree>
  </p:cSld>
  <p:clrMapOvr>
    <a:masterClrMapping/>
  </p:clrMapOvr>
</p:sld>
</file>

<file path=ppt/slides/slide2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লোগো চূড়ান্তকরণ এবং মিনি ব্র্যান্ড কিট৷</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Logo finalisation &amp; mini brand kit</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21 · 289 / 1085</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স্টোরেজ হিসাবে ডেস্কটপ → OS পুনরায় ইনস্টল করার পরে হারিয়ে যাওয়া ফাইল। টিপ: যদি একটি ফাইল তৈরি করতে 5 মিনিটের বেশি সময় নেয়, তবে এটির ব্যাক আপ নেওয়া হয়।</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Desktop as storage → lost files after OS reinstall. Tip: if a file took &gt;5 min to make, it gets backed up.</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একই ডিস্কে একটি ব্যাকআপ - একটি ডিস্ক ব্যর্থতা উভয় কপিকে হত্যা করে।</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one backup on the same disk — a disk failure kills both copies.</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একই ডিস্কে একটি ব্যাকআপ - একটি ডিস্ক ব্যর্থতা উভয় কপিকে হত্যা করে।</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one backup on the same disk — a disk failure kills both copies.</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 · 29 / 1085</a:t>
            </a:r>
          </a:p>
        </p:txBody>
      </p:sp>
    </p:spTree>
  </p:cSld>
  <p:clrMapOvr>
    <a:masterClrMapping/>
  </p:clrMapOvr>
</p:sld>
</file>

<file path=ppt/slides/slide2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চূড়ান্তকরণ = সিস্টেমাইজেশন: ক্লায়েন্ট একটি কিট পায় যা অপব্যবহারকে কঠিন করে তোলে — ফাইল, আকার, পরিষ্কার স্থান, নিয়ম করুন/করবেন না।</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Finalisation = systemisation: the client receives a kit that makes misuse hard — files, sizes, clear space, do/don't rules.</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মিনি ব্র্যান্ড কিট (লোগো + রঙ + হরফ + নিয়ম, 4-6 পৃষ্ঠা) প্রিমিয়াম মূল্যের ন্যায্যতা দেয় এবং ফলো-আপ কাজ শুরু করে।</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 mini brand kit (logo + colours + fonts + rules, 4–6 pages) justifies premium pricing and spawns follow-up work.</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21 · 290 / 1085</a:t>
            </a:r>
          </a:p>
        </p:txBody>
      </p:sp>
    </p:spTree>
  </p:cSld>
  <p:clrMapOvr>
    <a:masterClrMapping/>
  </p:clrMapOvr>
</p:sld>
</file>

<file path=ppt/slides/slide2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নির্বাচিত রুটটি পরিমার্জিত করুন: অপটিক্যাল সারিবদ্ধকরণ (চেনাশোনাগুলি সমতল প্রান্তগুলিকে সামান্য ওভারশুট করে), সামঞ্জস্যপূর্ণ স্ট্রোক ওজন, নোঙ্গর পরিষ্কার।</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Refine the chosen route: optical alignment (circles slightly overshoot flat edges), consistent stroke weights, anchor cleanup.</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পরিষ্কার স্থান সংজ্ঞায়িত করুন: লোগোর চারপাশে ন্যূনতম মার্জিন (সাধারণত = একটি লোগো উপাদানের উচ্চতা) — এটি কিটটিতে আঁকুন।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Define clear space: minimum margin around the logo (usually = height of a logo element) — draw it in the kit.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সর্বনিম্ন মাপ: ক্ষুদ্রতম প্রিন্ট (যেমন, 20 মিমি) এবং স্ক্রিন (যেমন, 48 পিক্সেল) যেখানে বিশদ টিকে থাকে।</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Minimum sizes: smallest print (e.g., 20 mm) and screen (e.g., 48 px) where detail survives.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21 · 291 / 1085</a:t>
            </a:r>
          </a:p>
        </p:txBody>
      </p:sp>
    </p:spTree>
  </p:cSld>
  <p:clrMapOvr>
    <a:masterClrMapping/>
  </p:clrMapOvr>
</p:sld>
</file>

<file path=ppt/slides/slide2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ফাইল ম্যাট্রিক্স এক্সপোর্ট: এসভিজি + পিডিএফ (ভেক্টর), পিএনজি 512/1024/2048 স্বচ্ছ, সাদাতে জেপিজি; সম্পূর্ণ রঙ + 1-রঙ কালো + বিপরীত সাদা; ফেভিকন 16/32/48।</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File matrix export: SVG + PDF (vector), PNG at 512/1024/2048 transparent, JPG on white; full colour + 1-colour black + reversed white; favicon 16/32/48.</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কিট পৃষ্ঠাগুলি তৈরি করুন: 1 কভার, 2 লোগো (সংস্করণ, পরিষ্কার স্থান, ন্যূনতম আকার, করবেন না), 3 রঙ (HEX/RGB/CMYK), 4 প্রকার (ফন্ট + শ্রেণিবিন্যাস), 5টি অ্যাপ্লিকেশন মকআপ।</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Build the kit pages: 1 cover, 2 logo (versions, clear space, min size, don'ts), 3 colour (HEX/RGB/CMYK), 4 type (fonts + hierarchy), 5 application mockups.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বিতরণ: জিপ করা ফোল্ডার কাঠামো (01-প্রাথমিক, 02-ভেরিয়েন্ট, 03-ফ্যাভিকন, 04-Kit.pdf) + একটি 10-মিনিট হ্যান্ডওভার ওয়াকথ্রু (এটি রেকর্ড করুন)।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Deliver: zipped folder structure (01-Primary, 02-Variants, 03-Favicon, 04-Kit.pdf) + a 10-minute handover walkthrough (record it).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21 · 292 / 1085</a:t>
            </a:r>
          </a:p>
        </p:txBody>
      </p:sp>
    </p:spTree>
  </p:cSld>
  <p:clrMapOvr>
    <a:masterClrMapping/>
  </p:clrMapOvr>
</p:sld>
</file>

<file path=ppt/slides/slide2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কিট ডোন্টস পৃষ্ঠা দেখায়: প্রসারিত লোগো (এক্স), ছায়া যোগ করা (এক্স), ভুল-রঙের পটভূমি (এক্স), বিশৃঙ্খল পরিষ্কার স্থান (এক্স) - এটি দেখার পরে ক্লায়েন্ট স্ব-পুলিশ।</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Kit don'ts page shows: stretched logo (X), shadow added (X), wrong-colour background (X), cluttered clear space (X) — clients self-police after seeing it.</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21 · 293 / 1085</a:t>
            </a:r>
          </a:p>
        </p:txBody>
      </p:sp>
    </p:spTree>
  </p:cSld>
  <p:clrMapOvr>
    <a:masterClrMapping/>
  </p:clrMapOvr>
</p:sld>
</file>

<file path=ppt/slides/slide2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লোগো ডিজাইন গিগ তালিকাভুক্ত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List a Logo Design Gig</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 লিঙ্কডইন পোস্ট।</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 LinkedIn post.</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21 · 294 / 1085</a:t>
            </a:r>
          </a:p>
        </p:txBody>
      </p:sp>
    </p:spTree>
  </p:cSld>
  <p:clrMapOvr>
    <a:masterClrMapping/>
  </p:clrMapOvr>
</p:sld>
</file>

<file path=ppt/slides/slide2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সম্পূর্ণ লোগো কিট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Complete Logo Kit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প্রাথমিক + বৈচিত্র + রঙ/b&amp;w.</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Primary + variations + color/b&amp;w.</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21 · 295 / 1085</a:t>
            </a:r>
          </a:p>
        </p:txBody>
      </p:sp>
    </p:spTree>
  </p:cSld>
  <p:clrMapOvr>
    <a:masterClrMapping/>
  </p:clrMapOvr>
</p:sld>
</file>

<file path=ppt/slides/slide2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Day-20 বিজয়ীকে সম্পূর্ণ পাইপলাইনের মাধ্যমে নিয়ে যান: পরিমার্জন → পরিষ্কার স্থান → সম্পূর্ণ ফাইল ম্যাট্রিক্স এক্সপোর্ট → একটি 5-পৃষ্ঠার মিনি কিট PDF একত্রিত করুন৷ অপব্যবহার অডিটের জন্য একজন অংশীদারের সাথে কিট অদলবদল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Take your Day-20 winner through the full pipeline: refine → clear space → full file matrix export → assemble a 5-page mini kit PDF. Swap kits with a partner for a misuse audit.</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21 · 296 / 1085</a:t>
            </a:r>
          </a:p>
        </p:txBody>
      </p:sp>
    </p:spTree>
  </p:cSld>
  <p:clrMapOvr>
    <a:masterClrMapping/>
  </p:clrMapOvr>
</p:sld>
</file>

<file path=ppt/slides/slide2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SB-&lt;id&gt;-D21-এ brand-kit.zip (ফাইল ম্যাট্রিক্স) + brand-kit.pdf (5 পৃষ্ঠা)। গ্রহণযোগ্যতা: সমস্ত ফাইল ফরম্যাট উপস্থিত এবং খোলা যায়, পরিষ্কার স্থান + মিনিটের আকার সংজ্ঞায়িত, পৃষ্ঠা অন্তর্ভুক্ত নয়।</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brand-kit.zip (file matrix) + brand-kit.pdf (5 pages) in SB-&lt;id&gt;-D21. Acceptance: all file formats present and openable, clear space + min size defined, don'ts page included.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21 · 297 / 1085</a:t>
            </a:r>
          </a:p>
        </p:txBody>
      </p:sp>
    </p:spTree>
  </p:cSld>
  <p:clrMapOvr>
    <a:masterClrMapping/>
  </p:clrMapOvr>
</p:sld>
</file>

<file path=ppt/slides/slide29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শুধুমাত্র একটি বড় PNG → ক্লায়েন্ট পাঠালে তা সর্বত্র প্রসারিত হয়। ম্যাট্রিক্স অপব্যবহার প্রতিরোধ করে।</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sending only one big PNG → client stretches it everywhere. The matrix prevents abuse.</a:t>
            </a:r>
          </a:p>
        </p:txBody>
      </p:sp>
      <p:sp>
        <p:nvSpPr>
          <p:cNvPr id="15" name="Rounded Rectangle 14"/>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17" name="Rounded Rectangle 16"/>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টিপ: হ্যান্ডওভার ভিডিও একবার রেকর্ড করুন, ফর্ম্যাটটি চিরতরে পুনরায় ব্যবহার করুন — এটি আপনাকে রেফারেলের জন্যও বাজারজাত করে।</a:t>
            </a:r>
          </a:p>
        </p:txBody>
      </p:sp>
      <p:sp>
        <p:nvSpPr>
          <p:cNvPr id="20" name="TextBox 19"/>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record the handover video once, reuse the format forever — it also markets you to referrals.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21 · 298 / 1085</a:t>
            </a:r>
          </a:p>
        </p:txBody>
      </p:sp>
    </p:spTree>
  </p:cSld>
  <p:clrMapOvr>
    <a:masterClrMapping/>
  </p:clrMapOvr>
</p:sld>
</file>

<file path=ppt/slides/slide29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21 · 299 / 1085</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ওরিয়েন্টেশন, কম্পিউটার হার্ডওয়্যার এবং ওএস সেটআপ</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Orientation, computer hardware &amp; OS setup</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 · 3 / 1085</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 · 30 / 1085</a:t>
            </a:r>
          </a:p>
        </p:txBody>
      </p:sp>
    </p:spTree>
  </p:cSld>
  <p:clrMapOvr>
    <a:masterClrMapping/>
  </p:clrMapOvr>
</p:sld>
</file>

<file path=ppt/slides/slide30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21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21”</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21 · 300 / 1085</a:t>
            </a:r>
          </a:p>
        </p:txBody>
      </p:sp>
    </p:spTree>
  </p:cSld>
  <p:clrMapOvr>
    <a:masterClrMapping/>
  </p:clrMapOvr>
</p:sld>
</file>

<file path=ppt/slides/slide30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22</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22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সমান্তরাল: লেটারহেড, চালান, শংসাপত্র টেমপ্লেট</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Collateral: letterhead, invoice, certificate templates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5 · সোম · সোম, 12 অক্টোবর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30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22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22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একটি প্রশিক্ষণ কেন্দ্রের লেটারহেড, চালান এবং শংসাপত্রের টেমপ্লেট প্রয়োজন। নুসরাত তিনটিই এক স্টাইলে তৈরি করেছেন — কেন্দ্রটি এখন একটি জাতীয় প্রতিষ্ঠানের মতো দেখাচ্ছে। টেমপ্লেট প্যাকেজ নিখুঁত পুনরাবৃত্তিযোগ্য পণ্য.</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training centre needed letterhead, invoice and certificate templates. Nusrat made all three in one style — the centre now looks like a national institute. Template packages are perfect repeatable products.</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22 · 302 / 1085</a:t>
            </a:r>
          </a:p>
        </p:txBody>
      </p:sp>
    </p:spTree>
  </p:cSld>
  <p:clrMapOvr>
    <a:masterClrMapping/>
  </p:clrMapOvr>
</p:sld>
</file>

<file path=ppt/slides/slide30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সমান্তরাল: লেটারহেড, চালান, সার্টিফিকেট টেমপ্লেট</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Collateral: letterhead, invoice, certificate templates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22 · 303 / 1085</a:t>
            </a:r>
          </a:p>
        </p:txBody>
      </p:sp>
    </p:spTree>
  </p:cSld>
  <p:clrMapOvr>
    <a:masterClrMapping/>
  </p:clrMapOvr>
</p:sld>
</file>

<file path=ppt/slides/slide30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সমান্তরাল = আসল কাজ করে এমন লোগো: লেটারহেড, চালান, শংসাপত্র, সামাজিক টেমপ্লেট। এটি পুনরাবৃত্তিযোগ্য রাজস্ব (প্রতিটি ব্যবসার এটি প্রয়োজন) এবং নিখুঁত পোর্টফোলিও ফিলার।</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Collateral = the logo doing real work: letterhead, invoice, certificate, social templates. It's repeatable revenue (every business needs it) and perfect portfolio filler.</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টেমপ্লেটগুলি এক-একবার বীট করে: সিস্টেমটি একবার ডিজাইন করুন, ক্লায়েন্ট (বা আপনি) চিরকালের জন্য সামগ্রী পূরণ করে।</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Templates beat one-offs: design the system once, the client (or you) fills content forever.</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22 · 304 / 1085</a:t>
            </a:r>
          </a:p>
        </p:txBody>
      </p:sp>
    </p:spTree>
  </p:cSld>
  <p:clrMapOvr>
    <a:masterClrMapping/>
  </p:clrMapOvr>
</p:sld>
</file>

<file path=ppt/slides/slide30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লেটারহেড: A4, লোগো টপ (বাম বা কেন্দ্রে), কন্টাক্ট স্ট্রিপ ফুটার, 20 মিমি মার্জিন, বডি জোন গাইড দিয়ে চিহ্নিত; এক্সপোর্ট .ai + .docx সংস্করণ (শব্দ: হেডারে লোগো পেস্ট করুন)।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Letterhead: A4, logo top (left or centred), contact strip footer, 20 mm margins, body zone marked with guides; export .ai + .docx version (Word: paste logo in header).</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চালান টেমপ্লেট: দিন 3 শব্দ চালান পুনরায় ব্যবহার করুন, ব্র্যান্ডের রঙ + লোগো সহ পুনরায় স্টাইল করুন — লেটারহেডের মতো একই লেআউট ভাষা।</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Invoice template: reuse Day 3 Word invoice, restyle with brand colours + logo — same layout language as letterhead.</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শংসাপত্র: ল্যান্ডস্কেপ A4, 15 মিমি আলংকারিক সীমানা, নামের জন্য আনুষ্ঠানিক প্রদর্শনের ধরন, 'শংসাপত্রের' জন্য স্ক্রিপ্ট অ্যাকসেন্ট, স্বাক্ষর লাইন + সীল/লোগো, অনন্য আইডি লাইন (যাচাই-যোগ্য)।</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Certificate: landscape A4, 15 mm decorative border, formal display type for name, script accent for 'certificate of', signature lines + seal/logo, unique ID line (verify-able).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22 · 305 / 1085</a:t>
            </a:r>
          </a:p>
        </p:txBody>
      </p:sp>
    </p:spTree>
  </p:cSld>
  <p:clrMapOvr>
    <a:masterClrMapping/>
  </p:clrMapOvr>
</p:sld>
</file>

<file path=ppt/slides/slide30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সোশ্যাল টেমপ্লেট প্যাক: ফিড পোস্ট 1080×1350, স্টোরি 1080×1920, কভার 820×312 — একই গ্রিড/রঙ, স্থানধারক টেক্সট বক্স লেবেলযুক্ত।</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Social template pack: feed post 1080×1350, story 1080×1920, cover 820×312 — same grid/colours, placeholder text boxes labelled.</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সামঞ্জস্যতা পরীক্ষা: সমস্ত টুকরো পাশাপাশি রাখুন — একই মার্জিন ছন্দ, একই রঙের ভূমিকা (শুধুমাত্র CTAs/নামে উচ্চারণ), একই ফন্ট।</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Consistency check: lay all pieces side by side — same margins rhythm, same colour roles (accent only on CTAs/names), same fonts.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প্যাকেজ: মাস্টার্স (.ai/.docx) সহ /collateral ফোল্ডার + প্রস্তুত রপ্তানি (PDF/PNG) + একটি এক পৃষ্ঠার 'কীভাবে সম্পাদনা করবেন' নোট।</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Package: /collateral folder with masters (.ai/.docx) + ready exports (PDF/PNG) + a one-page 'how to edit' note.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22 · 306 / 1085</a:t>
            </a:r>
          </a:p>
        </p:txBody>
      </p:sp>
    </p:spTree>
  </p:cSld>
  <p:clrMapOvr>
    <a:masterClrMapping/>
  </p:clrMapOvr>
</p:sld>
</file>

<file path=ppt/slides/slide30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কোর্স সার্টিফিকেট আপনি আসলেই অর্জন করবেন: ব্র্যান্ড SVG মোটিফ থেকে সীমানা, স্পেস গ্রোটেস্ক নাম, সায়ান সিল, আইডি 'SB-FL-2026-XXXX' — একই টেমপ্লেটটি আপনার প্রশিক্ষক 74 দিনে ইস্যু করবেন।</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Course certificate you'll actually earn: border from brand SVG motif, Space Grotesk name, cyan seal, ID 'SB-FL-2026-XXXX' — the same template your trainer will issue on Day 74.</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22 · 307 / 1085</a:t>
            </a:r>
          </a:p>
        </p:txBody>
      </p:sp>
    </p:spTree>
  </p:cSld>
  <p:clrMapOvr>
    <a:masterClrMapping/>
  </p:clrMapOvr>
</p:sld>
</file>

<file path=ppt/slides/slide30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লেটারহেড + ইনভয়েস লেআউট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Letterhead + Invoice Layout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A4 ব্র্যান্ড লেআউট।</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A4 brand layout.</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22 · 308 / 1085</a:t>
            </a:r>
          </a:p>
        </p:txBody>
      </p:sp>
    </p:spTree>
  </p:cSld>
  <p:clrMapOvr>
    <a:masterClrMapping/>
  </p:clrMapOvr>
</p:sld>
</file>

<file path=ppt/slides/slide30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Day-21 ব্র্যান্ডের জন্য সম্পূর্ণ সমান্তরাল সেট তৈরি করুন: লেটারহেড (AI+DOCX), চালান (DOCX→PDF), সার্টিফিকেট (AI+PDF), 3টি সামাজিক টেমপ্লেট (PNG)। শেষে পাশের ধারাবাহিকতার ছবি।</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Produce the full collateral set for your Day-21 brand: letterhead (AI+DOCX), invoice (DOCX→PDF), certificate (AI+PDF), 3 social templates (PNG). Side-by-side consistency photo at the end.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22 · 309 / 1085</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২য়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2”</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 · 31 / 1085</a:t>
            </a:r>
          </a:p>
        </p:txBody>
      </p:sp>
    </p:spTree>
  </p:cSld>
  <p:clrMapOvr>
    <a:masterClrMapping/>
  </p:clrMapOvr>
</p:sld>
</file>

<file path=ppt/slides/slide3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SB-&lt;id&gt;-D22-এ collateral-pack.zip। গ্রহণযোগ্যতা: সমস্ত 4টি আইটেম, মাস্টার + রপ্তানি, ধারাবাহিক মার্জিন/রঙগুলি পাশাপাশি শটে যাচাই করা হয়েছে।</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collateral-pack.zip in SB-&lt;id&gt;-D22. Acceptance: all 4 items, masters + exports, consistent margins/colours verified in the side-by-side shot.</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22 · 310 / 1085</a:t>
            </a:r>
          </a:p>
        </p:txBody>
      </p:sp>
    </p:spTree>
  </p:cSld>
  <p:clrMapOvr>
    <a:masterClrMapping/>
  </p:clrMapOvr>
</p:sld>
</file>

<file path=ppt/slides/slide3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AI রপ্তানিতে ফন্ট এমবেডেড/আউটলাইন করা হয়নি → ক্লায়েন্টের মেশিন এটিকে ম্যাঙ্গেল করে। প্রিন্ট ফাইলের জন্য রূপরেখার ধরন।</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font not embedded/outlined in AI exports → client's machine mangles it. Outline type for print files.</a:t>
            </a:r>
          </a:p>
        </p:txBody>
      </p:sp>
      <p:sp>
        <p:nvSpPr>
          <p:cNvPr id="15" name="Rounded Rectangle 14"/>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17" name="Rounded Rectangle 16"/>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টিপ: 'কীভাবে সম্পাদনা করবেন' নোটটি সমর্থন বার্তাগুলিকে শূন্যে হ্রাস করে এবং প্রতিটি ক্লায়েন্টকে প্রভাবিত করে৷</a:t>
            </a:r>
          </a:p>
        </p:txBody>
      </p:sp>
      <p:sp>
        <p:nvSpPr>
          <p:cNvPr id="20" name="TextBox 19"/>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the 'how to edit' note reduces support messages to zero and impresses every client.</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22 · 311 / 1085</a:t>
            </a:r>
          </a:p>
        </p:txBody>
      </p:sp>
    </p:spTree>
  </p:cSld>
  <p:clrMapOvr>
    <a:masterClrMapping/>
  </p:clrMapOvr>
</p:sld>
</file>

<file path=ppt/slides/slide3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22 · 312 / 1085</a:t>
            </a:r>
          </a:p>
        </p:txBody>
      </p:sp>
    </p:spTree>
  </p:cSld>
  <p:clrMapOvr>
    <a:masterClrMapping/>
  </p:clrMapOvr>
</p:sld>
</file>

<file path=ppt/slides/slide3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22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22”</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22 · 313 / 1085</a:t>
            </a:r>
          </a:p>
        </p:txBody>
      </p:sp>
    </p:spTree>
  </p:cSld>
  <p:clrMapOvr>
    <a:masterClrMapping/>
  </p:clrMapOvr>
</p:sld>
</file>

<file path=ppt/slides/slide3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23</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23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ফটোশপ রিটাচিং ফান্ডামেন্টাল</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Photoshop retouching fundamentals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5 · মঙ্গল · মঙ্গল, 13 অক্টোবর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3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23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23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একজন ওয়েডিং ফটোগ্রাফার আজ রাতে 200টি ছবি রেখেছিলেন। রাকিবের রিটাচিং ওয়ার্কফ্লো — ক্রপ, এক্সপোজার, কালার, স্পট-ক্লিন, এক্সপোর্ট — ব্যাচটি ৩ দিনের পরিবর্তে ৩ ঘণ্টায় প্রসেস করেছে। মানের সঙ্গে গতি = পুনরাবৃত্তি ক্লায়েন্ট.</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wedding photographer had 200 photos due tonight. Rakib's retouching workflow — crop, exposure, colour, spot-clean, export — processed the batch in 3 hours instead of 3 days. Speed with quality = repeat clients.</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23 · 315 / 1085</a:t>
            </a:r>
          </a:p>
        </p:txBody>
      </p:sp>
    </p:spTree>
  </p:cSld>
  <p:clrMapOvr>
    <a:masterClrMapping/>
  </p:clrMapOvr>
</p:sld>
</file>

<file path=ppt/slides/slide3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ফটোশপ রিটাচিং মৌলিক</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Photoshop retouching fundamentals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23 · 316 / 1085</a:t>
            </a:r>
          </a:p>
        </p:txBody>
      </p:sp>
    </p:spTree>
  </p:cSld>
  <p:clrMapOvr>
    <a:masterClrMapping/>
  </p:clrMapOvr>
</p:sld>
</file>

<file path=ppt/slides/slide3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ফটোশপ = পিক্সেল (ফটো, রিটাচিং, কম্পোজিট)। স্তর + মুখোশ হল সম্পূর্ণ মানসিক মডেল: স্ট্যাক, লুকান, মিশ্রন — কখনই আসলটিকে ধ্বংস করবেন না।</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Photoshop = pixels (photos, retouching, composites). Layers + masks are the entire mental model: stack, hide, blend — never destroy the original.</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অ-ধ্বংসাত্মক = সমন্বয় স্তর + স্মার্ট বস্তু + মুখোশ। ক্লায়েন্ট শুক্রবার v7 এর জন্য জিজ্ঞাসা করে; আপনি এখনও v1 সিদ্ধান্ত পরিবর্তন করতে সক্ষম হতে হবে.</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Non-destructive = adjustment layers + smart objects + masks. The client asks for v7 on Friday; you must still be able to change v1 decisions.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23 · 317 / 1085</a:t>
            </a:r>
          </a:p>
        </p:txBody>
      </p:sp>
    </p:spTree>
  </p:cSld>
  <p:clrMapOvr>
    <a:masterClrMapping/>
  </p:clrMapOvr>
</p:sld>
</file>

<file path=ppt/slides/slide3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স্মার্ট অবজেক্ট হিসাবে ছবি খুলুন (রাইট-ক্লিক স্তর → রূপান্তর); ডুপ্লিকেট ব্যাকগ্রাউন্ড কখনই আসল এডিট করে 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Open image as Smart Object (right-click layer → Convert); duplicate background never edit original.</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বেসিক ক্লিনআপ: দাগ/ধুলোর জন্য স্পট হিলিং ব্রাশ (J); ক্লোন স্ট্যাম্প (S, Alt-নমুনা) বড় অপসারণের জন্য — 100% জুম, নরম ব্রাশে কাজ করুন।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Basic cleanup: Spot Healing Brush (J) for blemishes/dust; Clone Stamp (S, Alt-sample) for bigger removals — work at 100% zoom, soft brush.</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ত্বক (হালকা পুনরুদ্ধার): নতুন স্তর → 'নমুনা: সমস্ত স্তর' সহ নিরাময় ব্রাশ; টেক্সচার রাখুন — শুধুমাত্র ব্যাকগ্রাউন্ডগুলিকে ঝাপসা করুন, কখনও প্লাস্টিকের মুখোমুখি হবেন 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Skin (light retouch): new layer → Healing brush with 'Sample: All Layers'; keep texture — blur only backgrounds, never faces into plastic.</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23 · 318 / 1085</a:t>
            </a:r>
          </a:p>
        </p:txBody>
      </p:sp>
    </p:spTree>
  </p:cSld>
  <p:clrMapOvr>
    <a:masterClrMapping/>
  </p:clrMapOvr>
</p:sld>
</file>

<file path=ppt/slides/slide3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রঙ/আলো: সমন্বয় স্তরগুলি শুধুমাত্র — বক্ররেখা (কন্ট্রাস্ট S-বক্ররেখা), হিউ/স্যাচুরেশন, রঙের ভারসাম্য; নীচের স্তরে ক্লিপ করুন (স্তরের মধ্যে Alt-ক্লিক করুন)।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Colour/light: adjustment layers only — Curves (contrast S-curve), Hue/Saturation, Color Balance; clip to the layer below (Alt-click between layers).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মুখোশ: বিষয় নির্বাচন করুন (নির্বাচন → বিষয়) → লেয়ার মাস্ক যোগ করুন = বিচ্ছিন্ন কাটআউট; প্রান্ত পরিমার্জিত করতে কালো/সাদা রঙের মাস্ক (নরম ব্রাশ, 30% প্রবাহ)।</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Masks: select subject (Select → Subject) → add layer mask = isolated cutout; paint mask black/white to refine edges (soft brush, 30% flow).</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কম্পোজিট: নতুন ব্যাকগ্রাউন্ডে বিষয়কে স্মার্ট অবজেক্ট হিসাবে টেনে আনুন → আলোর দিক মেলে + রঙের তাপমাত্রা (রঙের ভারসাম্য) → যোগাযোগের ছায়া স্তর (গুণ করুন, কম অপাসিটি)।</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Composite: drag subject onto new background as Smart Object → match light direction + colour temp (Color Balance) → contact shadow layer (multiply, low opacity).</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23 · 319 / 1085</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03</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3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MS Word ব্যবসায়িক নথি এবং ব্র্যান্ডেড চালান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MS Word business documents &amp; branded invoice</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 · মঙ্গল · মঙ্গল, 15 সেপ্টেম্বর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3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রপ্তানি করুন: ফাইল → হিসাবে রপ্তানি করুন → ওয়েবের জন্য JPG 80%, স্বচ্ছতার জন্য PNG; স্তরযুক্ত PSD মাস্টার সংরক্ষণ করুন.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Export: File → Export As → JPG 80% for web, PNG for transparency; Save the layered PSD master.</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23 · 320 / 1085</a:t>
            </a:r>
          </a:p>
        </p:txBody>
      </p:sp>
    </p:spTree>
  </p:cSld>
  <p:clrMapOvr>
    <a:masterClrMapping/>
  </p:clrMapOvr>
</p:sld>
</file>

<file path=ppt/slides/slide3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প্রোডাক্ট শট রেসকিউ: ডাস্টি ফ্যান ফটো → স্পট-হিল 12 ডাস্ট মার্ক, কার্ভ লিফ্ট, বিষয় নির্বাচন করুন → পরিষ্কার গ্রেডিয়েন্টে রাখুন, নরম যোগাযোগের ছায়া যোগ করুন, রঙ-মিল উষ্ণ→নিরপেক্ষ। 15 মিনিট, ক্লায়েন্ট এর নায়ক ইমেজ.</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Product shot rescue: dusty fan photo → spot-heal 12 dust marks, curves lift, Select Subject → place on clean gradient, add soft contact shadow, colour-match warm→neutral. 15 minutes, client's hero image.</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23 · 321 / 1085</a:t>
            </a:r>
          </a:p>
        </p:txBody>
      </p:sp>
    </p:spTree>
  </p:cSld>
  <p:clrMapOvr>
    <a:masterClrMapping/>
  </p:clrMapOvr>
</p:sld>
</file>

<file path=ppt/slides/slide3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23</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23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সপ্তাহ 4 — গ্রাফিক ডিজাইন II (ফটোশপ)</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Week 4 — Graphic Design II (Photoshop)</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সামাজিক গ্রাফিক্স, থাম্বনেল, জীবনবৃত্তান্ত</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3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নির্বাচন, স্তর এবং মুখোশ</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Selection, Layers &amp; Masks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নির্বাচন সরঞ্জাম, স্তর, মুখোশ.</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Selection tools, layers, masks.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23 · 323 / 1085</a:t>
            </a:r>
          </a:p>
        </p:txBody>
      </p:sp>
    </p:spTree>
  </p:cSld>
  <p:clrMapOvr>
    <a:masterClrMapping/>
  </p:clrMapOvr>
</p:sld>
</file>

<file path=ppt/slides/slide3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কালার ও রিটাচিং</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Color &amp; Retouching</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স্তর, বক্ররেখা, নিরাময় ব্রাশ.</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Levels, curves, healing brush.</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23 · 324 / 1085</a:t>
            </a:r>
          </a:p>
        </p:txBody>
      </p:sp>
    </p:spTree>
  </p:cSld>
  <p:clrMapOvr>
    <a:masterClrMapping/>
  </p:clrMapOvr>
</p:sld>
</file>

<file path=ppt/slides/slide3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ফটোশপ মৌলিক</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Photoshop Fundamentals</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রাস্টার এডিটিং, লেয়ার, রিটাচ</a:t>
            </a:r>
          </a:p>
        </p:txBody>
      </p:sp>
    </p:spTree>
  </p:cSld>
  <p:clrMapOvr>
    <a:masterClrMapping/>
  </p:clrMapOvr>
</p:sld>
</file>

<file path=ppt/slides/slide3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ফটোশপ: রাস্টার এবং ইন্টারফেস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Photoshop: Raster &amp; Interface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মৌলিক সরঞ্জাম; ওয়েবের জন্য খুলুন, আকার পরিবর্তন করুন, ক্রপ করুন, সংরক্ষণ করুন৷</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Basic tools; open, resize, crop, save for web.</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23 · 326 / 1085</a:t>
            </a:r>
          </a:p>
        </p:txBody>
      </p:sp>
    </p:spTree>
  </p:cSld>
  <p:clrMapOvr>
    <a:masterClrMapping/>
  </p:clrMapOvr>
</p:sld>
</file>

<file path=ppt/slides/slide3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ফটোশপ প্রজেক্ট + মিড-কোর্স</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Photoshop Projects + Mid-Course</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সামাজিক প্যাক, থাম্বনেইল, জীবনবৃত্তান্ত</a:t>
            </a:r>
          </a:p>
        </p:txBody>
      </p:sp>
    </p:spTree>
  </p:cSld>
  <p:clrMapOvr>
    <a:masterClrMapping/>
  </p:clrMapOvr>
</p:sld>
</file>

<file path=ppt/slides/slide3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চিত্র পুনরায় স্পর্শ করুন + একটি সামাজিক গ্রাফিক তৈরি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Retouch an Image + Create a Social Graphic</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ওয়েবের জন্য রপ্তানি করুন।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Export for web.</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23 · 328 / 1085</a:t>
            </a:r>
          </a:p>
        </p:txBody>
      </p:sp>
    </p:spTree>
  </p:cSld>
  <p:clrMapOvr>
    <a:masterClrMapping/>
  </p:clrMapOvr>
</p:sld>
</file>

<file path=ppt/slides/slide3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প্রদত্ত প্রতিকৃতিতে পাইপলাইন রিটাচ করুন: ক্লিনআপ (হিলিং+ক্লোন), আলো (বক্ররেখা ক্লিপ করা), মিলিত আলো + যোগাযোগের ছায়া সহ একটি নতুন ব্যাকগ্রাউন্ডে একটি সম্পূর্ণ কাটআউট কম্পোজিট। পাশাপাশি রপ্তানির আগে/পরে।</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Retouch pipeline on provided portraits: cleanup (healing+clone), light (curves clipped), one full cutout composite onto a new background with matched light + contact shadow. Before/after side-by-side export.</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23 · 329 / 1085</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3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3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তানভীরের চাচাতো ভাই মোবাইলের দোকান চালান। তানভীর তাকে লোগো, শর্তাবলী এবং স্বাক্ষর বাক্স সহ একটি ব্র্যান্ডেড ওয়ার্ড চালান তৈরি করে। দোকানটি এখন পেশাদার দেখায় — এবং তানভীরের প্রথম বেতনের চাকরি (2,000 টাকা) সেই একটি নথি থেকে এসেছিল।</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Tanvir's cousin runs a mobile shop. Tanvir made him a branded Word invoice with logo, terms and signature box. The shop now looks professional — and Tanvir's first paid job (2,000 taka) came from that one document.</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 · 33 / 1085</a:t>
            </a:r>
          </a:p>
        </p:txBody>
      </p:sp>
    </p:spTree>
  </p:cSld>
  <p:clrMapOvr>
    <a:masterClrMapping/>
  </p:clrMapOvr>
</p:sld>
</file>

<file path=ppt/slides/slide3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SB-&lt;id&gt;-D23-এ retouch-before-after.jpg + composite.psd (স্তরযুক্ত, স্মার্ট বস্তু + মুখোশ দৃশ্যমান)। গ্রহণযোগ্যতা: মূল স্তর অস্পর্শ, ≥3 সমন্বয় স্তর, 200% এ পরিষ্কার মাস্ক প্রান্ত।</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retouch-before-after.jpg + composite.psd (layered, smart objects + masks visible) in SB-&lt;id&gt;-D23. Acceptance: original layer untouched, ≥3 adjustment layers, clean mask edges at 200%.</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23 · 330 / 1085</a:t>
            </a:r>
          </a:p>
        </p:txBody>
      </p:sp>
    </p:spTree>
  </p:cSld>
  <p:clrMapOvr>
    <a:masterClrMapping/>
  </p:clrMapOvr>
</p:sld>
</file>

<file path=ppt/slides/slide3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মাস্কের পরিবর্তে ইরেজার টুল → অপরিবর্তনীয়। কিছুই মুছে ফেলুন; সবকিছু মাস্ক।</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eraser tool instead of masks → irreversible. Erase nothing; mask everything.</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মুখের উপর 100% মসৃণ → প্লাস্টিকের চেহারা ক্লায়েন্টদের বিজ্ঞপ্তি। টেক্সচার মানের।</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100% smoothing on faces → plastic look clients notice. Texture is quality.</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মুখের উপর 100% মসৃণ → প্লাস্টিকের চেহারা ক্লায়েন্টদের বিজ্ঞপ্তি। টেক্সচার মানের।</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100% smoothing on faces → plastic look clients notice. Texture is quality.</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23 · 331 / 1085</a:t>
            </a:r>
          </a:p>
        </p:txBody>
      </p:sp>
    </p:spTree>
  </p:cSld>
  <p:clrMapOvr>
    <a:masterClrMapping/>
  </p:clrMapOvr>
</p:sld>
</file>

<file path=ppt/slides/slide3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23 · 332 / 1085</a:t>
            </a:r>
          </a:p>
        </p:txBody>
      </p:sp>
    </p:spTree>
  </p:cSld>
  <p:clrMapOvr>
    <a:masterClrMapping/>
  </p:clrMapOvr>
</p:sld>
</file>

<file path=ppt/slides/slide3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23তম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23”</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23 · 333 / 1085</a:t>
            </a:r>
          </a:p>
        </p:txBody>
      </p:sp>
    </p:spTree>
  </p:cSld>
  <p:clrMapOvr>
    <a:masterClrMapping/>
  </p:clrMapOvr>
</p:sld>
</file>

<file path=ppt/slides/slide3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24</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24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সামাজিক সৃজনশীল উত্পাদন (ফিড/গল্প/কভার)</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Social creative production (feed/story/cover)</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5 · বুধ · বুধ, 14 অক্টোবর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3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24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24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একটি বার্গারের দোকানের ফেসবুক পেজে শূন্য ব্যস্ততা ছিল। নুসরাত 5টি ফিড পোস্ট + 3টি স্টোরি টেমপ্লেট তৈরি করে দোকানের রঙ এবং মুখের কাছাকাছি খাবারের শটগুলি দিয়ে৷ দুই সপ্তাহের মধ্যে তিনগুণে পৌঁছান — দোকানটি এখন তাকে মাসিক অর্থ প্রদান করে।</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burger shop's Facebook page had zero engagement. Nusrat made 5 feed posts + 3 story templates with the shop's colours and mouth-close food shots. Reach tripled in two weeks — the shop now pays her monthly.</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24 · 335 / 1085</a:t>
            </a:r>
          </a:p>
        </p:txBody>
      </p:sp>
    </p:spTree>
  </p:cSld>
  <p:clrMapOvr>
    <a:masterClrMapping/>
  </p:clrMapOvr>
</p:sld>
</file>

<file path=ppt/slides/slide3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সামাজিক সৃজনশীল উত্পাদন (ফিড/গল্প/কভার)</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Social creative production (feed/story/cover)</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24 · 336 / 1085</a:t>
            </a:r>
          </a:p>
        </p:txBody>
      </p:sp>
    </p:spTree>
  </p:cSld>
  <p:clrMapOvr>
    <a:masterClrMapping/>
  </p:clrMapOvr>
</p:sld>
</file>

<file path=ppt/slides/slide3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সোশ্যাল ক্রিয়েটিভ হল সর্বোচ্চ ভলিউম পেইড ডিজাইনের কাজ: প্রতিটি ছোট ব্যবসার জন্য সাপ্তাহিক পোস্ট প্রয়োজন। টেমপ্লেট + ব্যাচ উত্পাদন থেকে গতি আসে।</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Social creative is the highest-volume paid design work: every small business needs weekly posts. Speed comes from templates + batch production.</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প্ল্যাটফর্মের বৈশিষ্ট্যগুলি পরিবর্তিত হয় কিন্তু শৃঙ্খলা পরিবর্তন হয় না: প্রতি সৃজনশীল একটি বার্তা, ব্র্যান্ডের রঙ, পাঠ্য ≤20% এলাকার, UI ওভারলেগুলির জন্য নিরাপদ অঞ্চল৷</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Platform specs change but the discipline doesn't: one message per creative, brand colours, text ≤20% of area, safe zones for UI overlays.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24 · 337 / 1085</a:t>
            </a:r>
          </a:p>
        </p:txBody>
      </p:sp>
    </p:spTree>
  </p:cSld>
  <p:clrMapOvr>
    <a:masterClrMapping/>
  </p:clrMapOvr>
</p:sld>
</file>

<file path=ppt/slides/slide3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মাপ যা গুরুত্বপূর্ণ: ফিড 1080×1350 (4:5 জয়ের পৌছানো), স্কোয়ার 1080×1080, গল্প/রিল 1080×1920 (টেক্সট উপরে/নীচ থেকে 250 পিক্সেলের বাইরে রাখুন), FB কভার 820×312, YouTube থাম্ব 1280×720.</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Sizes that matter: feed 1080×1350 (4:5 wins reach), square 1080×1080, story/reel 1080×1920 (keep text out of top/bottom 250 px), FB cover 820×312, YouTube thumb 1280×720.</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একটি মাস্টার টেমপ্লেট ফাইল তৈরি করুন: সোয়াচ হিসাবে ব্র্যান্ডের রঙ, টাইপ শৈলী (শিরোনাম/বডি/CTA), লোগো বসানো, 3 লেআউট ভেরিয়েন্ট (উদ্ধৃতি, পণ্য, ঘোষণা)।</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Build a master template file: brand colours as swatches, type styles (headline/body/CTA), logo placement, 3 layout variants (quote, product, announcement).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প্রতি পোস্ট: ডুপ্লিকেট লেআউট → ফটো অদলবদল করুন (ফ্রেমে ক্লিপ করুন) → 8-শব্দের সর্বোচ্চ শিরোনাম → একটি CTA → মোবাইল উজ্জ্বলতার বৈসাদৃশ্য পরীক্ষা করুন।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Per post: duplicate layout → swap photo (clip into frame) → 8-word max headline → one CTA → check contrast on mobile brightness.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24 · 338 / 1085</a:t>
            </a:r>
          </a:p>
        </p:txBody>
      </p:sp>
    </p:spTree>
  </p:cSld>
  <p:clrMapOvr>
    <a:masterClrMapping/>
  </p:clrMapOvr>
</p:sld>
</file>

<file path=ppt/slides/slide3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ব্যাচ ওয়ার্কফ্লো: একটি 2-ঘণ্টার সেশনে 10টি পোস্ট তৈরি করুন (প্রসঙ্গ-সুইচিং হল হত্যাকারী) → রপ্তানি সারি: JPG 85%, sRGB, নাম দেওয়া হয়েছে date_platform_topic৷</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Batch workflow: produce 10 posts in one 2-hour session (context-switching is the killer) → export queue: JPG 85%, sRGB, named date_platform_topic.</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মোশন-লাইট: প্রিমিয়ার/ক্যানভা-মুক্ত বিকল্পগুলিতে, রিল কভারের জন্য 3-সেকেন্ডের জুম বা টেক্সট স্লাইড যোগ করুন — স্ট্যাটিক-ফার্স্ট, গতি যখন এটি অর্থ যোগ করে।</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Motion-lite: in Premiere/Canva-free alternatives, add 3-second zoom or text slide for reels covers — static-first, motion when it adds meaning.</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ডেলিভারি: বিষয়বস্তু ক্যালেন্ডার শীট (তারিখ, প্ল্যাটফর্ম, ক্যাপশন, ফাইল লিঙ্ক) — ক্যালেন্ডারই আপনাকে একজন ধারক করে তোলে, এক-অফ নয়।</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Delivery: content calendar sheet (date, platform, caption, file link) — the calendar is what makes you a retainer, not a one-off.</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24 · 339 / 1085</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MS Word ব্যবসায়িক নথি এবং ব্র্যান্ডেড চালান৷</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MS Word business documents &amp; branded invoice</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 · 34 / 1085</a:t>
            </a:r>
          </a:p>
        </p:txBody>
      </p:sp>
    </p:spTree>
  </p:cSld>
  <p:clrMapOvr>
    <a:masterClrMapping/>
  </p:clrMapOvr>
</p:sld>
</file>

<file path=ppt/slides/slide3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রেস্টুরেন্ট সপ্তাহের প্যাক: 3টি টেমপ্লেট লেআউট + ফোন ফটো → 90 মিনিট কাজ, ৳4,000/মাস রিটেইনার থেকে 5টি পোস্ট (সোমবার মেনু, বুধবার ডিশ ক্লোজ-আপ, শুক্রবার অফার, শনিবার ইভেন্ট, রবিবারের পর্যালোচনা উদ্ধৃতি)।</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Restaurant week pack: 5 posts (Monday menu, Wednesday dish close-up, Friday offer, Saturday event, Sunday review quote) from 3 template layouts + phone photos → 90 minutes work, ৳4,000/month retainer.</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24 · 340 / 1085</a:t>
            </a:r>
          </a:p>
        </p:txBody>
      </p:sp>
    </p:spTree>
  </p:cSld>
  <p:clrMapOvr>
    <a:masterClrMapping/>
  </p:clrMapOvr>
</p:sld>
</file>

<file path=ppt/slides/slide3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ইনস্টাগ্রাম মার্কেটিং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Instagram Marketing</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ব্যবসার প্রোফাইল, হ্যাশট্যাগ, ব্যস্ততা, বিষয়বস্তু।</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Business profile, hashtags, engagement, content.</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24 · 341 / 1085</a:t>
            </a:r>
          </a:p>
        </p:txBody>
      </p:sp>
    </p:spTree>
  </p:cSld>
  <p:clrMapOvr>
    <a:masterClrMapping/>
  </p:clrMapOvr>
</p:sld>
</file>

<file path=ppt/slides/slide3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সোশ্যাল মিডিয়া প্যাক তৈরি করুন (3 আকার) + থাম্বনেইল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Create a Social Media Pack (3 sizes) + Thumbnail</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ক্লায়েন্ট-প্রস্তুত গ্রাফিক্স।</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Client-ready graphics.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24 · 342 / 1085</a:t>
            </a:r>
          </a:p>
        </p:txBody>
      </p:sp>
    </p:spTree>
  </p:cSld>
  <p:clrMapOvr>
    <a:masterClrMapping/>
  </p:clrMapOvr>
</p:sld>
</file>

<file path=ppt/slides/slide3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ডে-21 ব্র্যান্ডের জন্য একটি 6-পোস্ট প্যাক তৈরি করুন: 2টি উদ্ধৃতি, 2টি পণ্য/অফার, 1টি ঘোষণা, 1টি গল্প — সবই আপনার মাস্টার টেমপ্লেট থেকে, সঠিক নাম সহ রপ্তানি করা + প্রতিটির জন্য একটি পূর্ণ ক্যালেন্ডার সারি৷</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Batch-produce a 6-post pack for your Day-21 brand: 2 quotes, 2 product/offer, 1 announcement, 1 story — all from your master template, exported with correct names + a filled calendar row for each.</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24 · 343 / 1085</a:t>
            </a:r>
          </a:p>
        </p:txBody>
      </p:sp>
    </p:spTree>
  </p:cSld>
  <p:clrMapOvr>
    <a:masterClrMapping/>
  </p:clrMapOvr>
</p:sld>
</file>

<file path=ppt/slides/slide3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social-pack/ (6 রপ্তানি + master .psd/.ai + calendar.csv) SB-&lt;id&gt;-D24-এ। গ্রহণযোগ্যতা: প্ল্যাটফর্ম-সঠিক মাপ, নিরাপদ অঞ্চল সম্মানিত, ≤8-শব্দের শিরোনাম, ক্যালেন্ডার ভরা।</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social-pack/ (6 exports + master .psd/.ai + calendar.csv) in SB-&lt;id&gt;-D24. Acceptance: platform-correct sizes, safe zones respected, ≤8-word headlines, calendar filled.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24 · 344 / 1085</a:t>
            </a:r>
          </a:p>
        </p:txBody>
      </p:sp>
    </p:spTree>
  </p:cSld>
  <p:clrMapOvr>
    <a:masterClrMapping/>
  </p:clrMapOvr>
</p:sld>
</file>

<file path=ppt/slides/slide3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শূন্য → 3× ধীর, অসংলগ্ন ব্র্যান্ড থেকে প্রতিটি পোস্ট ডিজাইন করা।</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designing each post from zero → 3× slower, inconsistent brand.</a:t>
            </a:r>
          </a:p>
        </p:txBody>
      </p:sp>
      <p:sp>
        <p:nvSpPr>
          <p:cNvPr id="15" name="Rounded Rectangle 14"/>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17" name="Rounded Rectangle 16"/>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টিপ: একটি গল্পের উপরের/নীচে 250 পিক্সেলের পাঠ্য UI দ্বারা আচ্ছাদিত হয় — একটি ফোন-ফ্রেম ওভারলে দিয়ে পরীক্ষা করুন।</a:t>
            </a:r>
          </a:p>
        </p:txBody>
      </p:sp>
      <p:sp>
        <p:nvSpPr>
          <p:cNvPr id="20" name="TextBox 19"/>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text in the top/bottom 250 px of a story gets covered by UI — test with a phone-frame overlay.</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24 · 345 / 1085</a:t>
            </a:r>
          </a:p>
        </p:txBody>
      </p:sp>
    </p:spTree>
  </p:cSld>
  <p:clrMapOvr>
    <a:masterClrMapping/>
  </p:clrMapOvr>
</p:sld>
</file>

<file path=ppt/slides/slide3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24 · 346 / 1085</a:t>
            </a:r>
          </a:p>
        </p:txBody>
      </p:sp>
    </p:spTree>
  </p:cSld>
  <p:clrMapOvr>
    <a:masterClrMapping/>
  </p:clrMapOvr>
</p:sld>
</file>

<file path=ppt/slides/slide3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24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24”</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24 · 347 / 1085</a:t>
            </a:r>
          </a:p>
        </p:txBody>
      </p:sp>
    </p:spTree>
  </p:cSld>
  <p:clrMapOvr>
    <a:masterClrMapping/>
  </p:clrMapOvr>
</p:sld>
</file>

<file path=ppt/slides/slide3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25</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25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পোর্টফোলিও নিদর্শন + সপ্তাহ পর্যালোচনা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Portfolio artefacts + week review</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5 · থু · বৃহস্পতি, 15 অক্টোবর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3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25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25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সপ্তাহ 5 পর্যালোচনা: পোর্টফোলিও সময়। তানভীর একটি পিডিএফ + একটি বিনামূল্যের Behance পৃষ্ঠায় তার 6টি সেরা অংশ রেখেছেন। ক্লায়েন্টরা জিজ্ঞাসা করা বন্ধ করে 'আমি কি আপনার কাজ দেখতে পারি?' — মিটিং শুরু হওয়ার আগেই পোর্টফোলিও উত্তর দিয়েছে।</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Week 5 review: portfolio time. Tanvir put his 6 best pieces in one PDF + a free Behance page. Clients stopped asking 'can I see your work?' — the portfolio answered before the meeting even started.</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25 · 349 / 1085</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শব্দ হল ব্যবসা-নথির মান: অক্ষর, উদ্ধৃতি, চালান, চুক্তি। একটি ব্র্যান্ডেড নথি আপনার কথা বলার আগে বিশ্বাস তৈরি করে।</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Word is the business-document standard: letters, quotations, invoices, contracts. A branded document builds trust before you speak.</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শৈলী (শিরোনাম 1/2, সাধারণ) = সামঞ্জস্যপূর্ণ বিন্যাস + বিষয়বস্তুর স্বয়ংক্রিয় সারণী। শৈলী সহ বিন্যাস, কখনই ম্যানুয়াল বোল্ড/আকার।</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Styles (Heading 1/2, Normal) = consistent formatting + automatic table of contents. Format with styles, never manual bold/size.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 · 35 / 1085</a:t>
            </a:r>
          </a:p>
        </p:txBody>
      </p:sp>
    </p:spTree>
  </p:cSld>
  <p:clrMapOvr>
    <a:masterClrMapping/>
  </p:clrMapOvr>
</p:sld>
</file>

<file path=ppt/slides/slide3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পোর্টফোলিও নিদর্শন + সপ্তাহ পর্যালোচনা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Portfolio artefacts + week review</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25 · 350 / 1085</a:t>
            </a:r>
          </a:p>
        </p:txBody>
      </p:sp>
    </p:spTree>
  </p:cSld>
  <p:clrMapOvr>
    <a:masterClrMapping/>
  </p:clrMapOvr>
</p:sld>
</file>

<file path=ppt/slides/slide3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পোর্টফোলিও হল আপনার বিক্রয় দল 24/7 কাজ করে। ফলাফল সহ ছয়টি শক্তিশালী টুকরা ত্রিশটি সুন্দর ফাইলকে বীট করেছে।</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Your portfolio is your sales team working 24/7. Six strong pieces with results beat thirty pretty files.</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প্রতিটি অংশ = কেস স্টাডি ফর্ম্যাট: প্রসঙ্গ → আপনি কী করেছেন → ফলাফল৷ ক্লায়েন্ট ফলাফল কিনবে, নান্দনিকতা নয়।</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Each piece = case study format: context → what you did → result. Clients buy outcomes, not aesthetics.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25 · 351 / 1085</a:t>
            </a:r>
          </a:p>
        </p:txBody>
      </p:sp>
    </p:spTree>
  </p:cSld>
  <p:clrMapOvr>
    <a:masterClrMapping/>
  </p:clrMapOvr>
</p:sld>
</file>

<file path=ppt/slides/slide3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6 টুকরা নির্বাচন করুন: আপনার বিক্রি করা দক্ষতা প্রতি একটি (লোগো, সমান্তরাল, সামাজিক প্যাক, রিটাচ, পোস্টার, পেন ড্রিলের মতো একটি প্রক্রিয়া) — গুণমান + বৈচিত্র্য।</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Select 6 pieces: one per skill you sell (logo, collateral, social pack, retouch, poster, one process piece like the pen drills) — quality + variety.</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কেস-স্টাডি ক্যাপশন (5 লাইন): ক্লায়েন্টের ধরন এবং লক্ষ্য → সীমাবদ্ধতা → আপনার পদ্ধতি → সরঞ্জাম/প্রক্রিয়া → ফলাফল (সংখ্যা যেখানে সম্ভব: '3টি রুট উপস্থাপিত, 1 রাউন্ডে অনুমোদিত')।</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Case-study caption (5 lines): client type &amp; goal → constraints → your approach → tools/process → result (numbers where possible: '3 routes presented, approved in 1 round').</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উপস্থাপনা চিত্র: পরিষ্কার মকআপ (সাইন/কার্ডে লোগো, ফোন ফ্রেমে পোস্ট), সামঞ্জস্যপূর্ণ পটভূমি, 1600 পিক্সেল প্রশস্ত রপ্তানি।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Presentation images: clean mockups (logo on sign/card, posts in phone frames), consistent background, 1600 px wide exports.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25 · 352 / 1085</a:t>
            </a:r>
          </a:p>
        </p:txBody>
      </p:sp>
    </p:spTree>
  </p:cSld>
  <p:clrMapOvr>
    <a:masterClrMapping/>
  </p:clrMapOvr>
</p:sld>
</file>

<file path=ppt/slides/slide3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বাড়ি তৈরি করুন: Behance (বিনামূল্যে, আবিষ্কারযোগ্য) + একটি পিডিএফ সংস্করণ (ইমেল সংযুক্তি) + পরে আপনার নিজের সাইট (30 দিনের দক্ষতা)।</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Build the home: Behance (free, discoverable) + a PDF version (email attachment) + later your own site (Day 30s skills).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পিডিএফ গঠন: কভার (নাম, দক্ষতা, যোগাযোগ) → 6 কেস পৃষ্ঠা (ছবি + ক্যাপশন) → পরিষেবা/মূল্যের টিজার → যোগাযোগ বন্ধ। ≤10 পৃষ্ঠা।</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PDF structure: cover (name, skill, contact) → 6 case pages (image + caption) → services/pricing teaser → contact close. ≤10 pages.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প্রকাশ করুন এবং পরীক্ষা করুন: ফোনে Behance খুলুন, নিজের কাছে PDF পাঠান, ভাঙা কিছু ঠিক করুন; আপনার মালিকানাধীন প্রতিটি প্রোফাইল লিঙ্ক যোগ করুন.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Publish &amp; test: open Behance on phone, send PDF to yourself, fix anything broken; add the link to every profile you own.</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25 · 353 / 1085</a:t>
            </a:r>
          </a:p>
        </p:txBody>
      </p:sp>
    </p:spTree>
  </p:cSld>
  <p:clrMapOvr>
    <a:masterClrMapping/>
  </p:clrMapOvr>
</p:sld>
</file>

<file path=ppt/slides/slide3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বিজয়ী ক্যাপশন: 'ক্যাফে ব্র্যান্ড রিফ্রেশ — মালিক একটি স্ট্রিট-ফুড বাজেটে প্রিমিয়াম অনুভব করতে চেয়েছিলেন। 20টি থাম্বনেইল → 3টি রুট → মনোগ্রাম জিতেছে। 4 দিনের মধ্যে বিতরণ করা কিট + 6টি সমান্তরাল টুকরা; একই সপ্তাহে স্বাক্ষরিত উদ্ধৃতি অনুমোদিত।'</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Winning caption: 'Café brand refresh — owner wanted premium feel on a street-food budget. 20 thumbnails → 3 routes → monogram won. Delivered kit + 6 collateral pieces in 4 days; signage quote approved same week.'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25 · 354 / 1085</a:t>
            </a:r>
          </a:p>
        </p:txBody>
      </p:sp>
    </p:spTree>
  </p:cSld>
  <p:clrMapOvr>
    <a:masterClrMapping/>
  </p:clrMapOvr>
</p:sld>
</file>

<file path=ppt/slides/slide3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আপনার পোর্টফোলিও/বিজনেস সাইট প্রকাশ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Publish Your Portfolio / Business Site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পোর্টফোলিওতে সাইটের URL যোগ করুন।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Add site URL to portfolio.</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25 · 355 / 1085</a:t>
            </a:r>
          </a:p>
        </p:txBody>
      </p:sp>
    </p:spTree>
  </p:cSld>
  <p:clrMapOvr>
    <a:masterClrMapping/>
  </p:clrMapOvr>
</p:sld>
</file>

<file path=ppt/slides/slide3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মার্কেটপ্লেস শুক্রবার 4 + মিড-রিভিউ</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Marketplace Friday 4 + Mid-Review</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গেট চেক করুন: গিগ লাইভ, পোর্টফোলিও আইটেম</a:t>
            </a:r>
          </a:p>
        </p:txBody>
      </p:sp>
    </p:spTree>
  </p:cSld>
  <p:clrMapOvr>
    <a:masterClrMapping/>
  </p:clrMapOvr>
</p:sld>
</file>

<file path=ppt/slides/slide3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পোর্টফোলিও একত্রিত করুন: 6টি নির্বাচন করুন, সমস্ত ক্যাপশন লিখুন, মকআপ রপ্তানি করুন, Behance প্রকল্প এবং 10-পৃষ্ঠা পিডিএফ উভয়ই তৈরি করুন৷ পিয়ার রিভিউ রাউন্ড: প্রতিটি ব্যক্তি চেকলিস্টের বিপরীতে 2টি পোর্টফোলিও অডিট করে।</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Assemble YOUR portfolio: select 6, write all captions, export mockups, build both Behance project and 10-page PDF. Peer review round: each person audits 2 portfolios against the checklist.</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25 · 357 / 1085</a:t>
            </a:r>
          </a:p>
        </p:txBody>
      </p:sp>
    </p:spTree>
  </p:cSld>
  <p:clrMapOvr>
    <a:masterClrMapping/>
  </p:clrMapOvr>
</p:sld>
</file>

<file path=ppt/slides/slide3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portfolio.pdf (≤10 পৃষ্ঠা) + SB-&lt;id&gt;-D25-এ Behance/ড্রাইভ লিঙ্ক। গ্রহণযোগ্যতা: 6টি কেস স্টাডি, প্রতিটি ক্যাপশনে অ্যাপ্রোচ+ফলাফল রয়েছে, PDF 15 MB-এর নিচে খোলে। আজ 5 সপ্তাহের কুইজ।</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portfolio.pdf (≤10 pages) + Behance/Drive link in SB-&lt;id&gt;-D25. Acceptance: 6 case studies, every caption has approach+result, PDF opens under 15 MB. Week 5 quiz today.</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25 · 358 / 1085</a:t>
            </a:r>
          </a:p>
        </p:txBody>
      </p:sp>
    </p:spTree>
  </p:cSld>
  <p:clrMapOvr>
    <a:masterClrMapping/>
  </p:clrMapOvr>
</p:sld>
</file>

<file path=ppt/slides/slide3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দুর্বল/পুরনো কাজ সহ 'স্থান পূরণ করতে' → দুর্বলতম অংশ আপনাকে সংজ্ঞায়িত করে।</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including weak/old work 'to fill space' → the weakest piece defines you.</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ক্যাপশন ছাড়া ছবি → সুন্দর কিন্তু বিক্রিযোগ্য নয়। সংখ্যা রূপান্তর.</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images without captions → pretty but unsellable. Numbers convert.</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ক্যাপশন ছাড়া ছবি → সুন্দর কিন্তু বিক্রিযোগ্য নয়। সংখ্যা রূপান্তর.</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images without captions → pretty but unsellable. Numbers convert.</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25 · 359 / 1085</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ওপেন ওয়ার্ড → সেট ডিফল্ট: ফন্ট ইন্টার/ক্যালিব্রি 11, মার্জিন নরমাল, A4 (লেআউট → সাইজ)।</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Open Word → set defaults: font Inter/Calibri 11, margins Normal, A4 (Layout → Size).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লেটারহেড তৈরি করুন: আপনার লোগো বামে সহ হেডার, নাম/পরিচিতি ডানদিকে; পৃষ্ঠা নম্বর + '© আপনার নাম' সহ ফুটার।</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Build the letterhead: header with your logo left, name/contacts right; footer with page number + '© Your Name'.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শৈলী সহ টাইপ করুন: শিরোনাম = শিরোনাম 1, বিভাগ = শিরোনাম 2, বডি = সাধারণ। একবার একটি স্টাইল পরিবর্তন করুন → সম্পূর্ণ ডক আপডেট (রাইট-ক্লিক স্টাইল → সংশোধন)।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Type with styles: title = Heading 1, sections = Heading 2, body = Normal. Change a style once → whole doc updates (right-click style → Modify).</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 · 36 / 1085</a:t>
            </a:r>
          </a:p>
        </p:txBody>
      </p:sp>
    </p:spTree>
  </p:cSld>
  <p:clrMapOvr>
    <a:masterClrMapping/>
  </p:clrMapOvr>
</p:sld>
</file>

<file path=ppt/slides/slide3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25 · 360 / 1085</a:t>
            </a:r>
          </a:p>
        </p:txBody>
      </p:sp>
    </p:spTree>
  </p:cSld>
  <p:clrMapOvr>
    <a:masterClrMapping/>
  </p:clrMapOvr>
</p:sld>
</file>

<file path=ppt/slides/slide3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25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25”</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25 · 361 / 1085</a:t>
            </a:r>
          </a:p>
        </p:txBody>
      </p:sp>
    </p:spTree>
  </p:cSld>
  <p:clrMapOvr>
    <a:masterClrMapping/>
  </p:clrMapOvr>
</p:sld>
</file>

<file path=ppt/slides/slide3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26</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26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শব্দার্থিক HTML গঠন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Semantic HTML structure</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6 · সূর্য · রবিবার, 18 অক্টোবর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3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26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26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একটি ক্লায়েন্টের 'ওয়েবসাইট' ছিল একটি ফোন নম্বর সহ একটি ছবি — গুগলে অদৃশ্য। রাকিব শব্দার্থিক এইচটিএমএল (হেডার, নেভি, বিভাগ, ফুটার) দিয়ে এটি পুনর্নির্মাণ করেছে। গুগল কয়েক সপ্তাহের মধ্যে এটি র‌্যাঙ্কিং শুরু করেছে। স্ট্রাকচার হল SEO এর ভিত্তি।</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client's 'website' was one image with a phone number — invisible on Google. Rakib rebuilt it with semantic HTML (header, nav, sections, footer). Google started ranking it within weeks. Structure is SEO's foundation.</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26 · 363 / 1085</a:t>
            </a:r>
          </a:p>
        </p:txBody>
      </p:sp>
    </p:spTree>
  </p:cSld>
  <p:clrMapOvr>
    <a:masterClrMapping/>
  </p:clrMapOvr>
</p:sld>
</file>

<file path=ppt/slides/slide3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শব্দার্থিক HTML কাঠামো</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Semantic HTML structure</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26 · 364 / 1085</a:t>
            </a:r>
          </a:p>
        </p:txBody>
      </p:sp>
    </p:spTree>
  </p:cSld>
  <p:clrMapOvr>
    <a:masterClrMapping/>
  </p:clrMapOvr>
</p:sld>
</file>

<file path=ppt/slides/slide3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HTML = প্রতিটি ওয়েবসাইটের গঠন (কী জিনিসগুলি: শিরোনাম, অনুচ্ছেদ, চিত্র, লিঙ্ক)। শব্দার্থিক ট্যাগগুলি ব্রাউজার এবং গুগলকে বলে যে সামগ্রীর অর্থ কী৷</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HTML = the structure of every website (what things ARE: heading, paragraph, image, link). Semantic tags tell browsers and Google what content means.</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কাছে ইতিমধ্যেই VS কোড/নোটপ্যাড++ আছে — আজ আপনি আপনার প্রথম বাস্তব ওয়েব পৃষ্ঠা লিখুন এবং প্রতিটি লাইন বুঝতে পারেন।</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You already have VS Code/Notepad++ — today you write your first real web page and understand every line.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26 · 365 / 1085</a:t>
            </a:r>
          </a:p>
        </p:txBody>
      </p:sp>
    </p:spTree>
  </p:cSld>
  <p:clrMapOvr>
    <a:masterClrMapping/>
  </p:clrMapOvr>
</p:sld>
</file>

<file path=ppt/slides/slide3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বয়লারপ্লেট: &lt;!doctype html&gt;, &lt;html lang='en'&gt;, &lt;head&gt; (অক্ষর সেট, ভিউপোর্ট, শিরোনাম, শৈলী লিঙ্ক), &lt;body&gt; (দৃশ্যমান বিষয়বস্তু)। এটি মেমরি থেকে চিরকালের জন্য একবার টাইপ করুন।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Boilerplate: &lt;!doctype html&gt;, &lt;html lang='en'&gt;, &lt;head&gt; (charset, viewport, title, styles link), &lt;body&gt; (visible content). Type it once from memory forever after.</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পাঠ্য কাঠামো: প্রতি পৃষ্ঠায় একটি &lt;h1&gt; → &lt;h2&gt; বিভাগ → &lt;h3&gt; উপ-বিভাগ; &lt;p&gt; অনুচ্ছেদ; &lt;ul&gt;/&lt;ol&gt; তালিকা; &lt;strong&gt;&lt;/&lt;em&gt; অর্থ, চেহারা নয়।</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Text structure: one &lt;h1&gt; per page → &lt;h2&gt; sections → &lt;h3&gt; sub-sections; &lt;p&gt; paragraphs; &lt;ul&gt;/&lt;ol&gt; lists; &lt;strong&gt;/&lt;em&gt; meaning, not looks.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লিঙ্ক এবং ছবি: &lt;a href='page.html'&gt; (অভ্যন্তরীণ), href='https://…' (বাহ্যিক), &lt;img src='photo.jpg' alt='description'&gt; — alt পাঠ্য বাধ্যতামূলক (SEO + অ্যাক্সেসযোগ্যতা)।</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Links &amp; images: &lt;a href='page.html'&gt; (internal), href='https://…' (external), &lt;img src='photo.jpg' alt='description'&gt; — alt text is mandatory (SEO + accessibility).</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26 · 366 / 1085</a:t>
            </a:r>
          </a:p>
        </p:txBody>
      </p:sp>
    </p:spTree>
  </p:cSld>
  <p:clrMapOvr>
    <a:masterClrMapping/>
  </p:clrMapOvr>
</p:sld>
</file>

<file path=ppt/slides/slide3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শব্দার্থিক বিভাগ: &lt;header&gt;, &lt;nav&gt;, &lt;main&gt;, &lt;section&gt;, &lt;article&gt;, &lt;footer&gt; — অন্তহীন &lt;div&gt; এর পরিবর্তে এইগুলি ব্যবহার করুন।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Semantic sections: &lt;header&gt;, &lt;nav&gt;, &lt;main&gt;, &lt;section&gt;, &lt;article&gt;, &lt;footer&gt; — use these instead of endless &lt;div&gt;s.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শুধুমাত্র ডেটার জন্য টেবিল: &lt;tr&gt;&lt;th&gt;/&lt;td&gt;; forms: &lt;form&gt; সাথে &lt;label for&gt; + &lt;input name&gt;, type=email/number/date মোবাইল কীবোর্ডের জন্য।</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Tables for data only: &lt;table&gt;&lt;tr&gt;&lt;th&gt;/&lt;td&gt;; forms: &lt;form&gt; with &lt;label for&gt; + &lt;input name&gt;, type=email/number/date for mobile keyboards.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ওয়ার্কফ্লো: VS কোডে লিখুন → সেভ করুন → ক্রোমে খুলুন → রিফ্রেশ করুন৷ অটো-রিফ্রেশের জন্য লাইভ সার্ভার এক্সটেনশন যোগ করুন।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Workflow: write in VS Code → save → open in Chrome → refresh. Add Live Server extension for auto-refresh.</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26 · 367 / 1085</a:t>
            </a:r>
          </a:p>
        </p:txBody>
      </p:sp>
    </p:spTree>
  </p:cSld>
  <p:clrMapOvr>
    <a:masterClrMapping/>
  </p:clrMapOvr>
</p:sld>
</file>

<file path=ppt/slides/slide3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ব্যক্তিগত কার্ড পৃষ্ঠা: নাম সহ শিরোনাম (h1) + ভূমিকা, প্রধান 3টি বিভাগ সহ (সম্পর্কে/পরিষেবা/যোগাযোগ), নেভিটি লিঙ্ক করা (#অ্যাঙ্কর সম্পর্কে), কপিরাইট সহ ফুটার — 40 লাইন, বৈধ, শব্দার্থিক।</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Personal card page: header with name (h1) + role, main with 3 sections (about/services/contact), nav linking them (#about anchors), footer with copyright — 40 lines, valid, semantic.</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26 · 368 / 1085</a:t>
            </a:r>
          </a:p>
        </p:txBody>
      </p:sp>
    </p:spTree>
  </p:cSld>
  <p:clrMapOvr>
    <a:masterClrMapping/>
  </p:clrMapOvr>
</p:sld>
</file>

<file path=ppt/slides/slide3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26</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26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সপ্তাহ 5 — ওয়েব ডিজাইন এবং ওয়ার্ডপ্রেস</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Week 5 — Web Design &amp; WordPress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এইচটিএমএল/সিএসএস, ওয়ার্ডপ্রেস তৈরি করে</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4. লাইন আইটেমগুলির জন্য একটি টেবিল সন্নিবেশ করান (ঢোকান → টেবিল 4×6): আইটেম, পরিমাণ, হার, পরিমাণ। হেডার সারি ছায়া দিন।</a:t>
            </a:r>
          </a:p>
        </p:txBody>
      </p:sp>
      <p:sp>
        <p:nvSpPr>
          <p:cNvPr id="14" name="TextBox 13"/>
          <p:cNvSpPr txBox="1"/>
          <p:nvPr/>
        </p:nvSpPr>
        <p:spPr>
          <a:xfrm>
            <a:off x="1280160" y="29557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4. Insert a table for line items (Insert → Table 4×6): Item, Qty, Rate, Amount. Shade the header row.</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5. টেবিলে সূত্র যোগ করুন: পরিমাণ সেল → লেআউট → সূত্র =B2*C2 শৈলীতে ক্লিক করুন; অথবা মোট গণনা = যোগফল (উপরে)।</a:t>
            </a:r>
          </a:p>
        </p:txBody>
      </p:sp>
      <p:sp>
        <p:nvSpPr>
          <p:cNvPr id="20" name="TextBox 19"/>
          <p:cNvSpPr txBox="1"/>
          <p:nvPr/>
        </p:nvSpPr>
        <p:spPr>
          <a:xfrm>
            <a:off x="1280160" y="39616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5. Add formulas in the table: click in Amount cell → Layout → Formula =B2*C2 style; or compute totals =SUM(ABOVE).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6. রপ্তানি করুন: পাঠানোর জন্য ফাইল → সেভ এজ → পিডিএফ; 04-বিজনেস/টেমপ্লেটে .docx মাস্টার রাখুন।</a:t>
            </a:r>
          </a:p>
        </p:txBody>
      </p:sp>
      <p:sp>
        <p:nvSpPr>
          <p:cNvPr id="26" name="TextBox 25"/>
          <p:cNvSpPr txBox="1"/>
          <p:nvPr/>
        </p:nvSpPr>
        <p:spPr>
          <a:xfrm>
            <a:off x="1280160" y="49674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6. Export: File → Save As → PDF for sending; keep the .docx master in 04-Business/templates.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 · 37 / 1085</a:t>
            </a:r>
          </a:p>
        </p:txBody>
      </p:sp>
    </p:spTree>
  </p:cSld>
  <p:clrMapOvr>
    <a:masterClrMapping/>
  </p:clrMapOvr>
</p:sld>
</file>

<file path=ppt/slides/slide3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HTML ট্যাগ</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HTML Tags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শিরোনাম, অনুচ্ছেদ, হাইপারলিঙ্ক, ছবি, তালিকা, টেবিল, ফর্ম।</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Headings, paragraphs, hyperlinks, images, lists, tables, forms.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26 · 370 / 1085</a:t>
            </a:r>
          </a:p>
        </p:txBody>
      </p:sp>
    </p:spTree>
  </p:cSld>
  <p:clrMapOvr>
    <a:masterClrMapping/>
  </p:clrMapOvr>
</p:sld>
</file>

<file path=ppt/slides/slide3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এইচটিএমএল এবং সিএসএস মৌলিক</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HTML &amp; CSS Fundamentals</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গঠন + শৈলী</a:t>
            </a:r>
          </a:p>
        </p:txBody>
      </p:sp>
    </p:spTree>
  </p:cSld>
  <p:clrMapOvr>
    <a:masterClrMapping/>
  </p:clrMapOvr>
</p:sld>
</file>

<file path=ppt/slides/slide3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ওয়েবসাইট কি?</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Is a Website?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HTML = গঠন; CSS = স্টাইলিং; JS = আচরণ।</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HTML = structure; CSS = styling; JS = behavior.</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26 · 372 / 1085</a:t>
            </a:r>
          </a:p>
        </p:txBody>
      </p:sp>
    </p:spTree>
  </p:cSld>
  <p:clrMapOvr>
    <a:masterClrMapping/>
  </p:clrMapOvr>
</p:sld>
</file>

<file path=ppt/slides/slide3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1-পৃষ্ঠার 'হ্যালো' পৃষ্ঠা তৈরি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Build a 1-Page 'Hello' Page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শিরোনাম, চিত্র, তালিকা, লিঙ্ক + CSS।</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Heading, image, list, link + CSS.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26 · 373 / 1085</a:t>
            </a:r>
          </a:p>
        </p:txBody>
      </p:sp>
    </p:spTree>
  </p:cSld>
  <p:clrMapOvr>
    <a:masterClrMapping/>
  </p:clrMapOvr>
</p:sld>
</file>

<file path=ppt/slides/slide3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3-পৃষ্ঠার মিনি সাইট তৈরি করুন: index.html (হোম), work.html (ছবি সহ 4-5 সপ্তাহ থেকে আপনার ডিজাইনের অংশগুলির তালিকা), contact.html (লেবেল সহ ফর্ম)। &lt;nav&gt; এর সাথে লিঙ্ক করা প্রতিটি পৃষ্ঠা, Alt টেক্সট সহ সমস্ত ছবি।</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Build a 3-page mini site: index.html (home), work.html (list of your design pieces from Week 4–5 with images), contact.html (form with labels). Every page linked with &lt;nav&gt;, all images with alt text.</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26 · 374 / 1085</a:t>
            </a:r>
          </a:p>
        </p:txBody>
      </p:sp>
    </p:spTree>
  </p:cSld>
  <p:clrMapOvr>
    <a:masterClrMapping/>
  </p:clrMapOvr>
</p:sld>
</file>

<file path=ppt/slides/slide3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SB-&lt;id&gt;-D26-এ মিনি-সাইট/ ফোল্ডার (3টি HTML পৃষ্ঠা + ছবি)। গ্রহণযোগ্যতা: ব্যবহৃত শব্দার্থিক ট্যাগ, একটি h1/পৃষ্ঠা, সমস্ত লিঙ্ক কাজ করে, সমস্ত imgs-এ alt আছে, ভ্যালিডেটর (validator.w3.org) 0 ত্রুটি দেখায়।</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mini-site/ folder (3 HTML pages + images) in SB-&lt;id&gt;-D26. Acceptance: semantic tags used, one h1/page, all links work, all imgs have alt, validator (validator.w3.org) shows 0 errors.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26 · 375 / 1085</a:t>
            </a:r>
          </a:p>
        </p:txBody>
      </p:sp>
    </p:spTree>
  </p:cSld>
  <p:clrMapOvr>
    <a:masterClrMapping/>
  </p:clrMapOvr>
</p:sld>
</file>

<file path=ppt/slides/slide3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&lt;br&gt;&lt;br&gt;&lt;br&gt; ব্যবধানের জন্য → এটাই CSS এর কাজ (আগামীকাল)।</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&lt;br&gt;&lt;br&gt;&lt;br&gt; for spacing → that's CSS's job (tomorrow).</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অনুপস্থিত অল্ট টেক্সট → ব্যর্থ অ্যাক্সেসিবিলিটি চেক ক্লায়েন্টদের ক্রমবর্ধমানভাবে চালায়।</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missing alt text → fails accessibility checks clients increasingly run.</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অনুপস্থিত অল্ট টেক্সট → ব্যর্থ অ্যাক্সেসিবিলিটি চেক ক্লায়েন্টদের ক্রমবর্ধমানভাবে চালায়।</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missing alt text → fails accessibility checks clients increasingly run.</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26 · 376 / 1085</a:t>
            </a:r>
          </a:p>
        </p:txBody>
      </p:sp>
    </p:spTree>
  </p:cSld>
  <p:clrMapOvr>
    <a:masterClrMapping/>
  </p:clrMapOvr>
</p:sld>
</file>

<file path=ppt/slides/slide3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26 · 377 / 1085</a:t>
            </a:r>
          </a:p>
        </p:txBody>
      </p:sp>
    </p:spTree>
  </p:cSld>
  <p:clrMapOvr>
    <a:masterClrMapping/>
  </p:clrMapOvr>
</p:sld>
</file>

<file path=ppt/slides/slide3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সজিবটিউটরকে জিজ্ঞাসা করুন: "আমাকে 26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26”</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26 · 378 / 1085</a:t>
            </a:r>
          </a:p>
        </p:txBody>
      </p:sp>
    </p:spTree>
  </p:cSld>
  <p:clrMapOvr>
    <a:masterClrMapping/>
  </p:clrMapOvr>
</p:sld>
</file>

<file path=ppt/slides/slide3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27</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27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CSS বক্স মডেল এবং লেআউট সিস্টেম</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CSS box model &amp; layout systems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6 · সোম · সোম, 19 অক্টোবর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ব্র্যান্ডেড ইনভয়েস INV-001: হেডার লোগো, 'ইনভয়েস' শিরোনাম (শিরোনাম 1), বিল-টু ব্লক, 4-কলাম আইটেম টেবিল, মোট সারি বোল্ড, অর্থপ্রদানের শর্তাবলী (বিকাশ/পেওনার), নির্ধারিত তারিখ, স্বাক্ষর লাইন — পিডিএফ হিসাবে রপ্তানি করা হয়েছে।</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Branded invoice INV-001: header logo, 'INVOICE' title (Heading 1), bill-to block, 4-column items table, TOTAL row bold, payment terms (bKash/Payoneer), due date, signature line — exported as PDF.</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 · 38 / 1085</a:t>
            </a:r>
          </a:p>
        </p:txBody>
      </p:sp>
    </p:spTree>
  </p:cSld>
  <p:clrMapOvr>
    <a:masterClrMapping/>
  </p:clrMapOvr>
</p:sld>
</file>

<file path=ppt/slides/slide3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27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27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একই পৃষ্ঠা ল্যাপটপে নিখুঁত দেখায় এবং মোবাইলে ভাঙা - প্যাডিং এবং প্রস্থ বিশৃঙ্খলা। বক্স মডেলটি সঠিকভাবে প্রয়োগ করার পরে (বক্স-আকার, মার্জিন, সর্বোচ্চ-প্রস্থ), নুসরাতের পৃষ্ঠাগুলি প্রতিটি স্ক্রিনে একসাথে ধরে রাখে।</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The same page looked perfect on laptop and broken on mobile — padding and width chaos. After applying the box model properly (box-sizing, margins, max-width), Nusrat's pages hold together on every screen.</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27 · 380 / 1085</a:t>
            </a:r>
          </a:p>
        </p:txBody>
      </p:sp>
    </p:spTree>
  </p:cSld>
  <p:clrMapOvr>
    <a:masterClrMapping/>
  </p:clrMapOvr>
</p:sld>
</file>

<file path=ppt/slides/slide3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CSS বক্স মডেল এবং লেআউট সিস্টেম</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CSS box model &amp; layout systems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27 · 381 / 1085</a:t>
            </a:r>
          </a:p>
        </p:txBody>
      </p:sp>
    </p:spTree>
  </p:cSld>
  <p:clrMapOvr>
    <a:masterClrMapping/>
  </p:clrMapOvr>
</p:sld>
</file>

<file path=ppt/slides/slide3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CSS = উপস্থাপনা (জিনিসগুলি কেমন দেখাচ্ছে)। বক্স মডেল হল পদার্থবিদ্যা: প্রতিটি উপাদান একটি বাক্স — বিষয়বস্তু → প্যাডিং → সীমানা → মার্জিন।</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CSS = presentation (how things LOOK). The box model is the physics: every element is a box — content → padding → border → margin.</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লেআউট সিস্টেম: ফ্লেক্সবক্স (1-মাত্রিক সারি) এবং গ্রিড (2-মাত্রিক) — একসাথে তারা যেকোনো আধুনিক লেআউট তৈরি করে।</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Layout systems: Flexbox (1-dimensional rows) and Grid (2-dimensional) — together they build any modern layout.</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27 · 382 / 1085</a:t>
            </a:r>
          </a:p>
        </p:txBody>
      </p:sp>
    </p:spTree>
  </p:cSld>
  <p:clrMapOvr>
    <a:masterClrMapping/>
  </p:clrMapOvr>
</p:sld>
</file>

<file path=ppt/slides/slide3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সংযোগ করুন: &lt;link rel='stylesheet' href='style.css'&gt; &lt;head&gt; এ। নির্বাচক: এলিমেন্ট (p), ক্লাস (.কার্ড), আইডি (#হিরো), ডিসেন্ড্যান্ট (নেভি এ), হোভার (এ:হোভার)।</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Connect: &lt;link rel='stylesheet' href='style.css'&gt; in &lt;head&gt;. Selectors: element (p), class (.card), id (#hero), descendant (nav a), hover (a:hover).</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অনুশীলনে বক্স মডেল: প্রস্থ/উচ্চতা + প্যাডিং (স্পেসের ভিতরে) + বর্ডার + মার্জিন (স্পেসের বাইরে)। বক্স-আকার: * → প্রস্থের উপর বর্ডার-বক্স প্যাডিং অন্তর্ভুক্ত (এটি সর্বদা করুন)।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Box model in practice: width/height + padding (inside space) + border + margin (outside space). box-sizing:border-box on * → widths include padding (do this always).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রং/টাইপ: রঙ, ব্যাকগ্রাউন্ড, ফন্ট-ফ্যামিলি স্ট্যাক ('স্পেস গ্রোটেস্ক', সান-সেরিফ), ফন্ট-সাইজ ইন রেম (1rem=16px), লাইন-উচ্চতা 1.5 বডি।</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Colours/type: color, background, font-family stack ('Space Grotesk', sans-serif), font-size in rem (1rem=16px), line-height 1.5 body.</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27 · 383 / 1085</a:t>
            </a:r>
          </a:p>
        </p:txBody>
      </p:sp>
    </p:spTree>
  </p:cSld>
  <p:clrMapOvr>
    <a:masterClrMapping/>
  </p:clrMapOvr>
</p:sld>
</file>

<file path=ppt/slides/slide3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ফ্লেক্সবক্স: ডিসপ্লে: প্যারেন্টের উপর ফ্লেক্স → জাস্টিফাই-কন্টেন্ট (অনুভূমিক), সারিবদ্ধ-আইটেম (উল্লম্ব), ফাঁক (স্পেসিং), ফ্লেক্স-র্যাপ। এটি আপনার নববার এবং কার্ড সারি।</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Flexbox: display:flex on parent → justify-content (horizontal), align-items (vertical), gap (spacing), flex-wrap. This is your navbar and card row.</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গ্রিড: প্রদর্শন: গ্রিড → গ্রিড-টেমপ্লেট-কলাম: পুনরাবৃত্তি (অটো-ফিট, মিনম্যাক্স(240px,1fr)) = এক লাইনে প্রতিক্রিয়াশীল কার্ড গ্রিড।</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Grid: display:grid → grid-template-columns: repeat(auto-fit, minmax(240px,1fr)) = responsive card grid in ONE line.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ভেরিয়েবল: :root { --cyan:#00E5FF } → var(--সায়ান) সর্বত্র — থিম সেকেন্ডে পরিবর্তিত হয়।</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Variables: :root { --cyan:#00E5FF } → var(--cyan) everywhere — theme changes in seconds.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27 · 384 / 1085</a:t>
            </a:r>
          </a:p>
        </p:txBody>
      </p:sp>
    </p:spTree>
  </p:cSld>
  <p:clrMapOvr>
    <a:masterClrMapping/>
  </p:clrMapOvr>
</p:sld>
</file>

<file path=ppt/slides/slide3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ডিবাগ: Chrome DevTools (F12) → এলিমেন্টস → বক্স মডেল আলোকিত দেখতে যেকোনো নিয়মে হোভার করুন।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Debug: Chrome DevTools (F12) → Elements → hover any rule to see the box model light up.</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27 · 385 / 1085</a:t>
            </a:r>
          </a:p>
        </p:txBody>
      </p:sp>
    </p:spTree>
  </p:cSld>
  <p:clrMapOvr>
    <a:masterClrMapping/>
  </p:clrMapOvr>
</p:sld>
</file>

<file path=ppt/slides/slide3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এই পোর্টালে আপনি যে কার্ড গ্রিডটি দেখতে পাচ্ছেন: .grid{display:grid;gap:14px;grid-template-columns:repeat(auto-fit,minmax(240px,1fr))} — 15টি কার্ড, যেকোনো স্ক্রীন সাইজ, শূন্য মিডিয়া কোয়েরি।</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The card grid you see in THIS portal: .grid{display:grid;gap:14px;grid-template-columns:repeat(auto-fit,minmax(240px,1fr))} — 15 cards, any screen size, zero media queries.</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27 · 386 / 1085</a:t>
            </a:r>
          </a:p>
        </p:txBody>
      </p:sp>
    </p:spTree>
  </p:cSld>
  <p:clrMapOvr>
    <a:masterClrMapping/>
  </p:clrMapOvr>
</p:sld>
</file>

<file path=ppt/slides/slide3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CSS বেসিক</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CSS Basics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নির্বাচক, বৈশিষ্ট্য, রং, ব্যাকগ্রাউন্ড, টেক্সট স্টাইলিং।</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Selectors, properties, colors, backgrounds, text styling.</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27 · 387 / 1085</a:t>
            </a:r>
          </a:p>
        </p:txBody>
      </p:sp>
    </p:spTree>
  </p:cSld>
  <p:clrMapOvr>
    <a:masterClrMapping/>
  </p:clrMapOvr>
</p:sld>
</file>

<file path=ppt/slides/slide3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বক্স মডেল এবং প্রতিক্রিয়াশীল লেআউট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Box Model &amp; Responsive Layout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লেআউট বেসিক; প্রতিক্রিয়াশীল চিন্তাভাবনা।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Layout basics; responsive thinking.</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27 · 388 / 1085</a:t>
            </a:r>
          </a:p>
        </p:txBody>
      </p:sp>
    </p:spTree>
  </p:cSld>
  <p:clrMapOvr>
    <a:masterClrMapping/>
  </p:clrMapOvr>
</p:sld>
</file>

<file path=ppt/slides/slide3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গতকালের মিনি-সাইট রিস্টাইল করুন: ভেরিয়েবল সহ CSS ফাইল (2 ব্র্যান্ডের রঙ), ফ্লেক্সবক্স নেভিবার, গ্রিড ওয়ার্ক-গ্যালারি, কার্ড হোভার ইফেক্ট (ট্রান্সফর্ম+শ্যাডো), পাঠযোগ্য টাইপ স্কেল। কোন ইনলাইন শৈলী অনুমোদিত.</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Restyle yesterday's mini-site: CSS file with variables (2 brand colours), flexbox navbar, grid work-gallery, card hover effects (transform+shadow), readable type scale. No inline styles allowed.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27 · 389 / 1085</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শব্দ: টেবিল, হেডার/পাদলেখ, পৃষ্ঠা সেটআপ</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Word: Tables, Headers/Footers, Page Setup</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টেবিল সন্নিবেশ; সারি এবং কলাম যোগ/সরান।</a:t>
            </a:r>
          </a:p>
        </p:txBody>
      </p:sp>
      <p:sp>
        <p:nvSpPr>
          <p:cNvPr id="14" name="TextBox 13"/>
          <p:cNvSpPr txBox="1"/>
          <p:nvPr/>
        </p:nvSpPr>
        <p:spPr>
          <a:xfrm>
            <a:off x="1280160" y="299389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Insert a table; add/remove rows &amp; columns.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হেডার এবং ফুটার: পৃষ্ঠা নম্বর, কোম্পানির নাম।</a:t>
            </a:r>
          </a:p>
        </p:txBody>
      </p:sp>
      <p:sp>
        <p:nvSpPr>
          <p:cNvPr id="20" name="TextBox 19"/>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Headers &amp; footers: page numbers, company name.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পৃষ্ঠা সেটআপ: অভিযোজন, মার্জিন, আকার।</a:t>
            </a:r>
          </a:p>
        </p:txBody>
      </p:sp>
      <p:sp>
        <p:nvSpPr>
          <p:cNvPr id="26" name="TextBox 25"/>
          <p:cNvSpPr txBox="1"/>
          <p:nvPr/>
        </p:nvSpPr>
        <p:spPr>
          <a:xfrm>
            <a:off x="1280160" y="50055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Page setup: orientation, margins, size.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 · 39 / 1085</a:t>
            </a:r>
          </a:p>
        </p:txBody>
      </p:sp>
    </p:spTree>
  </p:cSld>
  <p:clrMapOvr>
    <a:masterClrMapping/>
  </p:clrMapOvr>
</p:sld>
</file>

<file path=ppt/slides/slide3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SB-&lt;id&gt;-D27-এ স্টাইল করা মিনি-সাইট (style.css আলাদা)। গ্রহণযোগ্যতা: বক্স-সাইজিং সেট, ≥1 flexbox + ≥1 গ্রিড লেআউট, ভেরিয়েবল ব্যবহার করা হয়েছে, DevTools স্ক্রিনশট আপনার কার্ডের বক্স মডেল দেখাচ্ছে৷</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styled mini-site (style.css separated) in SB-&lt;id&gt;-D27. Acceptance: box-sizing set, ≥1 flexbox + ≥1 grid layout, variables used, DevTools screenshot showing box model of your card.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27 · 390 / 1085</a:t>
            </a:r>
          </a:p>
        </p:txBody>
      </p:sp>
    </p:spTree>
  </p:cSld>
  <p:clrMapOvr>
    <a:masterClrMapping/>
  </p:clrMapOvr>
</p:sld>
</file>

<file path=ppt/slides/slide3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সর্বত্র মার্জিনের সাথে লড়াইয়ের লেআউট → ফ্লেক্স/গ্রিড ফাঁক পরিষ্কারভাবে এটি করে।</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fighting layout with margins everywhere → flex/grid gap does it cleanly.</a:t>
            </a:r>
          </a:p>
        </p:txBody>
      </p:sp>
      <p:sp>
        <p:nvSpPr>
          <p:cNvPr id="15" name="Rounded Rectangle 14"/>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17" name="Rounded Rectangle 16"/>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টিপ: F12 লাইভ-এডিটিং CSS তারপর কপি করা = 2× শেখার গতি।</a:t>
            </a:r>
          </a:p>
        </p:txBody>
      </p:sp>
      <p:sp>
        <p:nvSpPr>
          <p:cNvPr id="20" name="TextBox 19"/>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F12 live-editing CSS then copying back = 2× learning speed.</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27 · 391 / 1085</a:t>
            </a:r>
          </a:p>
        </p:txBody>
      </p:sp>
    </p:spTree>
  </p:cSld>
  <p:clrMapOvr>
    <a:masterClrMapping/>
  </p:clrMapOvr>
</p:sld>
</file>

<file path=ppt/slides/slide3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27 · 392 / 1085</a:t>
            </a:r>
          </a:p>
        </p:txBody>
      </p:sp>
    </p:spTree>
  </p:cSld>
  <p:clrMapOvr>
    <a:masterClrMapping/>
  </p:clrMapOvr>
</p:sld>
</file>

<file path=ppt/slides/slide3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27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27”</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27 · 393 / 1085</a:t>
            </a:r>
          </a:p>
        </p:txBody>
      </p:sp>
    </p:spTree>
  </p:cSld>
  <p:clrMapOvr>
    <a:masterClrMapping/>
  </p:clrMapOvr>
</p:sld>
</file>

<file path=ppt/slides/slide3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28</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28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প্রতিক্রিয়াশীল ডিজাইন এবং জাভাস্ক্রিপ্ট বেসিক</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Responsive design &amp; JavaScript basics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6 · মঙ্গল · মঙ্গল, 20 অক্টোবর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3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28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28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একটি রেস্তোরাঁর সাইটের দর্শকদের 60% ফোনে ছিল, কিন্তু মেনুটি পড়ার জন্য জুম করা দরকার। তানভীর মেনুর জন্য প্রতিক্রিয়াশীল ব্রেকপয়েন্ট + একটি ছোট JS টগল যোগ করেছেন। মোবাইল অর্ডার আসতে শুরু করেছে — পরিমাপযোগ্য ব্যবসায়িক প্রভাব।</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60% of a restaurant site's visitors were on phones, but the menu needed zooming to read. Tanvir added responsive breakpoints + a tiny JS toggle for the menu. Mobile orders started coming in — measurable business impact.</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28 · 395 / 1085</a:t>
            </a:r>
          </a:p>
        </p:txBody>
      </p:sp>
    </p:spTree>
  </p:cSld>
  <p:clrMapOvr>
    <a:masterClrMapping/>
  </p:clrMapOvr>
</p:sld>
</file>

<file path=ppt/slides/slide3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প্রতিক্রিয়াশীল ডিজাইন এবং জাভাস্ক্রিপ্ট বেসিক</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Responsive design &amp; JavaScript basics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28 · 396 / 1085</a:t>
            </a:r>
          </a:p>
        </p:txBody>
      </p:sp>
    </p:spTree>
  </p:cSld>
  <p:clrMapOvr>
    <a:masterClrMapping/>
  </p:clrMapOvr>
</p:sld>
</file>

<file path=ppt/slides/slide3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প্রতিক্রিয়াশীল = একটি সাইট, প্রতিটি পর্দা। মোবাইল-প্রথম: ছোট ডিজাইন করুন, বড় করুন। মিডিয়া প্রশ্ন হল সুইচ পয়েন্ট।</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Responsive = one site, every screen. Mobile-first: design small, enhance big. Media queries are the switch points.</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জাভাস্ক্রিপ্ট = আচরণ (ফর্ম বৈধ করুন, মেনু টগল করুন, ডেটা আনুন)। আজ: পৃষ্ঠাগুলিকে ইন্টারেক্টিভ করার জন্য যথেষ্ট JS।</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JavaScript = behaviour (validate forms, toggle menus, fetch data). Today: just enough JS to make pages interactive.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28 · 397 / 1085</a:t>
            </a:r>
          </a:p>
        </p:txBody>
      </p:sp>
    </p:spTree>
  </p:cSld>
  <p:clrMapOvr>
    <a:masterClrMapping/>
  </p:clrMapOvr>
</p:sld>
</file>

<file path=ppt/slides/slide39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মোবাইল-প্রথম CSS: বেস স্টাইল = ফোন; @media (মিনিমাম-প্রস্থ:768px){…} ট্যাবলেট/ডেস্কটপের জন্য আপগ্রেড। DevTools ডিভাইস টুলবার (Ctrl+Shift+M) দিয়ে পরীক্ষা করুন।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Mobile-first CSS: base styles = phone; @media (min-width:768px){…} upgrades for tablet/desktop. Test with DevTools device toolbar (Ctrl+Shift+M).</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প্রতিক্রিয়াশীল ছবি: img{max-width:100%;height:auto} — একটি লাইন যা 90% ওভারফ্লো বাগ প্রতিরোধ করে।</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Responsive images: img{max-width:100%;height:auto} — the one line that prevents 90% of overflow bugs.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ফ্লুইড টাইপ: ফন্ট-সাইজ: ক্ল্যাম্প(16px, 2.5vw, 22px) — সর্বনিম্ন এবং সর্বোচ্চের মধ্যে মসৃণভাবে স্কেল করে।</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Fluid type: font-size: clamp(16px, 2.5vw, 22px) — scales smoothly between min and max.</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28 · 398 / 1085</a:t>
            </a:r>
          </a:p>
        </p:txBody>
      </p:sp>
    </p:spTree>
  </p:cSld>
  <p:clrMapOvr>
    <a:masterClrMapping/>
  </p:clrMapOvr>
</p:sld>
</file>

<file path=ppt/slides/slide39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JS বেসিক: মাথার শেষে &lt;script src='app.js' defer&gt;; উপাদান নির্বাচন করুন document.querySelector('.btn'); শুনতে btn.addEventListener('ক্লিক', fn)।</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JS basics: &lt;script src='app.js' defer&gt; at end of head; select elements document.querySelector('.btn'); listen btn.addEventListener('click', fn).</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মোবাইল মেনু: একটি ক্লাসের লুকানো চেকবক্স/এনএভি + জেএস টগল (.ওপেন) — JS-এর 8 লাইন, সর্বজনীন প্যাটার্ন।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Mobile menu: hidden checkbox/nav + JS toggle of a class (.open) — 8 lines of JS, universal pattern.</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ফর্ম যাচাইকরণ: জমা দিন → প্রয়োজনীয় ক্ষেত্রগুলি পরীক্ষা করুন, ইমেল রেজেক্স করুন, ত্রুটি বার্তা দেখান, ডিফল্ট() অবৈধ হলে প্রতিরোধ করুন।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Form validation: on submit → check required fields, email regex, show error messages, preventDefault() when invalid.</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28 · 399 / 1085</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একটি PC = ইনপুট (কীবোর্ড/মাউস) → প্রক্রিয়াকরণ (CPU+RAM) → স্টোরেজ (SSD/HDD) → আউটপুট (ডিসপ্লে)। প্রতিটি অংশ জানা আপনাকে যেকোনো ক্লায়েন্ট মেশিন নির্ণয় করতে দেয়।</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A PC = input (keyboard/mouse) → processing (CPU+RAM) → storage (SSD/HDD) → output (display). Knowing each part lets you diagnose any client machine.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OS (Windows) হার্ডওয়্যার পরিচালনা করে এবং সফ্টওয়্যার চালায় — একজন ফ্রিল্যান্সারের ওয়ার্কস্টেশন অবশ্যই পরিষ্কার, আপডেট এবং দ্রুত হতে হবে।</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The OS (Windows) manages hardware and runs software — a freelancer's workstation must be clean, updated and fast.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ক্লায়েন্ট ফলাফলের জন্য অর্থ প্রদান করে; একটি স্থিতিশীল, সংগঠিত মেশিন হল প্রতিটি ফলাফলের ভিত্তি যা আপনি 75 দিনের মধ্যে প্রদান করবেন।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Clients pay for outcomes; a stable, organised machine is the foundation of every outcome you will deliver in 75 days.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 · 4 / 1085</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MS Word: ইন্টারফেস এবং মৌলিক নথি</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MS Word: Interface &amp; Basic Documents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1031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1031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3682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4140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1671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রিবন = কমান্ড ট্যাব (হোম, ইনসার্ট, লেআউট, রেফারেন্স...)।</a:t>
            </a:r>
          </a:p>
        </p:txBody>
      </p:sp>
      <p:sp>
        <p:nvSpPr>
          <p:cNvPr id="14" name="TextBox 13"/>
          <p:cNvSpPr txBox="1"/>
          <p:nvPr/>
        </p:nvSpPr>
        <p:spPr>
          <a:xfrm>
            <a:off x="1280160" y="24528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Ribbon = command tabs (Home, Insert, Layout, References...).</a:t>
            </a:r>
          </a:p>
        </p:txBody>
      </p:sp>
      <p:sp>
        <p:nvSpPr>
          <p:cNvPr id="15" name="Rounded Rectangle 14"/>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দ্রুত অ্যাক্সেস টুলবার।</a:t>
            </a:r>
          </a:p>
        </p:txBody>
      </p:sp>
      <p:sp>
        <p:nvSpPr>
          <p:cNvPr id="20" name="TextBox 19"/>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Quick Access Toolbar.</a:t>
            </a:r>
          </a:p>
        </p:txBody>
      </p:sp>
      <p:sp>
        <p:nvSpPr>
          <p:cNvPr id="21" name="Rounded Rectangle 20"/>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তৈরি/সংরক্ষণ (Ctrl+S)/খোলা/বন্ধ; .docx বনাম .pdf</a:t>
            </a:r>
          </a:p>
        </p:txBody>
      </p:sp>
      <p:sp>
        <p:nvSpPr>
          <p:cNvPr id="26" name="TextBox 25"/>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Create / Save (Ctrl+S) / Open / Close; .docx vs .pdf.</a:t>
            </a:r>
          </a:p>
        </p:txBody>
      </p:sp>
      <p:sp>
        <p:nvSpPr>
          <p:cNvPr id="27" name="Rounded Rectangle 26"/>
          <p:cNvSpPr/>
          <p:nvPr/>
        </p:nvSpPr>
        <p:spPr>
          <a:xfrm>
            <a:off x="502920" y="5120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51206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3858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4315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31" name="TextBox 30"/>
          <p:cNvSpPr txBox="1"/>
          <p:nvPr/>
        </p:nvSpPr>
        <p:spPr>
          <a:xfrm>
            <a:off x="1280160" y="51846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নেভিগেট করুন: স্ক্রোল, Ctrl+Home/End, Go To</a:t>
            </a:r>
          </a:p>
        </p:txBody>
      </p:sp>
      <p:sp>
        <p:nvSpPr>
          <p:cNvPr id="32" name="TextBox 31"/>
          <p:cNvSpPr txBox="1"/>
          <p:nvPr/>
        </p:nvSpPr>
        <p:spPr>
          <a:xfrm>
            <a:off x="1280160" y="54703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Navigate: scroll, Ctrl+Home/End, Go To.</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 · 40 / 1085</a:t>
            </a:r>
          </a:p>
        </p:txBody>
      </p:sp>
    </p:spTree>
  </p:cSld>
  <p:clrMapOvr>
    <a:masterClrMapping/>
  </p:clrMapOvr>
</p:sld>
</file>

<file path=ppt/slides/slide40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কনসোল শৃঙ্খলা: console.log নির্মাণের সময়; F12 → কনসোল লাইন নম্বর সহ প্রতিটি ত্রুটি দেখায়।</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Console discipline: console.log while building; F12 → Console shows every error with line number.</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28 · 400 / 1085</a:t>
            </a:r>
          </a:p>
        </p:txBody>
      </p:sp>
    </p:spTree>
  </p:cSld>
  <p:clrMapOvr>
    <a:masterClrMapping/>
  </p:clrMapOvr>
</p:sld>
</file>

<file path=ppt/slides/slide40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যোগাযোগ ফর্ম JS: সাবমিট শ্রোতা → বৈধ নাম (≥2 অক্ষর) + ইমেল (/^\S+@\S+\.\S+$/) → লাল সীমানা + অবৈধ ক্ষেত্রের অধীনে বার্তা → সতর্কতা ('বার্তা প্রস্তুত') বৈধ হলে। অফলাইনে কাজ করে, লাইব্রেরি নেই।</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Contact form JS: submit listener → validate name (≥2 chars) + email (/^\S+@\S+\.\S+$/) → red border + message under invalid fields → alert('Message ready') when valid. Works offline, no library.</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28 · 401 / 1085</a:t>
            </a:r>
          </a:p>
        </p:txBody>
      </p:sp>
    </p:spTree>
  </p:cSld>
  <p:clrMapOvr>
    <a:masterClrMapping/>
  </p:clrMapOvr>
</p:sld>
</file>

<file path=ppt/slides/slide40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মিনি-সাইটটিকে সম্পূর্ণরূপে প্রতিক্রিয়াশীল করুন (360 px → 1440 px পরীক্ষা করুন, কোথাও অনুভূমিক স্ক্রোল করবেন না) + JS মোবাইল মেনু + দৃশ্যমান ত্রুটির অবস্থা সহ যোগাযোগ ফর্ম বৈধতা যোগ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Make the mini-site fully responsive (test 360 px → 1440 px, no horizontal scroll anywhere) + add JS mobile menu + contact form validation with visible error states.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28 · 402 / 1085</a:t>
            </a:r>
          </a:p>
        </p:txBody>
      </p:sp>
    </p:spTree>
  </p:cSld>
  <p:clrMapOvr>
    <a:masterClrMapping/>
  </p:clrMapOvr>
</p:sld>
</file>

<file path=ppt/slides/slide40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SB-&lt;id&gt;-D28-এ মেনু + যাচাইকৃত ফর্ম (app.js) সহ প্রতিক্রিয়াশীল মিনি-সাইট। গ্রহণযোগ্যতা: 360/768/1440 প্রস্থে পাস, মেনু টগল, ফর্ম ব্লক বার্তা সহ অবৈধ জমা।</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responsive mini-site with menu + validated form (app.js) in SB-&lt;id&gt;-D28. Acceptance: passes at 360/768/1440 widths, menu toggles, form blocks invalid submits with messages.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28 · 403 / 1085</a:t>
            </a:r>
          </a:p>
        </p:txBody>
      </p:sp>
    </p:spTree>
  </p:cSld>
  <p:clrMapOvr>
    <a:masterClrMapping/>
  </p:clrMapOvr>
</p:sld>
</file>

<file path=ppt/slides/slide40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ডেস্কটপ-প্রথমে তারপর 'মোবাইল ফিক্সিং' → পুনর্লিখন ব্যথা। ছোট শুরু করুন।</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desktop-first then 'fixing mobile' → rewrite pain. Start small.</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শুধুমাত্র আপনার ল্যাপটপে পরীক্ষা করা হচ্ছে → আসল ক্লায়েন্টরা 5-ইঞ্চি ফোনে। ডিভাইস টুলবার এবং আপনার আসল ফোন ব্যবহার করুন।</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testing only on your laptop → real clients are on 5-inch phones. Use the device toolbar AND your actual phone.</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শুধুমাত্র আপনার ল্যাপটপে পরীক্ষা করা হচ্ছে → আসল ক্লায়েন্টরা 5-ইঞ্চি ফোনে। ডিভাইস টুলবার এবং আপনার আসল ফোন ব্যবহার করুন।</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testing only on your laptop → real clients are on 5-inch phones. Use the device toolbar AND your actual phone.</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28 · 404 / 1085</a:t>
            </a:r>
          </a:p>
        </p:txBody>
      </p:sp>
    </p:spTree>
  </p:cSld>
  <p:clrMapOvr>
    <a:masterClrMapping/>
  </p:clrMapOvr>
</p:sld>
</file>

<file path=ppt/slides/slide40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28 · 405 / 1085</a:t>
            </a:r>
          </a:p>
        </p:txBody>
      </p:sp>
    </p:spTree>
  </p:cSld>
  <p:clrMapOvr>
    <a:masterClrMapping/>
  </p:clrMapOvr>
</p:sld>
</file>

<file path=ppt/slides/slide40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28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28”</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28 · 406 / 1085</a:t>
            </a:r>
          </a:p>
        </p:txBody>
      </p:sp>
    </p:spTree>
  </p:cSld>
  <p:clrMapOvr>
    <a:masterClrMapping/>
  </p:clrMapOvr>
</p:sld>
</file>

<file path=ppt/slides/slide40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29</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29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XAMPP, MySQL এবং phpMyAdmin</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XAMPP, MySQL &amp; phpMyAdmin</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6 · বুধ · বুধ, 21 অক্টোবর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40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29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29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XAMPP-এর আগে, রাকিব একটি লাইভ সার্ভারে আপলোড করে ওয়েবসাইটগুলি পরীক্ষা করেছিল — ভয়ঙ্কর এবং ধীর। এখন তিনি MySQL + phpMyAdmin এর সাথে স্থানীয়ভাবে তৈরি করেন, জিনিসগুলি নিরাপদে ভাঙেন এবং শুধুমাত্র নিখুঁত হলেই আপলোড করেন৷ স্থানীয় উন্নয়ন আপনার গতি দ্বিগুণ করে।</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Before XAMPP, Rakib tested websites by uploading to a live server — scary and slow. Now he builds locally with MySQL + phpMyAdmin, breaks things safely, and uploads only when perfect. Local development doubles your speed.</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29 · 408 / 1085</a:t>
            </a:r>
          </a:p>
        </p:txBody>
      </p:sp>
    </p:spTree>
  </p:cSld>
  <p:clrMapOvr>
    <a:masterClrMapping/>
  </p:clrMapOvr>
</p:sld>
</file>

<file path=ppt/slides/slide40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XAMPP, MySQL এবং phpMyAdmin</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XAMPP, MySQL &amp; phpMyAdmin</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29 · 409 / 1085</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শব্দ: গ্রাফিক্স, বানান, PDF এ রপ্তানি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Word: Graphics, Spelling, Export to PDF</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ছবি/আইকন সন্নিবেশ করান; টেক্সট মোড়ানো।</a:t>
            </a:r>
          </a:p>
        </p:txBody>
      </p:sp>
      <p:sp>
        <p:nvSpPr>
          <p:cNvPr id="14" name="TextBox 13"/>
          <p:cNvSpPr txBox="1"/>
          <p:nvPr/>
        </p:nvSpPr>
        <p:spPr>
          <a:xfrm>
            <a:off x="1280160" y="299389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Insert picture/icon; wrap text.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বানান ও ব্যাকরণ; স্বতঃসংশোধন।</a:t>
            </a:r>
          </a:p>
        </p:txBody>
      </p:sp>
      <p:sp>
        <p:nvSpPr>
          <p:cNvPr id="20" name="TextBox 19"/>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Spelling &amp; grammar; AutoCorrect.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ক্লায়েন্টকে পাঠানোর আগে পিডিএফ-এ প্রিন্ট ও এক্সপোর্ট করুন।</a:t>
            </a:r>
          </a:p>
        </p:txBody>
      </p:sp>
      <p:sp>
        <p:nvSpPr>
          <p:cNvPr id="26" name="TextBox 25"/>
          <p:cNvSpPr txBox="1"/>
          <p:nvPr/>
        </p:nvSpPr>
        <p:spPr>
          <a:xfrm>
            <a:off x="1280160" y="50055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Print &amp; export to PDF before sending to client.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 · 41 / 1085</a:t>
            </a:r>
          </a:p>
        </p:txBody>
      </p:sp>
    </p:spTree>
  </p:cSld>
  <p:clrMapOvr>
    <a:masterClrMapping/>
  </p:clrMapOvr>
</p:sld>
</file>

<file path=ppt/slides/slide4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একটি ডাটাবেস সাইট = ফাইল (HTML/PHP) + ডেটা (MySQL)। XAMPP আপনাকে স্থানীয়ভাবে উভয়ই দেয়: Apache (ওয়েব সার্ভার), MySQL (ডাটাবেস), PHP (লজিক) — সঠিক cPanel স্ট্যাক।</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A database site = files (HTML/PHP) + data (MySQL). XAMPP gives you both locally: Apache (web server), MySQL (database), PHP (logic) — the exact cPanel stack.</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phpMyAdmin = ভিজ্যুয়াল মাইএসকিউএল ম্যানেজার। SQL = ভাষা: সিলেক্ট রিডস, ইনসার্ট যোগ, আপডেট আপডেট, ডিলিট রিমুভ (CRUD)।</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phpMyAdmin = the visual MySQL manager. SQL = the language: SELECT reads, INSERT adds, UPDATE edits, DELETE removes (CRUD).</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29 · 410 / 1085</a:t>
            </a:r>
          </a:p>
        </p:txBody>
      </p:sp>
    </p:spTree>
  </p:cSld>
  <p:clrMapOvr>
    <a:masterClrMapping/>
  </p:clrMapOvr>
</p:sld>
</file>

<file path=ppt/slides/slide4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1. XAMPP → start Apache + MySQL মডিউল (সবুজ) ইনস্টল করুন। সাইটটি C:\xampp\htdocs\yourfolder → http://localhost/yourfolder-এ থাকে।</a:t>
            </a:r>
          </a:p>
        </p:txBody>
      </p:sp>
      <p:sp>
        <p:nvSpPr>
          <p:cNvPr id="14" name="TextBox 13"/>
          <p:cNvSpPr txBox="1"/>
          <p:nvPr/>
        </p:nvSpPr>
        <p:spPr>
          <a:xfrm>
            <a:off x="1280160" y="29557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1. Install XAMPP → start Apache + MySQL modules (green). Site lives in C:\xampp\htdocs\yourfolder → http://localhost/yourfolder.</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2. খুলুন http://localhost/phpmyadmin → নতুন ডাটাবেস 'myshop' → utf8mb4_unicode_ci কোলেশন।</a:t>
            </a:r>
          </a:p>
        </p:txBody>
      </p:sp>
      <p:sp>
        <p:nvSpPr>
          <p:cNvPr id="20" name="TextBox 19"/>
          <p:cNvSpPr txBox="1"/>
          <p:nvPr/>
        </p:nvSpPr>
        <p:spPr>
          <a:xfrm>
            <a:off x="1280160" y="39616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2. Open http://localhost/phpmyadmin → New database 'myshop' → utf8mb4_unicode_ci collation.</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3. টেবিল 'পণ্য' তৈরি করুন: id (INT, AUTO_INCREMENT, PRIMARY KEY), নাম VARCHAR(120), মূল্য DECIMAL(10,2), স্টক INT।</a:t>
            </a:r>
          </a:p>
        </p:txBody>
      </p:sp>
      <p:sp>
        <p:nvSpPr>
          <p:cNvPr id="26" name="TextBox 25"/>
          <p:cNvSpPr txBox="1"/>
          <p:nvPr/>
        </p:nvSpPr>
        <p:spPr>
          <a:xfrm>
            <a:off x="1280160" y="49674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3. Create table 'products': id (INT, AUTO_INCREMENT, PRIMARY KEY), name VARCHAR(120), price DECIMAL(10,2), stock INT.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29 · 411 / 1085</a:t>
            </a:r>
          </a:p>
        </p:txBody>
      </p:sp>
    </p:spTree>
  </p:cSld>
  <p:clrMapOvr>
    <a:masterClrMapping/>
  </p:clrMapOvr>
</p:sld>
</file>

<file path=ppt/slides/slide4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সন্নিবেশ ট্যাবের (5টি পণ্য) মাধ্যমে সারিগুলি সন্নিবেশ করান, তারপর SQL ট্যাবটি শিখুন: নির্বাচন করুন * পণ্যগুলি যেখানে দাম &lt; 500 ORDER BY DESC;</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Insert rows via the Insert tab (5 products), then learn the SQL tab: SELECT * FROM products WHERE price &lt; 500 ORDER BY price DESC;</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আপডেট পণ্য সেট স্টক = স্টক - 1 যেখানে আইডি = 3; স্টক যেখানে পণ্য থেকে মুছে ফেলুন = 0; — সর্বদা একটি WHERE ক্লজ রাখুন (বা কান্নাকাটি)।</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UPDATE products SET stock = stock - 1 WHERE id = 3; DELETE FROM products WHERE stock = 0; — always put a WHERE clause (or cry).</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পিএইচপি সংযোগ: $pdo = নতুন PDO('mysql:host=localhost;dbname=myshop','root',''); $rows = $pdo-&gt;ক্যোয়ারী('নির্বাচন করুন * পণ্য থেকে')-&gt;আনয়ন সমস্ত(PDO::FETCH_ASSOC); HTML টেবিলে লুপ করুন।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PHP connection: $pdo = new PDO('mysql:host=localhost;dbname=myshop','root',''); $rows = $pdo-&gt;query('SELECT * FROM products')-&gt;fetchAll(PDO::FETCH_ASSOC); loop into HTML table.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29 · 412 / 1085</a:t>
            </a:r>
          </a:p>
        </p:txBody>
      </p:sp>
    </p:spTree>
  </p:cSld>
  <p:clrMapOvr>
    <a:masterClrMapping/>
  </p:clrMapOvr>
</p:sld>
</file>

<file path=ppt/slides/slide4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যেকোনো ব্যবহারকারীর ইনপুটের জন্য প্রস্তুত বিবৃতি: $st=$pdo-&gt;প্রস্তুত করুন ('নির্বাচন করুন * পণ্যগুলি থেকে নাম কোথায়?'); $st-&gt;চালনা (["%$q%"]); - এটি এসকিউএল ইনজেকশন প্রতিরোধ করে, অ-আলোচনাযোগ্য।</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Prepared statements for any user input: $st=$pdo-&gt;prepare('SELECT * FROM products WHERE name LIKE ?'); $st-&gt;execute(["%$q%"]); — this prevents SQL injection, non-negotiable.</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29 · 413 / 1085</a:t>
            </a:r>
          </a:p>
        </p:txBody>
      </p:sp>
    </p:spTree>
  </p:cSld>
  <p:clrMapOvr>
    <a:masterClrMapping/>
  </p:clrMapOvr>
</p:sld>
</file>

<file path=ppt/slides/slide4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মিনি শপ পৃষ্ঠা: পণ্য টেবিল (5 সারি) → PHP তাদের স্টক কলাম থেকে মূল্য + 'স্টক ইন' ব্যাজ সহ কার্ড হিসাবে তালিকাভুক্ত করে → প্রস্তুত লাইক স্টেটমেন্টের মাধ্যমে অনুসন্ধান বাক্স ফিল্টার। মোট: 60 লাইন পিএইচপি।</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Mini shop page: products table (5 rows) → PHP lists them as cards with price + 'in stock' badge from the stock column → search box filters via prepared LIKE statement. Total: 60 lines PHP.</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29 · 414 / 1085</a:t>
            </a:r>
          </a:p>
        </p:txBody>
      </p:sp>
    </p:spTree>
  </p:cSld>
  <p:clrMapOvr>
    <a:masterClrMapping/>
  </p:clrMapOvr>
</p:sld>
</file>

<file path=ppt/slides/slide4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29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মিনি শপ তৈরি করুন: ডাটাবেস + পণ্য টেবিল + 8 সারি; index.php তালিকা পাতা; প্রস্তুত-বিবৃতি ফিল্টার সহ search.php. উদ্দেশ্যমূলকভাবে এটি ভাঙ্গুন (খারাপ কোথায়) এবং ত্রুটিটি পড়ুন।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Build the mini shop: database + products table + 8 rows; index.php listing page; search.php with prepared-statement filter. Break it on purpose (bad WHERE) and read the error.</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29 · 415 / 1085</a:t>
            </a:r>
          </a:p>
        </p:txBody>
      </p:sp>
    </p:spTree>
  </p:cSld>
  <p:clrMapOvr>
    <a:masterClrMapping/>
  </p:clrMapOvr>
</p:sld>
</file>

<file path=ppt/slides/slide4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29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SB-&lt;id&gt;-D29-এ myshop/ (PHP ফাইল) + ডাটাবেস এক্সপোর্ট (phpMyAdmin এক্সপোর্ট থেকে myshop.sql)। গ্রহণযোগ্যতা: তালিকা রেন্ডার, অনুসন্ধান ফিল্টার সঠিকভাবে, .sql আমদানি সবকিছু পুনরায় তৈরি করে।</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myshop/ (PHP files) + database export (myshop.sql from phpMyAdmin Export) in SB-&lt;id&gt;-D29. Acceptance: listing renders, search filters correctly, .sql import recreates everything.</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29 · 416 / 1085</a:t>
            </a:r>
          </a:p>
        </p:txBody>
      </p:sp>
    </p:spTree>
  </p:cSld>
  <p:clrMapOvr>
    <a:masterClrMapping/>
  </p:clrMapOvr>
</p:sld>
</file>

<file path=ppt/slides/slide4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29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ব্যবহারকারীর ইনপুট → এসকিউএল ইনজেকশন, তাত্ক্ষণিক ব্যর্থ থেকে ক্যোয়ারী স্ট্রিংগুলি সংযুক্ত। শুধুমাত্র প্রস্তুত বিবৃতি.</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query strings concatenated from user input → SQL injection, instant fail. Prepared statements only.</a:t>
            </a:r>
          </a:p>
        </p:txBody>
      </p:sp>
      <p:sp>
        <p:nvSpPr>
          <p:cNvPr id="15" name="Rounded Rectangle 14"/>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17" name="Rounded Rectangle 16"/>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পরামর্শ: প্রতি সেশনের পরে .sql রপ্তানি করুন — এটি আপনার ব্যাকআপ এবং আপনার জমা।</a:t>
            </a:r>
          </a:p>
        </p:txBody>
      </p:sp>
      <p:sp>
        <p:nvSpPr>
          <p:cNvPr id="20" name="TextBox 19"/>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export the .sql after every session — it is your backup AND your submission.</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29 · 417 / 1085</a:t>
            </a:r>
          </a:p>
        </p:txBody>
      </p:sp>
    </p:spTree>
  </p:cSld>
  <p:clrMapOvr>
    <a:masterClrMapping/>
  </p:clrMapOvr>
</p:sld>
</file>

<file path=ppt/slides/slide4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29 · 418 / 1085</a:t>
            </a:r>
          </a:p>
        </p:txBody>
      </p:sp>
    </p:spTree>
  </p:cSld>
  <p:clrMapOvr>
    <a:masterClrMapping/>
  </p:clrMapOvr>
</p:sld>
</file>

<file path=ppt/slides/slide4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29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29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29”</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29 · 419 / 1085</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ডিব্রিফ এবং হোমওয়ার্ক — সেশন 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&amp; Homework — Session 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প্রস্থান টিকিট + হোমওয়ার্ক: সম্পূর্ণ চালান + ভূমিকা বার্তা</a:t>
            </a:r>
          </a:p>
        </p:txBody>
      </p:sp>
      <p:sp>
        <p:nvSpPr>
          <p:cNvPr id="14" name="TextBox 13"/>
          <p:cNvSpPr txBox="1"/>
          <p:nvPr/>
        </p:nvSpPr>
        <p:spPr>
          <a:xfrm>
            <a:off x="1298448" y="2216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Exit ticket + homework: complete invoice + intro message</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 · 42 / 1085</a:t>
            </a:r>
          </a:p>
        </p:txBody>
      </p:sp>
    </p:spTree>
  </p:cSld>
  <p:clrMapOvr>
    <a:masterClrMapping/>
  </p:clrMapOvr>
</p:sld>
</file>

<file path=ppt/slides/slide4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30</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30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স্থানীয় সাইট লঞ্চ + সপ্তাহ পর্যালোচনা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Local site launch + week review</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6 · থু · বৃহস্পতি, 22 অক্টোবর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4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30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30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সপ্তাহ 6 পর্যালোচনা: নুসরাত তার প্রথম স্থানীয় সাইট চালু করেছে - গ্যালারি, মূল্য তালিকা এবং হোয়াটসঅ্যাপ বোতাম সহ একটি দর্জির দোকান। দর্জি প্রথম সপ্তাহে 4টি অনলাইন অর্ডার পেয়েছে এবং প্রত্যেক গ্রাহককে বলছে 'আমার মেয়ের ছাত্র এটি তৈরি করেছে'।</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Week 6 review: Nusrat launched her first local site — a tailor shop with gallery, price list and WhatsApp button. The tailor got 4 online orders in week one and tells every customer 'my daughter's student made this'.</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30 · 421 / 1085</a:t>
            </a:r>
          </a:p>
        </p:txBody>
      </p:sp>
    </p:spTree>
  </p:cSld>
  <p:clrMapOvr>
    <a:masterClrMapping/>
  </p:clrMapOvr>
</p:sld>
</file>

<file path=ppt/slides/slide4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স্থানীয় সাইট লঞ্চ + সপ্তাহ পর্যালোচনা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Local site launch + week review</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30 · 422 / 1085</a:t>
            </a:r>
          </a:p>
        </p:txBody>
      </p:sp>
    </p:spTree>
  </p:cSld>
  <p:clrMapOvr>
    <a:masterClrMapping/>
  </p:clrMapOvr>
</p:sld>
</file>

<file path=ppt/slides/slide4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আজ আপনি সবকিছু একত্রিত করুন: একটি সম্পূর্ণ স্থানীয় ওয়েবসাইট — পৃষ্ঠা, শৈলী, JS, ডাটাবেস — আপনার মেশিনে ঠিক যেমন এটি একটি সার্ভারে চলবে।</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Today you merge everything: a complete local website — pages, styles, JS, database — running on your machine exactly like it will on a server.</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স্থাপনার প্রস্তুতি = চেকলিস্ট যা শখের প্রকল্পগুলিকে অর্থ প্রদানের থেকে আলাদা করে।</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Deployment readiness = the checklist that separates hobby projects from paid deliveries.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30 · 423 / 1085</a:t>
            </a:r>
          </a:p>
        </p:txBody>
      </p:sp>
    </p:spTree>
  </p:cSld>
  <p:clrMapOvr>
    <a:masterClrMapping/>
  </p:clrMapOvr>
</p:sld>
</file>

<file path=ppt/slides/slide4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প্রকল্পটি গঠন করুন: /public (index.php, css/, js/, img/), /admin (লগইন-সুরক্ষিত এলাকা), config.php এক জায়গায় DB শংসাপত্র সহ।</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Structure the project: /public (index.php, css/, js/, img/), /admin (login-protected area), config.php with DB credentials in ONE place.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তারের অবশিষ্ট পৃষ্ঠাগুলি: হোম (ডিবি-চালিত পণ্য তালিকা), কাজ/পোর্টফোলিও পৃষ্ঠা (স্ট্যাটিক), যোগাযোগ (ফর্ম → ডিবি 'মেসেজ' টেবিলে স্টোর)।</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Wire remaining pages: home (DB-driven product list), work/portfolio page (static), contact (form → stores to DB 'messages' table).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পরীক্ষা পাস: প্রতিটি লিঙ্ক, প্রতিটি ফর্ম (বৈধ + অবৈধ ইনপুট), ছবি লোড, মোবাইল প্রস্থ, কনসোল ত্রুটি = শূন্য।</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Test pass: every link, every form (valid + invalid input), images load, mobile widths, console errors = zero.</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30 · 424 / 1085</a:t>
            </a:r>
          </a:p>
        </p:txBody>
      </p:sp>
    </p:spTree>
  </p:cSld>
  <p:clrMapOvr>
    <a:masterClrMapping/>
  </p:clrMapOvr>
</p:sld>
</file>

<file path=ppt/slides/slide4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পারফরম্যান্স পাস: ছবিগুলিকে সংকুচিত করুন (squoosh.app বা TinyPNG), সার্ভারে পরে ছোট করুন, DevTools নেটওয়ার্ক ট্যাবে লোডের সময় পরীক্ষা করুন৷</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Performance pass: compress images (squoosh.app or TinyPNG), minify later on server, check load time in DevTools Network tab.</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cPanel-এর জন্য প্যাকেজ: /public বিষয়বস্তু জিপ করুন (বাইরের ফোল্ডার নয়) + .sql রপ্তানি → এটি আপনার আপলোড বান্ডেল।</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Package for cPanel: zip the /public contents (not the outer folder) + the .sql export → that's your upload bundle.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README লিখুন: কীভাবে ইনস্টল করবেন (.sql আমদানি করুন, config.php সম্পাদনা করুন, রান করুন) — এই নথিটি প্রতিটি পেশাদার সরবরাহের অংশ।</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Write the README: how to install (import .sql, edit config.php, run) — this document is part of every professional delivery.</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30 · 425 / 1085</a:t>
            </a:r>
          </a:p>
        </p:txBody>
      </p:sp>
    </p:spTree>
  </p:cSld>
  <p:clrMapOvr>
    <a:masterClrMapping/>
  </p:clrMapOvr>
</p:sld>
</file>

<file path=ppt/slides/slide4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বর্তমান: ক্লাসে 3-মিনিটের ওয়াকথ্রু — কাঠামো, একটি বৈশিষ্ট্য লাইভ, একটি জিনিস যা আপনি উন্নত করতে চান৷ আজ সপ্তাহ 6 কুইজ.</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Present: 3-minute walkthrough to the class — structure, one feature live, one thing you'd improve. Week 6 quiz today.</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30 · 426 / 1085</a:t>
            </a:r>
          </a:p>
        </p:txBody>
      </p:sp>
    </p:spTree>
  </p:cSld>
  <p:clrMapOvr>
    <a:masterClrMapping/>
  </p:clrMapOvr>
</p:sld>
</file>

<file path=ppt/slides/slide4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সম্পূর্ণ বিল্ড: 'ক্যাম্পাস স্টোর' — MySQL থেকে 6টি পণ্য, অনুসন্ধান, যোগাযোগের ফর্ম বার্তা টেবিলে সংরক্ষণ করা, একটি পাসওয়ার্ড চেকের পিছনে অ্যাডমিন পৃষ্ঠা তালিকাভুক্ত বার্তা। জিপ করা হয়েছে 4 MB, README 1 পৃষ্ঠা, একটি ল্যাব cPanel অ্যাকাউন্টে 8 মিনিটে স্থাপন করা হয়েছে৷</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Complete build: 'Campus Store' — 6 products from MySQL, search, contact form saving to messages table, admin page listing messages behind a password check. Zipped 4 MB, README 1 page, deployed to a lab cPanel account in 8 minutes.</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30 · 427 / 1085</a:t>
            </a:r>
          </a:p>
        </p:txBody>
      </p:sp>
    </p:spTree>
  </p:cSld>
  <p:clrMapOvr>
    <a:masterClrMapping/>
  </p:clrMapOvr>
</p:sld>
</file>

<file path=ppt/slides/slide4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স্থানীয়ভাবে ওয়ার্ডপ্রেস ইনস্টল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Install WordPress Locally</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XAMPP → Create DB → install → wp-config.php।</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XAMPP → create DB → install → wp-config.php.</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30 · 428 / 1085</a:t>
            </a:r>
          </a:p>
        </p:txBody>
      </p:sp>
    </p:spTree>
  </p:cSld>
  <p:clrMapOvr>
    <a:masterClrMapping/>
  </p:clrMapOvr>
</p:sld>
</file>

<file path=ppt/slides/slide4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ফিনিশ + প্যাকেজ আপনার সাইট: সমস্ত লিঙ্ক/ফর্ম পরীক্ষা করা হয়েছে, ছবি কম্প্রেস করা হয়েছে, কনফিগার সেন্ট্রালাইজড, .sql + README দিয়ে জিপ করা হয়েছে। পিয়ার QA অদলবদল: অন্য কারোর README চালান — যদি এটি ব্যর্থ হয়, তারা এটিকে লাইভ ঠিক করে।</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Finish + package YOUR site: all links/forms tested, images compressed, config centralised, zipped with .sql + README. Peer QA swap: run someone else's README — if it fails, they fix it live.</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30 · 429 / 1085</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জীবনবৃত্তান্ত + কভার লেটার ডিজাইন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Resume + Cover Letter Design</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ক্লায়েন্ট প্রস্তুত টেমপ্লেট.</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Client-ready template.</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 · 43 / 1085</a:t>
            </a:r>
          </a:p>
        </p:txBody>
      </p:sp>
    </p:spTree>
  </p:cSld>
  <p:clrMapOvr>
    <a:masterClrMapping/>
  </p:clrMapOvr>
</p:sld>
</file>

<file path=ppt/slides/slide4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SB-&lt;id&gt;-D30-এ site-bundle.zip (ফাইল + .sql + README.md)। গ্রহণযোগ্যতা: পিয়ার মেশিন এটি একা README থেকে চালায়; যোগাযোগের ফর্ম ডিবিতে লিখছে; শূন্য কনসোল ত্রুটি।</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site-bundle.zip (files + .sql + README.md) in SB-&lt;id&gt;-D30. Acceptance: peer's machine runs it from README alone; contact form writes to DB; zero console errors.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30 · 430 / 1085</a:t>
            </a:r>
          </a:p>
        </p:txBody>
      </p:sp>
    </p:spTree>
  </p:cSld>
  <p:clrMapOvr>
    <a:masterClrMapping/>
  </p:clrMapOvr>
</p:sld>
</file>

<file path=ppt/slides/slide4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পরম পাথ (C:\xampp\…) কোডের ভিতরে → যেকোনো সার্ভারে বিরতি। আপেক্ষিক পথ সর্বত্র।</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absolute paths (C:\xampp\…) inside code → breaks on any server. Relative paths everywhere.</a:t>
            </a:r>
          </a:p>
        </p:txBody>
      </p:sp>
      <p:sp>
        <p:nvSpPr>
          <p:cNvPr id="15" name="Rounded Rectangle 14"/>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17" name="Rounded Rectangle 16"/>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পরামর্শ: অংশীদারের মেশিনে README পরীক্ষা প্রতিটি লুকানো অনুমান ক্যাচ করে।</a:t>
            </a:r>
          </a:p>
        </p:txBody>
      </p:sp>
      <p:sp>
        <p:nvSpPr>
          <p:cNvPr id="20" name="TextBox 19"/>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the README test on a partner's machine catches every hidden assumption.</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30 · 431 / 1085</a:t>
            </a:r>
          </a:p>
        </p:txBody>
      </p:sp>
    </p:spTree>
  </p:cSld>
  <p:clrMapOvr>
    <a:masterClrMapping/>
  </p:clrMapOvr>
</p:sld>
</file>

<file path=ppt/slides/slide4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30 · 432 / 1085</a:t>
            </a:r>
          </a:p>
        </p:txBody>
      </p:sp>
    </p:spTree>
  </p:cSld>
  <p:clrMapOvr>
    <a:masterClrMapping/>
  </p:clrMapOvr>
</p:sld>
</file>

<file path=ppt/slides/slide4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30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30”</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30 · 433 / 1085</a:t>
            </a:r>
          </a:p>
        </p:txBody>
      </p:sp>
    </p:spTree>
  </p:cSld>
  <p:clrMapOvr>
    <a:masterClrMapping/>
  </p:clrMapOvr>
</p:sld>
</file>

<file path=ppt/slides/slide4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31</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31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cPanel-এ ওয়ার্ডপ্রেস ইনস্টল করুন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WordPress install on cPanel</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7 · সূর্য · রবিবার, 25 অক্টোবর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4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31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31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একটি কোচিং সেন্টার তাদের নিজস্ব ওয়েবসাইট চেয়েছিল। তানভীর 20 মিনিটের মধ্যে তাদের cPanel-এ ওয়ার্ডপ্রেস ইনস্টল করেছে, SSL যোগ করেছে এবং পারমালিঙ্ক সেট করেছে। কেন্দ্রের ভর্তি সংক্রান্ত অনুসন্ধানগুলি এখন সাইটের ফর্মের মাধ্যমে আসে — আর কোনও হারানো ফোন কল নেই৷</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coaching centre wanted their own website. Tanvir installed WordPress on their cPanel in 20 minutes, added SSL and set permalinks. The centre's admission inquiries now come through the site's form — no more lost phone calls.</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31 · 435 / 1085</a:t>
            </a:r>
          </a:p>
        </p:txBody>
      </p:sp>
    </p:spTree>
  </p:cSld>
  <p:clrMapOvr>
    <a:masterClrMapping/>
  </p:clrMapOvr>
</p:sld>
</file>

<file path=ppt/slides/slide4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cPanel-এ ওয়ার্ডপ্রেস ইনস্টল</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WordPress install on cPanel</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31 · 436 / 1085</a:t>
            </a:r>
          </a:p>
        </p:txBody>
      </p:sp>
    </p:spTree>
  </p:cSld>
  <p:clrMapOvr>
    <a:masterClrMapping/>
  </p:clrMapOvr>
</p:sld>
</file>

<file path=ppt/slides/slide4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ওয়ার্ডপ্রেস সমস্ত ওয়েবসাইটের ~43% ক্ষমতা রাখে — এটি ফ্রিল্যান্সারদের জন্য একক সর্বাধিক বিক্রিযোগ্য ওয়েব দক্ষতা (বিল্ড, ফিক্স, রক্ষণাবেক্ষণকারী)।</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WordPress powers ~43% of all websites — it is the single most sellable web skill for freelancers (builds, fixes, maintenance retainers).</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cPanel = হোস্টিং কন্ট্রোল প্যানেল; সফ্ট্যাকুলাস 2 মিনিটের মধ্যে ওয়ার্ডপ্রেস ইনস্টল করে। এই সঠিক পরিবেশ ক্লায়েন্টরা আপনাকে পরিচালনা করার জন্য অর্থ প্রদান করে।</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cPanel = the hosting control panel; Softaculous installs WordPress in ~2 minutes. This is the exact environment clients pay you to manage.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31 · 437 / 1085</a:t>
            </a:r>
          </a:p>
        </p:txBody>
      </p:sp>
    </p:spTree>
  </p:cSld>
  <p:clrMapOvr>
    <a:masterClrMapping/>
  </p:clrMapOvr>
</p:sld>
</file>

<file path=ppt/slides/slide4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1. cPanel ট্যুর: ফাইল (ফাইল ম্যানেজার), ডেটাবেস (MySQL + phpMyAdmin), ডোমেন/সাবডোমেন, SSL/TLS, সফ্ট্যাকুলাস অ্যাপস — জানুন প্রতিটি কোথায় থাকে।</a:t>
            </a:r>
          </a:p>
        </p:txBody>
      </p:sp>
      <p:sp>
        <p:nvSpPr>
          <p:cNvPr id="14" name="TextBox 13"/>
          <p:cNvSpPr txBox="1"/>
          <p:nvPr/>
        </p:nvSpPr>
        <p:spPr>
          <a:xfrm>
            <a:off x="1280160" y="29557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1. cPanel tour: Files (File Manager), Databases (MySQL + phpMyAdmin), Domains/Subdomains, SSL/TLS, Softaculous apps — know where each lives.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2. সাবডোমেন তৈরি করুন (অথবা দেওয়া ব্যবহার করুন): ডোমেন → সাবডোমেন → 'shop.yourdomain.com' → ডকুমেন্ট রুট অটো-সেট।</a:t>
            </a:r>
          </a:p>
        </p:txBody>
      </p:sp>
      <p:sp>
        <p:nvSpPr>
          <p:cNvPr id="20" name="TextBox 19"/>
          <p:cNvSpPr txBox="1"/>
          <p:nvPr/>
        </p:nvSpPr>
        <p:spPr>
          <a:xfrm>
            <a:off x="1280160" y="39616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2. Create subdomain (or use provided): Domains → Subdomains → 'shop.yourdomain.com' → document root auto-set.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3. SSL প্রথমে: SSL/TLS স্থিতি → AutoSSL চালান → সবুজ প্যাডলক; পরে WP সেটিংসে HTTPS বল করুন।</a:t>
            </a:r>
          </a:p>
        </p:txBody>
      </p:sp>
      <p:sp>
        <p:nvSpPr>
          <p:cNvPr id="26" name="TextBox 25"/>
          <p:cNvSpPr txBox="1"/>
          <p:nvPr/>
        </p:nvSpPr>
        <p:spPr>
          <a:xfrm>
            <a:off x="1280160" y="49674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3. SSL first: SSL/TLS Status → Run AutoSSL → green padlock; force HTTPS later in WP settings.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31 · 438 / 1085</a:t>
            </a:r>
          </a:p>
        </p:txBody>
      </p:sp>
    </p:spTree>
  </p:cSld>
  <p:clrMapOvr>
    <a:masterClrMapping/>
  </p:clrMapOvr>
</p:sld>
</file>

<file path=ppt/slides/slide4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4. ইনস্টল করুন: সফ্ট্যাকুলাস → ওয়ার্ডপ্রেস → ইনস্টল করুন: ডোমেন/সাবডোমেন বেছে নিন, অ্যাডমিন ব্যবহারকারীর নাম (কখনও 'অ্যাডমিন' নয়), শক্তিশালী পাসওয়ার্ড (এটি সংরক্ষণ করুন), সাইটের নাম, ভাষা → ইনস্টল করুন। /wp-admin URL টি নোট করুন।</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4. Install: Softaculous → WordPress → Install: choose domain/subdomain, admin username (NEVER 'admin'), strong password (save it), site name, language → Install. Note the /wp-admin URL.</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5. প্রথম লগইন: সেটিংস → সাধারণ (টাইমজোন ঢাকা, ট্যাগলাইন), পার্মালিঙ্কস → পোস্টের নাম (এসইও-ক্রিটিকাল), ডিফল্ট 'হ্যালো ওয়ার্ল্ড' পোস্ট + নমুনা পৃষ্ঠা + অব্যবহৃত থিমগুলি মুছুন।</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5. First login: Settings → General (timezone Dhaka, tagline), Permalinks → Post name (SEO-critical), delete default 'Hello World' post + sample page + unused themes.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6. ব্যাকআপের অভ্যাস: cPanel → ব্যাকআপ → সম্পূর্ণ ডাউনলোড করুন বা wp-content এর ফাইল ম্যানেজার জিপ ব্যবহার করুন + DB-এর phpMyAdmin রপ্তানি — প্রতিটি বড় পরিবর্তনের আগে।</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6. Backup habit: cPanel → Backup → download full or use File Manager zip of wp-content + phpMyAdmin export of DB — before every big change.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31 · 439 / 1085</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আপনার প্রথম ক্লায়েন্ট ডকুমেন্ট তৈরি করুন - একটি চালান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Build Your First Client Document — An Invoice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1031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1031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3682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4140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1671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লাইন আইটেমগুলির জন্য টেবিল (বর্ণনা, পরিমাণ, হার, মোট)।</a:t>
            </a:r>
          </a:p>
        </p:txBody>
      </p:sp>
      <p:sp>
        <p:nvSpPr>
          <p:cNvPr id="14" name="TextBox 13"/>
          <p:cNvSpPr txBox="1"/>
          <p:nvPr/>
        </p:nvSpPr>
        <p:spPr>
          <a:xfrm>
            <a:off x="1280160" y="24528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Table for line items (description, qty, rate, total).</a:t>
            </a:r>
          </a:p>
        </p:txBody>
      </p:sp>
      <p:sp>
        <p:nvSpPr>
          <p:cNvPr id="15" name="Rounded Rectangle 14"/>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নাম/লোগো সহ হেডার; ফুটার পৃষ্ঠা নম্বর।</a:t>
            </a:r>
          </a:p>
        </p:txBody>
      </p:sp>
      <p:sp>
        <p:nvSpPr>
          <p:cNvPr id="20" name="TextBox 19"/>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Header with name/logo; footer page number.</a:t>
            </a:r>
          </a:p>
        </p:txBody>
      </p:sp>
      <p:sp>
        <p:nvSpPr>
          <p:cNvPr id="21" name="Rounded Rectangle 20"/>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রেট × পরিমাণ মোট সেল।</a:t>
            </a:r>
          </a:p>
        </p:txBody>
      </p:sp>
      <p:sp>
        <p:nvSpPr>
          <p:cNvPr id="26" name="TextBox 25"/>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Rate × qty TOTAL cell.</a:t>
            </a:r>
          </a:p>
        </p:txBody>
      </p:sp>
      <p:sp>
        <p:nvSpPr>
          <p:cNvPr id="27" name="Rounded Rectangle 26"/>
          <p:cNvSpPr/>
          <p:nvPr/>
        </p:nvSpPr>
        <p:spPr>
          <a:xfrm>
            <a:off x="502920" y="5120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51206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3858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4315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31" name="TextBox 30"/>
          <p:cNvSpPr txBox="1"/>
          <p:nvPr/>
        </p:nvSpPr>
        <p:spPr>
          <a:xfrm>
            <a:off x="1280160" y="51846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PDF রপ্তানি করুন: Invoice_YourName.pdf.</a:t>
            </a:r>
          </a:p>
        </p:txBody>
      </p:sp>
      <p:sp>
        <p:nvSpPr>
          <p:cNvPr id="32" name="TextBox 31"/>
          <p:cNvSpPr txBox="1"/>
          <p:nvPr/>
        </p:nvSpPr>
        <p:spPr>
          <a:xfrm>
            <a:off x="1280160" y="54703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Export PDF: Invoice_YourName.pdf.</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 · 44 / 1085</a:t>
            </a:r>
          </a:p>
        </p:txBody>
      </p:sp>
    </p:spTree>
  </p:cSld>
  <p:clrMapOvr>
    <a:masterClrMapping/>
  </p:clrMapOvr>
</p:sld>
</file>

<file path=ppt/slides/slide4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আপডেট: ড্যাশবোর্ড → আপডেট → সবকিছু আপডেট করুন (কোর, থিম, প্লাগইন) — সবসময় একটি ব্যাকআপের পরে।</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Updates: Dashboard → Updates → update everything (core, themes, plugins) — always AFTER a backup.</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31 · 440 / 1085</a:t>
            </a:r>
          </a:p>
        </p:txBody>
      </p:sp>
    </p:spTree>
  </p:cSld>
  <p:clrMapOvr>
    <a:masterClrMapping/>
  </p:clrMapOvr>
</p:sld>
</file>

<file path=ppt/slides/slide4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লাইভ ইন্সটল ডেমো: সাবডোমেন 'demo.sajibbaig.com' → AutoSSL → সফ্ট্যাকুলাস → লগইন → পারমালিঙ্ক সেট → ডিফল্ট পরিষ্কার করা হয়েছে: 9 মিনিট পরিপাটি অ্যাডমিন শুরু করুন। একই প্রবাহে আপনি স্থানীয়ভাবে ৳3,000–8,000 বিল করবেন।</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Live install demo: subdomain 'demo.sajibbaig.com' → AutoSSL → Softaculous → login → permalinks set → defaults cleaned: 9 minutes start to tidy admin. Same flow you will bill ৳3,000–8,000 for locally.</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31 · 441 / 1085</a:t>
            </a:r>
          </a:p>
        </p:txBody>
      </p:sp>
    </p:spTree>
  </p:cSld>
  <p:clrMapOvr>
    <a:masterClrMapping/>
  </p:clrMapOvr>
</p:sld>
</file>

<file path=ppt/slides/slide4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ওয়ার্ডপ্রেস ইন্সটল করুন + একটি বেসিক সাইট তৈরি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Install WordPress + Build a Basic Site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স্থানীয় নির্মাণ।</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Local build.</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31 · 442 / 1085</a:t>
            </a:r>
          </a:p>
        </p:txBody>
      </p:sp>
    </p:spTree>
  </p:cSld>
  <p:clrMapOvr>
    <a:masterClrMapping/>
  </p:clrMapOvr>
</p:sld>
</file>

<file path=ppt/slides/slide4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ডোমেইন, হোস্টিং এবং cPanel</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Domain, Hosting &amp; cPanel</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কিভাবে একটি সাইট লাইভ নিতে.</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How to take a site live.</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31 · 443 / 1085</a:t>
            </a:r>
          </a:p>
        </p:txBody>
      </p:sp>
    </p:spTree>
  </p:cSld>
  <p:clrMapOvr>
    <a:masterClrMapping/>
  </p:clrMapOvr>
</p:sld>
</file>

<file path=ppt/slides/slide4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ওয়ার্ডপ্রেস ইন্সটল এবং থিম</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WordPress Install &amp; Themes</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XAMPP, WP, চাইল্ড থিম</a:t>
            </a:r>
          </a:p>
        </p:txBody>
      </p:sp>
    </p:spTree>
  </p:cSld>
  <p:clrMapOvr>
    <a:masterClrMapping/>
  </p:clrMapOvr>
</p:sld>
</file>

<file path=ppt/slides/slide4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ওয়ার্ডপ্রেস/সিএমএস কি?</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Is WordPress / CMS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কেন ক্লায়েন্ট এটা ব্যবহার.</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Why clients use it.</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31 · 445 / 1085</a:t>
            </a:r>
          </a:p>
        </p:txBody>
      </p:sp>
    </p:spTree>
  </p:cSld>
  <p:clrMapOvr>
    <a:masterClrMapping/>
  </p:clrMapOvr>
</p:sld>
</file>

<file path=ppt/slides/slide4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 সাবডোমেন তৈরি করবেন, অটোএসএসএল চালাবেন, নিরাপদ শংসাপত্র সহ ওয়ার্ডপ্রেস ইনস্টল করবেন, পারমালিঙ্ক সেট করবেন, ডিফল্ট পরিষ্কার করবেন, সম্পূর্ণ ব্যাকআপ ডাউনলোড করবেন। আপনি যেতে যেতে স্ক্রিনশট সহ 7 টি ধাপ নথিভুক্ত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You will: create subdomain, run AutoSSL, install WordPress with safe credentials, set permalinks, clean defaults, take a full backup download. Document the 7 steps with screenshots as you go.</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31 · 446 / 1085</a:t>
            </a:r>
          </a:p>
        </p:txBody>
      </p:sp>
    </p:spTree>
  </p:cSld>
  <p:clrMapOvr>
    <a:masterClrMapping/>
  </p:clrMapOvr>
</p:sld>
</file>

<file path=ppt/slides/slide4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wp-install-guide (প্রতিটি ধাপের স্ক্রিনশট) + আপনার সাইটের URL + SB-&lt;id&gt;-D31-এ ব্যাকআপ ফাইল। গ্রহণযোগ্যতা: সাইটটি HTTPS-এ লাইভ, permalinks=/post-name/, কোনো ডিফল্ট সামগ্রী নেই, ব্যাকআপ ডাউনলোড ঠিক আছে।</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wp-install-guide (screenshots of each step) + your site URL + backup file in SB-&lt;id&gt;-D31. Acceptance: site live on HTTPS, permalinks=/post-name/, no default content, backup downloads OK.</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31 · 447 / 1085</a:t>
            </a:r>
          </a:p>
        </p:txBody>
      </p:sp>
    </p:spTree>
  </p:cSld>
  <p:clrMapOvr>
    <a:masterClrMapping/>
  </p:clrMapOvr>
</p:sld>
</file>

<file path=ppt/slides/slide4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ব্যবহারকারীর নাম 'অ্যাডমিন' + দুর্বল পাসওয়ার্ড → বট ব্রুট-ফোর্স কয়েক দিনের মধ্যে।</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username 'admin' + weak password → bots brute-force these within days.</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ব্যাকআপ ছাড়াই আপডেট করা → যখন এটি ভেঙ্গে যায় (এটি কখনও কখনও হবে), আপনার আর ফিরে আসার উপায় নেই।</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updating without backup → when it breaks (it will sometimes), you have no way back.</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ব্যাকআপ ছাড়াই আপডেট করা → যখন এটি ভেঙ্গে যায় (এটি কখনও কখনও হবে), আপনার আর ফিরে আসার উপায় নেই।</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updating without backup → when it breaks (it will sometimes), you have no way back.</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31 · 448 / 1085</a:t>
            </a:r>
          </a:p>
        </p:txBody>
      </p:sp>
    </p:spTree>
  </p:cSld>
  <p:clrMapOvr>
    <a:masterClrMapping/>
  </p:clrMapOvr>
</p:sld>
</file>

<file path=ppt/slides/slide4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31 · 449 / 1085</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লোগো/নাম, 3টি নমুনা লাইন আইটেম, মোট সূত্র, এবং PDF এ রপ্তানি করে চালান টেমপ্লেটটি পুনরায় তৈরি করুন। তারপর শৈলী ব্যবহার করে একটি এক পৃষ্ঠার উদ্ধৃতি চিঠি লিখুন।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Recreate the invoice template with YOUR logo/name, 3 sample line items, totals formula, and export to PDF. Then write a one-page quotation letter using styles.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 · 45 / 1085</a:t>
            </a:r>
          </a:p>
        </p:txBody>
      </p:sp>
    </p:spTree>
  </p:cSld>
  <p:clrMapOvr>
    <a:masterClrMapping/>
  </p:clrMapOvr>
</p:sld>
</file>

<file path=ppt/slides/slide4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31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31”</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31 · 450 / 1085</a:t>
            </a:r>
          </a:p>
        </p:txBody>
      </p:sp>
    </p:spTree>
  </p:cSld>
  <p:clrMapOvr>
    <a:masterClrMapping/>
  </p:clrMapOvr>
</p:sld>
</file>

<file path=ppt/slides/slide4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32</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32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থিম, চাইল্ড থিম এবং কাস্টমাইজার</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Themes, child themes &amp; customiser</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7 · সোম · সোম, 26 অক্টোবর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4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32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32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ক্লায়েন্ট থিম এর রং ঘৃণা কিন্তু 'WordPress পরিবর্তন হবে না'. রাকিব একটি চাইল্ড থিম তৈরি করেছে এবং নিরাপদে কাস্টমাইজ করেছে — আপডেটগুলি আর তার পরিবর্তনগুলি মুছে দেয় না। চাইল্ড থিম হল অপেশাদার এবং প্রো ওয়ার্ডপ্রেস কাজের মধ্যে পার্থক্য।</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The client hated the theme's colours but 'WordPress wouldn't change'. Rakib created a child theme and customised safely — updates no longer wipe his changes. Child themes are the difference between amateur and pro WordPress work.</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32 · 452 / 1085</a:t>
            </a:r>
          </a:p>
        </p:txBody>
      </p:sp>
    </p:spTree>
  </p:cSld>
  <p:clrMapOvr>
    <a:masterClrMapping/>
  </p:clrMapOvr>
</p:sld>
</file>

<file path=ppt/slides/slide4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থিম, চাইল্ড থিম এবং কাস্টমাইজার</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Themes, child themes &amp; customiser</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32 · 453 / 1085</a:t>
            </a:r>
          </a:p>
        </p:txBody>
      </p:sp>
    </p:spTree>
  </p:cSld>
  <p:clrMapOvr>
    <a:masterClrMapping/>
  </p:clrMapOvr>
</p:sld>
</file>

<file path=ppt/slides/slide4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থিম = সাইটের ডিজাইন ইঞ্জিন। গঠন/গতি দ্বারা চয়ন করুন, ডেমো গ্ল্যামার দ্বারা নয়। চাইল্ড থিম = আপনার নিরাপদ কাস্টমাইজেশন স্তর (আপডেট বেঁচে থাকে)।</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Theme = the site's design engine. Choose by structure/speed, never by demo glamour. Child theme = your safe customisation layer (survives updates).</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কাস্টমাইজার + ব্লক এডিটর ক্লায়েন্টের 80% পরিবর্তনকে জিরো কোড দিয়ে কভার করে।</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The Customiser + block editor cover 80% of client changes with zero code.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32 · 454 / 1085</a:t>
            </a:r>
          </a:p>
        </p:txBody>
      </p:sp>
    </p:spTree>
  </p:cSld>
  <p:clrMapOvr>
    <a:masterClrMapping/>
  </p:clrMapOvr>
</p:sld>
</file>

<file path=ppt/slides/slide4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একটি থিম চয়ন করুন: বিনামূল্যে, হালকা ওজনের, ব্লক-সামঞ্জস্যপূর্ণ (Astra/Kadence/GeneratePress/Blocksy) → সর্বশেষ আপডেট &lt;6 মাস, 4.5★+, সক্রিয় ইনস্টল চেক করুন৷</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Choose a theme: free, lightweight, block-compatible (Astra/Kadence/GeneratePress/Blocksy) → check last update &lt;6 months, 4.5★+, active installs.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ইনস্টল করুন: চেহারা → থিম → নতুন যোগ করুন → অনুসন্ধান → ইনস্টল করুন → সক্রিয় করুন৷ প্রস্তাবিত হলে একটি স্টার্টার টেমপ্লেট আমদানি করুন (একটি বাস্তব চেহারার দ্রুততম পথ)।</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Install: Appearance → Themes → Add New → search → Install → Activate. Import a starter template if offered (fastest path to a real look).</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কাস্টমাইজার (আদর্শ → কাস্টমাইজ): সাইটের পরিচয় (লোগো, শিরোনাম), রং (আপনার Day-19 প্যালেট HEXes পেস্ট করুন), টাইপোগ্রাফি (আপনার 2টি ফন্ট), লেআউট প্রস্থ — প্রকাশ করুন।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Customiser (Appearance → Customize): site identity (logo, title), colours (paste your Day-19 palette HEXes), typography (your 2 fonts), layout width — publish.</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32 · 455 / 1085</a:t>
            </a:r>
          </a:p>
        </p:txBody>
      </p:sp>
    </p:spTree>
  </p:cSld>
  <p:clrMapOvr>
    <a:masterClrMapping/>
  </p:clrMapOvr>
</p:sld>
</file>

<file path=ppt/slides/slide4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একটি চাইল্ড থিম তৈরি করুন: style.css সহ ফোল্ডার 'থিম-চাইল্ড' (টেমপ্লেট: পিতামাতার নাম শিরোনাম) + functions.php (wp_enqueue_scripts হুক লোডিং প্যারেন্ট স্টাইল) → শিশু সক্রিয় করুন।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Create a child theme: folder 'theme-child' with style.css (Template: parent-name header) + functions.php (wp_enqueue_scripts hook loading parent style) → activate child.</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সমস্ত কাস্টম সিএসএস কাস্টমাইজার → অতিরিক্ত সিএসএস বা চাইল্ড স্টাইল.সিএসএস-এ যায় — কখনই মূল থিম সম্পাদনা করবেন না (আপডেট এটি মুছে ফেলবে)।</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All custom CSS goes in Customiser → Additional CSS or child style.css — never edit the parent theme (updates erase it).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পেজ বিল্ড: ব্লক এডিটর — কভার ব্লক হিরো (ছবি + h1 + বোতাম), পরিষেবার জন্য কলাম, বিভাগের জন্য গ্রুপ ব্লক। বারবার প্যাটার্নের জন্য পুনরায় ব্যবহারযোগ্য ব্লক।</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Page build: block editor — cover block hero (image + h1 + button), columns for services, group blocks for sections. Reusable blocks for repeated patterns.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32 · 456 / 1085</a:t>
            </a:r>
          </a:p>
        </p:txBody>
      </p:sp>
    </p:spTree>
  </p:cSld>
  <p:clrMapOvr>
    <a:masterClrMapping/>
  </p:clrMapOvr>
</p:sld>
</file>

<file path=ppt/slides/slide4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গতি পরীক্ষা: লাইভ ইউআরএলে পেজস্পিড অন্তর্দৃষ্টি — এখনই স্কোরটি নোট করুন; 35 দিন এটি সবুজ করে তোলে।</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Speed check: PageSpeed Insights on the live URL — note the score now; Day 35 makes it green.</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32 · 457 / 1085</a:t>
            </a:r>
          </a:p>
        </p:txBody>
      </p:sp>
    </p:spTree>
  </p:cSld>
  <p:clrMapOvr>
    <a:masterClrMapping/>
  </p:clrMapOvr>
</p:sld>
</file>

<file path=ppt/slides/slide4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Astra + স্টার্টার 'ব্র্যান্ড এজেন্সি' → কাস্টমাইজারে ডে-19 প্যালেটে রং/ফন্ট অদলবদল করা হয়েছে (15 মিনিট) → চাইল্ড থিম তৈরি করা হয়েছে → হিরো একটি কভার ব্লকে ক্লায়েন্টের কপি দিয়ে পুনর্নির্মাণ করা হয়েছে। সাইট কাস্টম মনে হয়; সময় ব্যয়: 90 মিনিট।</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Astra + starter 'Brand Agency' → colours/fonts swapped to Day-19 palette in Customiser (15 min) → child theme created → hero rebuilt with client's copy in a cover block. Site feels custom; time spent: 90 minutes.</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32 · 458 / 1085</a:t>
            </a:r>
          </a:p>
        </p:txBody>
      </p:sp>
    </p:spTree>
  </p:cSld>
  <p:clrMapOvr>
    <a:masterClrMapping/>
  </p:clrMapOvr>
</p:sld>
</file>

<file path=ppt/slides/slide4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থিম ইনস্টল এবং কাস্টমাইজ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Theme Install &amp; Customize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ম্যানুয়াল বনাম ড্যাশবোর্ড; শিশু থিম; হেডার, মেনু, রং।</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Manual vs dashboard; child theme; header, menu, colors.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32 · 459 / 1085</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চালান-টেমপ্লেট.pdf + quotation.pdf SB-&lt;id&gt;-D03 এ। গ্রহণযোগ্যতা: হেডার/ফুটার ব্র্যান্ডেড, ব্যবহৃত শৈলী (কোন ম্যানুয়াল ফন্টের আকার নেই), মোট গণনা, A4 মার্জিন সঠিক।</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invoice-template.pdf + quotation.pdf in SB-&lt;id&gt;-D03. Acceptance: header/footer branded, styles used (no manual font sizes), totals compute, A4 margins correct.</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 · 46 / 1085</a:t>
            </a:r>
          </a:p>
        </p:txBody>
      </p:sp>
    </p:spTree>
  </p:cSld>
  <p:clrMapOvr>
    <a:masterClrMapping/>
  </p:clrMapOvr>
</p:sld>
</file>

<file path=ppt/slides/slide4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লাইটওয়েট থিম + স্টার্টার টেমপ্লেট ইনস্টল করুন, এটিকে আপনার প্যালেট/ফন্টগুলির সাথে কাস্টমাইজারের মাধ্যমে ব্র্যান্ড করুন, একটি কার্যকরী শিশু থিম তৈরি করুন এবং সক্রিয় করুন, ব্লক সহ একটি হিরো বিভাগ তৈরি করুন৷</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Install a lightweight theme + starter template, brand it with YOUR palette/fonts via Customiser, create and activate a working child theme, build a hero section with blocks.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32 · 460 / 1085</a:t>
            </a:r>
          </a:p>
        </p:txBody>
      </p:sp>
    </p:spTree>
  </p:cSld>
  <p:clrMapOvr>
    <a:masterClrMapping/>
  </p:clrMapOvr>
</p:sld>
</file>

<file path=ppt/slides/slide4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SB-&lt;id&gt;-D32-এ স্ক্রিনশট (কাস্টমাইজার রঙ, চাইল্ড থিম ফাইল, হিরো সেকশন, পেজস্পিড স্কোর)। গ্রহণযোগ্যতা: শিশু সক্রিয়, শুধুমাত্র শিশু/অতিরিক্ত কাস্টম CSS, নায়ক আপনার ব্র্যান্ডের রং ব্যবহার করে।</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screenshots (customiser colours, child theme files, hero section, PageSpeed score) in SB-&lt;id&gt;-D32. Acceptance: child active, custom CSS in child/Additional only, hero uses your brand colours.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32 · 461 / 1085</a:t>
            </a:r>
          </a:p>
        </p:txBody>
      </p:sp>
    </p:spTree>
  </p:cSld>
  <p:clrMapOvr>
    <a:masterClrMapping/>
  </p:clrMapOvr>
</p:sld>
</file>

<file path=ppt/slides/slide4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মূল থিম ফাইলগুলি সম্পাদনা করা → প্রথম আপডেট আপনার কাজকে মুছে দেয়৷</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editing parent theme files → first update wipes your work.</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ডেমো ইমেজ দ্বারা একটি থিম নির্বাচন করা → পরিবর্তে ওজন/গতি পরীক্ষা করুন; ডেমো বিপণন হয়.</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choosing a theme by demo images → check weight/speed instead; demos are marketing.</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ডেমো ইমেজ দ্বারা একটি থিম নির্বাচন করা → পরিবর্তে ওজন/গতি পরীক্ষা করুন; ডেমো বিপণন হয়.</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choosing a theme by demo images → check weight/speed instead; demos are marketing.</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32 · 462 / 1085</a:t>
            </a:r>
          </a:p>
        </p:txBody>
      </p:sp>
    </p:spTree>
  </p:cSld>
  <p:clrMapOvr>
    <a:masterClrMapping/>
  </p:clrMapOvr>
</p:sld>
</file>

<file path=ppt/slides/slide4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32 · 463 / 1085</a:t>
            </a:r>
          </a:p>
        </p:txBody>
      </p:sp>
    </p:spTree>
  </p:cSld>
  <p:clrMapOvr>
    <a:masterClrMapping/>
  </p:clrMapOvr>
</p:sld>
</file>

<file path=ppt/slides/slide4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৩২তম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32”</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32 · 464 / 1085</a:t>
            </a:r>
          </a:p>
        </p:txBody>
      </p:sp>
    </p:spTree>
  </p:cSld>
  <p:clrMapOvr>
    <a:masterClrMapping/>
  </p:clrMapOvr>
</p:sld>
</file>

<file path=ppt/slides/slide4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33</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33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টেমপ্লেট, মেনু, উইজেট এবং ফর্ম</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Templates, menus, widgets &amp; forms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7 · মঙ্গল · মঙ্গল, 27 অক্টোবর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4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33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33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একটি এনজিও পৃষ্ঠা, মেনু এবং একটি অনুদান ফর্ম প্রয়োজন. নুসরাত সম্পূর্ণ কাঠামো তৈরি করেছে: মেনু অনুক্রম, ইমেল বিজ্ঞপ্তি সহ যোগাযোগ ফর্ম, সর্বশেষ খবরের জন্য উইজেট। এনজিও পরিচালক এটিকে 'আমাদের হেড অফিস সাইটের চেয়ে ভালো' বলে অভিহিত করেছেন।</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NGO needed pages, menus and a donation form. Nusrat built the full structure: menu hierarchy, contact form with email notification, widgets for latest news. The NGO director called it 'better than our head office site'.</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33 · 466 / 1085</a:t>
            </a:r>
          </a:p>
        </p:txBody>
      </p:sp>
    </p:spTree>
  </p:cSld>
  <p:clrMapOvr>
    <a:masterClrMapping/>
  </p:clrMapOvr>
</p:sld>
</file>

<file path=ppt/slides/slide4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টেমপ্লেট, মেনু, উইজেট এবং ফর্ম</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Templates, menus, widgets &amp; forms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33 · 467 / 1085</a:t>
            </a:r>
          </a:p>
        </p:txBody>
      </p:sp>
    </p:spTree>
  </p:cSld>
  <p:clrMapOvr>
    <a:masterClrMapping/>
  </p:clrMapOvr>
</p:sld>
</file>

<file path=ppt/slides/slide4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মেনু, উইজেট, টেমপ্লেট এবং ফর্ম = সাইটের নেভিগেশন এবং রূপান্তর প্লাম্বিং। ভাঙা যোগাযোগ ফর্ম সহ একটি সুন্দর সাইট কিছুই উপার্জন করে না।</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Menus, widgets, templates and forms = the site's navigation and conversion plumbing. A beautiful site with broken contact forms earns nothing.</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ফর্মগুলি হল লিড: প্রতিটি অনুসন্ধান অবশ্যই ক্লায়েন্টের ইনবক্সে পৌঁছাতে হবে এবং পরীক্ষাযোগ্য হতে হবে৷</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Forms are leads: every inquiry must reach the client's inbox AND be testable.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33 · 468 / 1085</a:t>
            </a:r>
          </a:p>
        </p:txBody>
      </p:sp>
    </p:spTree>
  </p:cSld>
  <p:clrMapOvr>
    <a:masterClrMapping/>
  </p:clrMapOvr>
</p:sld>
</file>

<file path=ppt/slides/slide4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মেনু: চেহারা → মেনু → 'মেন মেনু' তৈরি করুন → পৃষ্ঠা যুক্ত করুন (হোম, সম্পর্কে, পরিষেবা, পোর্টফোলিও, যোগাযোগ) → প্রাথমিক হিসাবে সেট করুন → সংরক্ষণ করুন। ড্রপডাউন = সামান্য ডানদিকে টেনে আনুন।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Menus: Appearance → Menus → create 'Main Menu' → add pages (Home, About, Services, Portfolio, Contact) → set as Primary → save. Dropdowns = drag slightly right.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ফুটার এবং সাইডবারে উইজেট/ব্লক: যোগাযোগের তথ্য, ঘন্টা, সামাজিক লিঙ্ক, সাম্প্রতিক পোস্ট — উপস্থিতি → উইজেট (বা ব্লক-ভিত্তিক ফুটার সম্পাদক)।</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Widgets/blocks in footer &amp; sidebar: contact info, hours, social links, recent posts — Appearance → Widgets (or block-based footer editor).</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টেমপ্লেট: পৃষ্ঠা সেটিংস সাইডবার → টেমপ্লেটের মাধ্যমে পৃষ্ঠা টেমপ্লেট (পূর্ণ-প্রস্থ, নো-টাইটেল)। একটি ব্লক প্যাটার্ন হিসাবে একটি পুনরায় ব্যবহারযোগ্য পরিষেবা বিভাগ তৈরি করুন।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Templates: page templates (full-width, no-title) via page settings sidebar → Template. Build a reusable Services section as a block pattern.</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33 · 469 / 1085</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এন্টার/স্পেস বার সহ ম্যানুয়াল স্পেসিং → সম্পাদনার বিরতি। স্টাইল + টেবিল ব্যবহার করুন।</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manual spacing with Enter/Space bars → breaks on edit. Use styles + tables.</a:t>
            </a:r>
          </a:p>
        </p:txBody>
      </p:sp>
      <p:sp>
        <p:nvSpPr>
          <p:cNvPr id="15" name="Rounded Rectangle 14"/>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17" name="Rounded Rectangle 16"/>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টিপ: প্রতিটি ভাল নথি একটি টেমপ্লেট হিসাবে সংরক্ষণ করুন (.dotx বা একটি /টেমপ্লেট কপি) — চিরতরে পুনরায় ব্যবহার করুন৷</a:t>
            </a:r>
          </a:p>
        </p:txBody>
      </p:sp>
      <p:sp>
        <p:nvSpPr>
          <p:cNvPr id="20" name="TextBox 19"/>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save every good document as a template (.dotx or a /templates copy) — reuse forever.</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 · 47 / 1085</a:t>
            </a:r>
          </a:p>
        </p:txBody>
      </p:sp>
    </p:spTree>
  </p:cSld>
  <p:clrMapOvr>
    <a:masterClrMapping/>
  </p:clrMapOvr>
</p:sld>
</file>

<file path=ppt/slides/slide4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যোগাযোগ ফর্ম প্লাগইন: WPForms Lite বা যোগাযোগ ফর্ম 7 → ক্ষেত্র: নাম, ইমেল, ফোন (ঐচ্ছিক), পরিষেবা ড্রপডাউন, বার্তা → অ্যান্টি-স্প্যাম চালু।</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Contact form plugin: WPForms Lite or Contact Form 7 → fields: name, email, phone (optional), service dropdown, message → anti-spam on.</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ইমেল ডেলিভারিবিলিটি পরীক্ষা: নিজেই ফর্মটি জমা দিন → ইনবক্স চেক করুন এবং স্প্যাম → ঠিকানা থেকে ঠিক করুন (সাইট ডোমেন ব্যবহার করুন), প্রয়োজনে WP Mail SMTP + বিনামূল্যে Brevo/SendGrid অ্যাকাউন্ট ইনস্টল করুন।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Email deliverability test: submit the form yourself → check inbox AND spam → fix From address (use site domain), install WP Mail SMTP + free Brevo/SendGrid account if needed.</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ফর্ম → বিজ্ঞপ্তি রাউটিং: অ্যাডমিন বিজ্ঞপ্তি ইমেল = ক্লায়েন্টের ঠিকানা; নিশ্চিতকরণ বার্তা ভিজিটরকে বলে যে পরবর্তী কি হবে ('আমরা 4 কাজের ঘন্টার মধ্যে উত্তর দিই')।</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Form → notification routing: admin notification email = client's address; confirmation message tells the visitor what happens next ('we reply within 4 working hours').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33 · 470 / 1085</a:t>
            </a:r>
          </a:p>
        </p:txBody>
      </p:sp>
    </p:spTree>
  </p:cSld>
  <p:clrMapOvr>
    <a:masterClrMapping/>
  </p:clrMapOvr>
</p:sld>
</file>

<file path=ppt/slides/slide4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সর্বত্র ক্লিক-টু-অ্যাকশন: ফোন লিঙ্ক টেলিফোন:+880…, হোয়াটসঅ্যাপ লিঙ্ক wa.me/880…, ইমেল মেইল: — মোবাইল ক্লায়েন্টরা ট্যাপে রূপান্তর করে।</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Click-to-action everywhere: phone link tel:+880…, WhatsApp link wa.me/880…, email mailto: — mobile clients convert on taps.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33 · 471 / 1085</a:t>
            </a:r>
          </a:p>
        </p:txBody>
      </p:sp>
    </p:spTree>
  </p:cSld>
  <p:clrMapOvr>
    <a:masterClrMapping/>
  </p:clrMapOvr>
</p:sld>
</file>

<file path=ppt/slides/slide4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যোগাযোগের প্রবাহ যা জিতেছে: ফর্ম (5টি ক্ষেত্র) → ব্রেভো SMTP → 8 সেকেন্ডে ক্লায়েন্ট ইনবক্স + প্রেরককে স্বয়ংক্রিয় উত্তর + মোবাইলে ভাসতে থাকা WhatsApp বোতাম। হস্তান্তর করার আগে পরীক্ষার জমাগুলি লগ করা হয়েছে।</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Contact flow that wins: form (5 fields) → Brevo SMTP → client inbox in 8 seconds + auto-reply to sender + WhatsApp button floating on mobile. Test submissions logged before handover.</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33 · 472 / 1085</a:t>
            </a:r>
          </a:p>
        </p:txBody>
      </p:sp>
    </p:spTree>
  </p:cSld>
  <p:clrMapOvr>
    <a:masterClrMapping/>
  </p:clrMapOvr>
</p:sld>
</file>

<file path=ppt/slides/slide4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সম্পূর্ণ নেভিগেশন ওয়্যার করুন (মেনু + ফুটার উইজেট), যোগাযোগ ফর্মটি ইনস্টল এবং কনফিগার করুন, একটি বিনামূল্যে অ্যাকাউন্টের সাথে SMTP সেট আপ করুন, 3টি পরীক্ষা জমা দিন, ফুটারে tel:/WhatsApp লিঙ্ক যোগ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Wire the full navigation (menu + footer widgets), install and configure the contact form, set up SMTP with a free account, send 3 test submissions, add tel:/WhatsApp links in the footer.</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33 · 473 / 1085</a:t>
            </a:r>
          </a:p>
        </p:txBody>
      </p:sp>
    </p:spTree>
  </p:cSld>
  <p:clrMapOvr>
    <a:masterClrMapping/>
  </p:clrMapOvr>
</p:sld>
</file>

<file path=ppt/slides/slide4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SB-&lt;id&gt;-D33-এ স্ক্রিনশট (মেনু গঠন, ফর্ম সম্পাদক, ইনবক্সে সফল পরীক্ষার ইমেল, ফুটার অ্যাকশন)। গ্রহণযোগ্যতা: পরীক্ষার ইমেল ইনবক্সে আসে (স্প্যাম নয়), মেনুতে ≤6 আইটেম রয়েছে, ফোনে WhatsApp/টেল লিঙ্ক কাজ করে।</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screenshots (menu structure, form editor, successful test email in inbox, footer actions) in SB-&lt;id&gt;-D33. Acceptance: test email arrives in inbox (not spam), menu has ≤6 items, WhatsApp/tel links work on phone.</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33 · 474 / 1085</a:t>
            </a:r>
          </a:p>
        </p:txBody>
      </p:sp>
    </p:spTree>
  </p:cSld>
  <p:clrMapOvr>
    <a:masterClrMapping/>
  </p:clrMapOvr>
</p:sld>
</file>

<file path=ppt/slides/slide4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আপনার নিজের ফর্ম জমা না দিয়েই চালু করা → ক্লায়েন্টের প্রথম লিড চুপচাপ পিএইচপি মেলে মারা যায়।</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launching without submitting your own form → client's first lead silently dies in PHP mail.</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12-আইটেম মেনু → সিদ্ধান্ত পক্ষাঘাত। সর্বোচ্চ 6, বাকিগুলোকে পৃষ্ঠার নিচে গ্রুপ করুন।</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12-item menus → decision paralysis. Max 6, group the rest under pages.</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12-আইটেম মেনু → সিদ্ধান্ত পক্ষাঘাত। সর্বোচ্চ 6, বাকিগুলোকে পৃষ্ঠার নিচে গ্রুপ করুন।</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12-item menus → decision paralysis. Max 6, group the rest under pages.</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33 · 475 / 1085</a:t>
            </a:r>
          </a:p>
        </p:txBody>
      </p:sp>
    </p:spTree>
  </p:cSld>
  <p:clrMapOvr>
    <a:masterClrMapping/>
  </p:clrMapOvr>
</p:sld>
</file>

<file path=ppt/slides/slide4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33 · 476 / 1085</a:t>
            </a:r>
          </a:p>
        </p:txBody>
      </p:sp>
    </p:spTree>
  </p:cSld>
  <p:clrMapOvr>
    <a:masterClrMapping/>
  </p:clrMapOvr>
</p:sld>
</file>

<file path=ppt/slides/slide4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33তম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33”</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33 · 477 / 1085</a:t>
            </a:r>
          </a:p>
        </p:txBody>
      </p:sp>
    </p:spTree>
  </p:cSld>
  <p:clrMapOvr>
    <a:masterClrMapping/>
  </p:clrMapOvr>
</p:sld>
</file>

<file path=ppt/slides/slide4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34</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34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WooCommerce স্টোর বিল্ড</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WooCommerce store build</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7 · বুধ · বুধ, 28 অক্টোবর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4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34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34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একজন হস্তশিল্প বিক্রেতার ফেসবুকে 30টি পণ্য ছিল। তানভীর তার WooCommerce স্টোর তৈরি করেছেন: পণ্য, কার্ট, বিকাশ-বান্ধব পেমেন্ট পেজ, ডেলিভারি জোন। প্রথম মাস: তিনি ঘুমানোর সময় 22টি অনলাইন অর্ডার করেছিলেন। দোকান 24/7 বিক্রি.</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handicraft seller had 30 products on Facebook only. Tanvir built her WooCommerce store: products, cart, bKash-friendly payment page, delivery zones. First month: 22 online orders while she slept. Stores sell 24/7.</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34 · 479 / 1085</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 · 48 / 1085</a:t>
            </a:r>
          </a:p>
        </p:txBody>
      </p:sp>
    </p:spTree>
  </p:cSld>
  <p:clrMapOvr>
    <a:masterClrMapping/>
  </p:clrMapOvr>
</p:sld>
</file>

<file path=ppt/slides/slide4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 ব্যাখ্যা করুন: WooCommerce স্টোর বিল্ড</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WooCommerce store build</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34 · 480 / 1085</a:t>
            </a:r>
          </a:p>
        </p:txBody>
      </p:sp>
    </p:spTree>
  </p:cSld>
  <p:clrMapOvr>
    <a:masterClrMapping/>
  </p:clrMapOvr>
</p:sld>
</file>

<file path=ppt/slides/slide4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WooCommerce যেকোনও WP সাইটকে একটি দোকানে পরিণত করে — বিশ্বের #1 ই-কমার্স প্লাগইন, এবং একটি বিশাল ফ্রিল্যান্স কুলুঙ্গি (স্টোর স্থানীয়ভাবে ৳15,000–60,000 তৈরি করে)।</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Nirmala UI"/>
              </a:rPr>
              <a:t>WooCommerce turns any WP site into a shop — the #1 e-commerce plugin in the world, and a huge freelance niche (store builds ৳15,000–60,000 locally).</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একটি দোকান = পণ্য + অর্থপ্রদান + শিপিং + কর + বিশ্বাস পৃষ্ঠা। বাস্তব (স্যান্ডবক্স) লেনদেনের সাথে প্রতিটি পদক্ষেপ পরীক্ষা করুন।</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A store = products + payments + shipping + taxes + trust pages. Test every step with real (sandbox) transactions.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34 · 481 / 1085</a:t>
            </a:r>
          </a:p>
        </p:txBody>
      </p:sp>
    </p:spTree>
  </p:cSld>
  <p:clrMapOvr>
    <a:masterClrMapping/>
  </p:clrMapOvr>
</p:sld>
</file>

<file path=ppt/slides/slide4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WooCommerce → সেটআপ উইজার্ড ইনস্টল করুন: দোকানের ঠিকানা, মুদ্রা BDT (বা USD), ফিজিক্যাল/ডিজিটাল বিক্রি।</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Install WooCommerce → setup wizard: store address, currency BDT (or USD), selling physical/digital.</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পণ্য: নতুন → পণ্য ডেটা যোগ করুন: সহজ (একটি মূল্য), পরিবর্তনশীল (আকার/রঙ = বৈশিষ্ট্য + বৈচিত্র), ভার্চুয়াল/ডাউনলোডযোগ্য (কোনও শিপিং নেই)।</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Products: Add New → product data: Simple (one price), Variable (sizes/colours = attributes + variations), Virtual/Downloadable (no shipping).</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ভাল পণ্য পৃষ্ঠা: 5+ ফটো (1000×1000), বর্ণনামূলক শিরোনাম (ক্রেতারা এটি অনুসন্ধান করে), সংক্ষিপ্ত বিবরণ (সুবিধা) + দীর্ঘ (বিস্তারিত/চশমা), জরুরী জন্য বিক্রয় মূল্য।</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Good product pages: 5+ photos (1000×1000), descriptive title (buyers search it), short description (benefits) + long (details/specs), sale price for urgency.</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34 · 482 / 1085</a:t>
            </a:r>
          </a:p>
        </p:txBody>
      </p:sp>
    </p:spTree>
  </p:cSld>
  <p:clrMapOvr>
    <a:masterClrMapping/>
  </p:clrMapOvr>
</p:sld>
</file>

<file path=ppt/slides/slide4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বিভাগ + মেনু: পণ্য → বিভাগ (পুরুষ/মহিলা বা পরিষেবার প্রকার) → প্রধান মেনুতে যোগ করুন।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Categories + menus: Products → Categories (Men/Women or Service types) → add to the main menu.</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অর্থপ্রদান: অবিলম্বে ক্যাশ অন ডেলিভারি + ব্যাঙ্ক ট্রান্সফার সক্ষম করুন; কার্ডের জন্য বিকাশ/নগদ (স্থানীয় প্লাগইন) বা স্ট্রাইপ/পেপাল টেস্ট মোড যোগ করুন — চেকআউট অবশ্যই কাজ করবে।</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Payments: enable Cash on delivery + bank transfer immediately; add bKash/Nagad (local plugins) or Stripe/PayPal test mode for cards — checkout must work.</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শিপিং: ফ্ল্যাট রেট জোন (ঢাকা ৳60, ৳120 এর বাইরে) বা ৳2000 এর উপরে বিনামূল্যে; ভার্চুয়াল পণ্যের জন্য শিপিং অক্ষম করুন।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Nirmala UI"/>
              </a:rPr>
              <a:t>6. Shipping: flat rate zones (Dhaka ৳60, outside ৳120) or free above ৳2000; disable shipping for virtual products.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34 · 483 / 1085</a:t>
            </a:r>
          </a:p>
        </p:txBody>
      </p:sp>
    </p:spTree>
  </p:cSld>
  <p:clrMapOvr>
    <a:masterClrMapping/>
  </p:clrMapOvr>
</p:sld>
</file>

<file path=ppt/slides/slide4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7. সম্পূর্ণ পরীক্ষার অর্ডার: গ্রাহক হিসাবে অর্ডার দিন → WooCommerce-এ অর্ডার চেক করুন → স্থিতি পরিবর্তন করুন → ইমেল নিশ্চিত করুন (গ্রাহক + অ্যাডমিন) ফায়ার → ফেরত প্রবাহ পরীক্ষা।</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7. Full test order: place order as customer → check order in WooCommerce → change status → confirm emails (customer + admin) fire → refund flow test.</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8</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8. ট্রাস্ট পেজ: রিফান্ড/রিটার্ন, গোপনীয়তা, শর্তাবলী — পেমেন্ট গেটওয়ে এবং ক্রেতার আস্থার জন্য প্রয়োজনীয়।</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8. Trust pages: Refund/Return, Privacy, Terms — required for payment gateways and buyer confidence.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34 · 484 / 1085</a:t>
            </a:r>
          </a:p>
        </p:txBody>
      </p:sp>
    </p:spTree>
  </p:cSld>
  <p:clrMapOvr>
    <a:masterClrMapping/>
  </p:clrMapOvr>
</p:sld>
</file>

<file path=ppt/slides/slide4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ডেমো স্টোর: 8টি পণ্য (আকার সহ 3টি পরিবর্তনশীল), বিকাশ + সিওডি, ঢাকা/শিপিং অঞ্চলের বাইরে, পরীক্ষার অর্ডার #1001 রাখা হয়েছে এবং ফেরত দেওয়া হয়েছে। বিল্ড সময়: এক ক্লাস দিন। এর জন্য প্রকৃত ক্লায়েন্ট উদ্ধৃতি: ৳25,000+।</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Demo store: 8 products (3 variable with sizes), bKash + COD, Dhaka/outside shipping zones, test order #1001 placed and refunded. Build time: one class day. Real client quote for this: ৳25,000+.</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34 · 485 / 1085</a:t>
            </a:r>
          </a:p>
        </p:txBody>
      </p:sp>
    </p:spTree>
  </p:cSld>
  <p:clrMapOvr>
    <a:masterClrMapping/>
  </p:clrMapOvr>
</p:sld>
</file>

<file path=ppt/slides/slide4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6-পণ্যের দোকান তৈরি করুন: 2টি পরিবর্তনশীল পণ্য, মেনুতে বিভাগ, COD + পরীক্ষা মোডে একটি গেটওয়ে, শিপিং জোন, সমস্ত 4টি আইনি পৃষ্ঠা, তারপর ইমেলগুলি সহ একটি সম্পূর্ণ পরীক্ষার অর্ডার রাখুন এবং প্রক্রিয়া করুন৷</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Build a 6-product store: 2 variable products, categories in menu, COD + one gateway in test mode, shipping zones, all 4 legal pages, then place AND process a full test order including the emails.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34 · 486 / 1085</a:t>
            </a:r>
          </a:p>
        </p:txBody>
      </p:sp>
    </p:spTree>
  </p:cSld>
  <p:clrMapOvr>
    <a:masterClrMapping/>
  </p:clrMapOvr>
</p:sld>
</file>

<file path=ppt/slides/slide4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SB-&lt;id&gt;-D34-এ স্টোর URL + স্ক্রিনশট (ভেরিয়েবল প্রোডাক্ট এডিটর, পেমেন্ট সেটিংস, টেস্ট অর্ডার প্রাপ্ত, নিশ্চিতকরণ ইমেল)। গ্রহণযোগ্যতা: পরীক্ষার আদেশ শেষ থেকে শেষ হয়; পরিবর্তনশীল পণ্য পরিবর্তনশীল পরিবর্তনের উপর মূল্য পরিবর্তন করে।</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store URL + screenshots (variable product editor, payment settings, test order received, confirmation email) in SB-&lt;id&gt;-D34. Acceptance: test order completes end-to-end; variable product switches price on variation change.</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34 · 487 / 1085</a:t>
            </a:r>
          </a:p>
        </p:txBody>
      </p:sp>
    </p:spTree>
  </p:cSld>
  <p:clrMapOvr>
    <a:masterClrMapping/>
  </p:clrMapOvr>
</p:sld>
</file>

<file path=ppt/slides/slide4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লঞ্চের আগে কোনো পরীক্ষার অর্ডার নেই → পেমেন্ট ভুল কনফিগারেশন একজন প্রকৃত গ্রাহকের দ্বারা আবিষ্কৃত হয়েছে।</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no test order before launch → payment misconfig discovered by a real customer.</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দৈত্যাকার অপটিমাইজড প্রোডাক্ট ফটো (প্রতিটি 5 MB) → 20-সেকেন্ডের লোড বিক্রি বন্ধ করে দেয়। 1000×1000, সংকুচিত।</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giant unoptimised product photos (5 MB each) → 20-second loads kill sales. 1000×1000, compressed.</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দৈত্যাকার অপটিমাইজড প্রোডাক্ট ফটো (প্রতিটি 5 MB) → 20-সেকেন্ডের লোড বিক্রি বন্ধ করে দেয়। 1000×1000, সংকুচিত।</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giant unoptimised product photos (5 MB each) → 20-second loads kill sales. 1000×1000, compressed.</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34 · 488 / 1085</a:t>
            </a:r>
          </a:p>
        </p:txBody>
      </p:sp>
    </p:spTree>
  </p:cSld>
  <p:clrMapOvr>
    <a:masterClrMapping/>
  </p:clrMapOvr>
</p:sld>
</file>

<file path=ppt/slides/slide4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34 · 489 / 1085</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3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3”</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 · 49 / 1085</a:t>
            </a:r>
          </a:p>
        </p:txBody>
      </p:sp>
    </p:spTree>
  </p:cSld>
  <p:clrMapOvr>
    <a:masterClrMapping/>
  </p:clrMapOvr>
</p:sld>
</file>

<file path=ppt/slides/slide4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34তম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34”</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34 · 490 / 1085</a:t>
            </a:r>
          </a:p>
        </p:txBody>
      </p:sp>
    </p:spTree>
  </p:cSld>
  <p:clrMapOvr>
    <a:masterClrMapping/>
  </p:clrMapOvr>
</p:sld>
</file>

<file path=ppt/slides/slide4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35</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35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সাইট লঞ্চ পর্যালোচনা + সপ্তাহ পর্যালোচনা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Site launch review + week review</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7 · থু · বৃহস্পতি, 29 অক্টোবর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4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35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35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সপ্তাহ 7 পর্যালোচনা: অ্যাকশনে চেকলিস্ট চালু করুন — গতি পরীক্ষা, মোবাইল পরীক্ষা, ফর্ম পরীক্ষা করা, 404 পৃষ্ঠা, ব্যাকআপ। ক্লায়েন্টের প্রচারণা শুরু হওয়ার আগেই রাকিব একটি ভাঙা যোগাযোগের ফর্ম ধরল। রিভিউ লঞ্চ আপনার খ্যাতি রক্ষা.</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Week 7 review: launch checklist in action — speed test, mobile check, forms tested, 404 page, backup. Rakib caught a broken contact form before the client's campaign started. Launch reviews protect your reputation.</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35 · 492 / 1085</a:t>
            </a:r>
          </a:p>
        </p:txBody>
      </p:sp>
    </p:spTree>
  </p:cSld>
  <p:clrMapOvr>
    <a:masterClrMapping/>
  </p:clrMapOvr>
</p:sld>
</file>

<file path=ppt/slides/slide4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সাইট লঞ্চ পর্যালোচনা + সপ্তাহ পর্যালোচনা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Site launch review + week review</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35 · 493 / 1085</a:t>
            </a:r>
          </a:p>
        </p:txBody>
      </p:sp>
    </p:spTree>
  </p:cSld>
  <p:clrMapOvr>
    <a:masterClrMapping/>
  </p:clrMapOvr>
</p:sld>
</file>

<file path=ppt/slides/slide4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রিভিউ লঞ্চ করুন = পেশাদার পার্থক্য: গতি, নিরাপত্তা, এসইও বেসিক, ক্লায়েন্ট দেখার আগে ব্যাকআপ যাচাই করা হয়।</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Launch review = the professional difference: speed, security, SEO basics, backups verified BEFORE the client sees it.</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লঞ্চ চেকলিস্ট প্রতিটি প্রকল্পে পুনঃব্যবহারযোগ্য — এবং এটি নিজেই একটি প্রদত্ত পরিষেবা (সাইট অডিট ৳2,000–5,000)।</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Nirmala UI"/>
              </a:rPr>
              <a:t>A launch checklist is reusable on every project — and it's a paid service by itself (site audits ৳2,000–5,000).</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35 · 494 / 1085</a:t>
            </a:r>
          </a:p>
        </p:txBody>
      </p:sp>
    </p:spTree>
  </p:cSld>
  <p:clrMapOvr>
    <a:masterClrMapping/>
  </p:clrMapOvr>
</p:sld>
</file>

<file path=ppt/slides/slide4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গতি: পেজস্পিড অন্তর্দৃষ্টি (মোবাইল!) → লক্ষ্য: LCP &lt;2.5 s, কোন লাল আইটেম নেই৷ বিষয়টি ঠিক করে: ইমেজ কম্প্রেশন/WebP, একটি ক্যাশে প্লাগইন (LiteSpeed/W3TC), অব্যবহৃত প্লাগইনগুলি সরান।</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Speed: PageSpeed Insights (mobile!) → target: LCP &lt;2.5 s, no red items. Fixes that matter: image compression/WebP, a cache plugin (LiteSpeed/W3TC), remove unused plugins.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নিরাপত্তা: Wordfence (ফ্রি) ইনস্টল + স্ক্যান রান, শক্তিশালী পাসওয়ার্ড, wp-config এ 'ফাইল সম্পাদনা অক্ষম করুন', লগইন প্রচেষ্টা সীমিত করুন, HTTPS বাধ্যতামূলক (সত্যিই সহজ SSL)।</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Security: Wordfence (free) installed + scan run, strong passwords, 'Disable file editing' in wp-config, limit login attempts, HTTPS forced (Really Simple SSL).</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ব্যাকআপ যা কাজ করে: UpdraftPlus (ফ্রি) → দৈনিক ফাইলের সময়সূচী + Google ড্রাইভে DB → একটি ম্যানুয়াল ব্যাকআপ চালান → একটি স্টেজিং ফোল্ডারে পরীক্ষা পুনরুদ্ধার করুন (কখনও পরীক্ষিত ব্যাকআপ আশা নয়, একটি পরিকল্পনা নয়)।</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Backups that work: UpdraftPlus (free) → schedule daily files + DB to Google Drive → run one manual backup → RESTORE test on a staging folder (a backup never tested is a hope, not a plan).</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35 · 495 / 1085</a:t>
            </a:r>
          </a:p>
        </p:txBody>
      </p:sp>
    </p:spTree>
  </p:cSld>
  <p:clrMapOvr>
    <a:masterClrMapping/>
  </p:clrMapOvr>
</p:sld>
</file>

<file path=ppt/slides/slide4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এসইও বেসিকস: র‍্যাঙ্ক ম্যাথ/ইওস্ট → শিরোনাম + প্রতিটি পৃষ্ঠায় মেটা বিবরণ, Google অনুসন্ধান কনসোলে জমা দেওয়া sitemap.xml, পাঠযোগ্য পার্মালিঙ্ক।</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SEO basics: Rank Math/Yoast → titles + meta descriptions on every page, sitemap.xml submitted in Google Search Console, readable permalinks.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ব্রোকেন-লিংক + ফর্ম সুইপ: প্রতিটি লিঙ্কে ক্লিক করুন, প্রতিটি ফর্ম জমা দিন, ক্রোম + আপনার ফোনে পরীক্ষা করুন (মোবাইল BD ট্রাফিকের 80%)।</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Broken-link + form sweep: click every link, submit every form, test on Chrome + your phone (mobile is 80% of BD traffic).</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অ্যানালিটিক্স: GA4 প্রপার্টি + সাইট কিট/ট্যাগ ম্যানেজার → নিশ্চিত করুন রিয়েলটাইম আপনার ভিজিট দেখায়।</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Analytics: GA4 property + Site Kit/Tag Manager → confirm realtime shows your visit.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35 · 496 / 1085</a:t>
            </a:r>
          </a:p>
        </p:txBody>
      </p:sp>
    </p:spTree>
  </p:cSld>
  <p:clrMapOvr>
    <a:masterClrMapping/>
  </p:clrMapOvr>
</p:sld>
</file>

<file path=ppt/slides/slide4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লঞ্চ রিপোর্ট: ক্লায়েন্টের জন্য 1-পৃষ্ঠার PDF — স্কোর, ফিক্স প্রয়োগ করা হয়েছে, শংসাপত্রের অবস্থান, ব্যাকআপ সময়সূচী, আপনাকে কী ডাকতে হবে। আজ সপ্তাহ 7 কুইজ.</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Launch report: 1-page PDF for the client — scores, fixes applied, credentials location, backup schedule, what to call you for. Week 7 quiz today.</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35 · 497 / 1085</a:t>
            </a:r>
          </a:p>
        </p:txBody>
      </p:sp>
    </p:spTree>
  </p:cSld>
  <p:clrMapOvr>
    <a:masterClrMapping/>
  </p:clrMapOvr>
</p:sld>
</file>

<file path=ppt/slides/slide49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অডিট ডেমো: মোবাইল পেজস্পীড 58 → ইমেজ WebP + ক্যাশে + ফন্ট-ডিসপ্লে সোয়াপ → 91 40 মিনিটে। স্ক্রিনশটের আগে/পরে হল একটি ৳3,000/মাস যত্ন পরিকল্পনার বিক্রয় পিচ।</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Audit demo: mobile PageSpeed 58 → image WebP + cache + font-display swap → 91 in 40 minutes. The before/after screenshot IS the sales pitch for a ৳3,000/mo care plan.</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35 · 498 / 1085</a:t>
            </a:r>
          </a:p>
        </p:txBody>
      </p:sp>
    </p:spTree>
  </p:cSld>
  <p:clrMapOvr>
    <a:masterClrMapping/>
  </p:clrMapOvr>
</p:sld>
</file>

<file path=ppt/slides/slide49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মার্কেটপ্লেস শুক্রবার 5 + লাইভ সাইট</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Marketplace Friday 5 + Live Site</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ডোমেইন, হোস্টিং, সিপ্যানেল</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আপনার মেশিন শনাক্ত করুন: Win+Pause টিপুন অথবা Settings → System → About খুলুন। CPU, RAM, স্টোরেজ টাইপ/সাইজ, উইন্ডোজ এডিশন নোট করুন।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Identify your machine: press Win+Pause or open Settings → System → About. Note CPU, RAM, storage type/size, Windows edition.</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স্বাস্থ্য পরীক্ষা করুন: টাস্ক ম্যানেজার (Ctrl+Shift+Esc) → পারফরম্যান্স ট্যাব — দেখুন CPU %, মেমরি %, ডিস্কের ধরন (SSD বনাম HDD)।</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Check health: Task Manager (Ctrl+Shift+Esc) → Performance tab — watch CPU %, memory %, disk type (SSD vs HDD).</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উইন্ডোজ আপডেট চালান: সেটিংস → উইন্ডোজ আপডেট → আপডেটের জন্য চেক করুন। সবকিছু ইনস্টল করুন, রিবুট করুন।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Run Windows Update: Settings → Windows Update → Check for updates. Install everything, reboot.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 · 5 / 1085</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04</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4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এক্সেল অপরিহার্য: সূত্র এবং ফাংশন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Excel essentials: formulas &amp; functions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 · বুধ · বুধ, 16 সেপ্টেম্বর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50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লঞ্চ এবং পরবর্তী পদক্ষেপ</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Launch &amp; Next Steps</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আয়ের অনুমান পর্যালোচনা + লাইভ গিগ · সম্প্রদায় · সমর্থন</a:t>
            </a:r>
          </a:p>
        </p:txBody>
      </p:sp>
    </p:spTree>
  </p:cSld>
  <p:clrMapOvr>
    <a:masterClrMapping/>
  </p:clrMapOvr>
</p:sld>
</file>

<file path=ppt/slides/slide50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রক্ষণাবেক্ষণ তালিকা + ব্যাকআপ রুটিন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Maintenance List + Backup Routine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ডিস্ক ক্লিন-আপ, আপডেটার চালান, ব্যাকআপ সময়সূচী সেট করুন।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Disk clean-up, run updater, set backup schedule.</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35 · 501 / 1085</a:t>
            </a:r>
          </a:p>
        </p:txBody>
      </p:sp>
    </p:spTree>
  </p:cSld>
  <p:clrMapOvr>
    <a:masterClrMapping/>
  </p:clrMapOvr>
</p:sld>
</file>

<file path=ppt/slides/slide50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সাইটে (বা একজন অংশীদারের) সম্পূর্ণ 7-ধাপে লঞ্চ পর্যালোচনা চালান: আপনি যা খুঁজে পান তা ঠিক করুন, স্কোরের আগে/পরে 1-পৃষ্ঠার ক্লায়েন্ট লঞ্চ রিপোর্ট PDF তৈরি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Run the full 7-step launch review on YOUR site (or a partner's): fix everything you find, produce the 1-page client launch report PDF with before/after scores.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35 · 502 / 1085</a:t>
            </a:r>
          </a:p>
        </p:txBody>
      </p:sp>
    </p:spTree>
  </p:cSld>
  <p:clrMapOvr>
    <a:masterClrMapping/>
  </p:clrMapOvr>
</p:sld>
</file>

<file path=ppt/slides/slide50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launch-report.pdf + Wordfence স্ক্যান স্ক্রিনশট + SB-&lt;id&gt;-D35-এ সফল পুনরুদ্ধার-পরীক্ষা নোট। গ্রহণযোগ্যতা: মোবাইল পেজস্পীড ≥80 (বা নথিভুক্ত সংশোধনের চেষ্টা করা হয়েছে), ব্যাকআপ পুনরুদ্ধার পরীক্ষা করা হয়েছে, প্রতিবেদনটি ক্লায়েন্ট-পঠনযোগ্য।</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launch-report.pdf + Wordfence scan screenshot + successful restore-test note in SB-&lt;id&gt;-D35. Acceptance: mobile PageSpeed ≥80 (or documented fixes attempted), backup restore tested, report is client-readable.</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35 · 503 / 1085</a:t>
            </a:r>
          </a:p>
        </p:txBody>
      </p:sp>
    </p:spTree>
  </p:cSld>
  <p:clrMapOvr>
    <a:masterClrMapping/>
  </p:clrMapOvr>
</p:sld>
</file>

<file path=ppt/slides/slide50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25টি প্লাগইন 'শুধু ক্ষেত্রে' → প্রতিটি একটি গতি + নিরাপত্তা খরচ। 10 বছরের কম বয়সী, সমস্ত সম্মানজনক।</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25 plugins 'just in case' → each is a speed + security cost. Under 10, all reputable.</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শুধুমাত্র ডেস্কটপ স্পিড চেক → মোবাইলের অভিজ্ঞতায় Google র‌্যাঙ্ক করে।</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desktop-only speed check → Google ranks on mobile experience.</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শুধুমাত্র ডেস্কটপ স্পিড চেক → মোবাইলের অভিজ্ঞতায় Google র‌্যাঙ্ক করে।</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desktop-only speed check → Google ranks on mobile experience.</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35 · 504 / 1085</a:t>
            </a:r>
          </a:p>
        </p:txBody>
      </p:sp>
    </p:spTree>
  </p:cSld>
  <p:clrMapOvr>
    <a:masterClrMapping/>
  </p:clrMapOvr>
</p:sld>
</file>

<file path=ppt/slides/slide50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35 · 505 / 1085</a:t>
            </a:r>
          </a:p>
        </p:txBody>
      </p:sp>
    </p:spTree>
  </p:cSld>
  <p:clrMapOvr>
    <a:masterClrMapping/>
  </p:clrMapOvr>
</p:sld>
</file>

<file path=ppt/slides/slide50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৩৫তম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35”</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35 · 506 / 1085</a:t>
            </a:r>
          </a:p>
        </p:txBody>
      </p:sp>
    </p:spTree>
  </p:cSld>
  <p:clrMapOvr>
    <a:masterClrMapping/>
  </p:clrMapOvr>
</p:sld>
</file>

<file path=ppt/slides/slide50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36</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36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মেটা ইকোসিস্টেম, পিক্সেল এবং বিজনেস স্যুট</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Meta ecosystem, pixel &amp; Business Suite</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8 · সূর্য · রবিবার, 01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50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36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36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একজন ক্লায়েন্টের ফেসবুক বিজ্ঞাপন 'কাজ করেনি' — কোনো পিক্সেল নেই, কোনো ডেটা নেই। নুসরাত মেটা পিক্সেল এবং বিজনেস স্যুট, সংজ্ঞায়িত শ্রোতা এবং পুনরায় লক্ষ্য করা ওয়েবসাইট দর্শকদের ইনস্টল করেছেন। একই বাজেট, 2.5× লিড। পরিমাপ প্রথম, খরচ দ্বিতীয়.</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client's Facebook ads 'didn't work' — no pixel, no data. Nusrat installed the Meta Pixel and Business Suite, defined audiences, and retargeted website visitors. Same budget, 2.5× the leads. Measurement first, spending second.</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36 · 508 / 1085</a:t>
            </a:r>
          </a:p>
        </p:txBody>
      </p:sp>
    </p:spTree>
  </p:cSld>
  <p:clrMapOvr>
    <a:masterClrMapping/>
  </p:clrMapOvr>
</p:sld>
</file>

<file path=ppt/slides/slide50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মেটা ইকোসিস্টেম, পিক্সেল এবং বিজনেস স্যুট</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Meta ecosystem, pixel &amp; Business Suite</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36 · 509 / 1085</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4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4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একজন মুদি-দোকানের মালিক তার বিক্রয় একটি নোটবুকে রেখেছিলেন এবং কোন পণ্যগুলি অর্থ হারিয়েছে তা দেখতে পাননি। SUM/AVERAGE সূত্র সহ একটি এক্সেল শীট তাকে সেকেন্ডের মধ্যে তার সেরা এবং সবচেয়ে খারাপ আইটেম দেখিয়েছে। এটি একটি সত্যিকারের পরিষেবা যা লোকেদের জন্য অর্থ প্রদান করে।</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grocery-shop owner kept his sales in a notebook and could not see which products lost money. One Excel sheet with SUM/AVERAGE formulas showed him his best and worst items in seconds. That is a real service people pay for.</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 · 51 / 1085</a:t>
            </a:r>
          </a:p>
        </p:txBody>
      </p:sp>
    </p:spTree>
  </p:cSld>
  <p:clrMapOvr>
    <a:masterClrMapping/>
  </p:clrMapOvr>
</p:sld>
</file>

<file path=ppt/slides/slide5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Meta (Facebook+Instagram) বিজ্ঞাপন = BD-এর SME বাজারে সবচেয়ে বেশি ভাড়া করা ফ্রিল্যান্স দক্ষতা। পিক্সেল হল ভিত্তি: এটি পরিমাপ করে যে বিজ্ঞাপনগুলি আসলে কী তৈরি করে৷</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Meta (Facebook+Instagram) ads = the most-hired freelance skill in BD's SME market. The Pixel is the foundation: it measures what ads actually produce.</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ব্যবসা পরিচালক কাঠামো: ব্যবসা → বিজ্ঞাপন অ্যাকাউন্ট → পৃষ্ঠা → পিক্সেল। এইগুলি বিভ্রান্ত করা ক্লায়েন্ট অ্যাক্সেস হারায়; প্রথম দিন থেকে তাদের সংগঠিত করুন।</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Business Manager structure: Business → Ad Account → Page → Pixel. Confusing these loses client access; organise them from day one.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36 · 510 / 1085</a:t>
            </a:r>
          </a:p>
        </p:txBody>
      </p:sp>
    </p:spTree>
  </p:cSld>
  <p:clrMapOvr>
    <a:masterClrMapping/>
  </p:clrMapOvr>
</p:sld>
</file>

<file path=ppt/slides/slide5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বিজনেস স্যুট/বিজনেস ম্যানেজার: business.facebook.com → ব্যবসা তৈরি করুন → ক্লায়েন্টের পৃষ্ঠা যোগ করুন (অথবা অংশীদার অ্যাক্সেসের অনুরোধ করুন — সম্পদ হিসাবে আপনার ব্যক্তিগত প্রোফাইল ব্যবহার করবেন 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Business Suite/Business Manager: business.facebook.com → create business → add client's Page (or request partner access — NEVER use your personal profile as the asset).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বিজ্ঞাপন অ্যাকাউন্ট: ব্যবসার অধীনে তৈরি করুন, মুদ্রা বিডিটি + টাইমজোন ঢাকা সেট করুন (পরে পরিবর্তন করা যাবে না — দুবার চেক করুন)।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Ad account: create under the business, set currency BDT + timezone Dhaka (cannot be changed later — double-check).</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পিক্সেল: ইভেন্ট ম্যানেজার → ডেটা সোর্স কানেক্ট করুন → ওয়েব → পিক্সেল তৈরি করুন → ওয়ার্ডপ্রেসে সাইট কিট/প্লাগইন এর মাধ্যমে ইনস্টল করুন (বা &lt;head&gt; এ বেস কোড পেস্ট করুন)।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Pixel: Events Manager → Connect Data Sources → Web → create Pixel → install via Site Kit/plugin on WordPress (or paste base code in &lt;head&gt;).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36 · 511 / 1085</a:t>
            </a:r>
          </a:p>
        </p:txBody>
      </p:sp>
    </p:spTree>
  </p:cSld>
  <p:clrMapOvr>
    <a:masterClrMapping/>
  </p:clrMapOvr>
</p:sld>
</file>

<file path=ppt/slides/slide5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যাচাই করুন: সাইটে পিক্সেল হেল্পার ক্রোম এক্সটেনশন → সবুজ 'পেজভিউ ফায়ারিং'; একটি বোতাম ক্লিক ইভেন্ট পরীক্ষা.</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Verify: Pixel Helper Chrome extension on the site → green 'PageView firing'; test a button click event.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গুরুত্বপূর্ণ ইভেন্ট: পেজভিউ (অটো), লিড (ফর্ম জমা), ক্রয় (চেকআউট) → ইভেন্ট সেটআপ টুলের মাধ্যমে লিড সেট আপ করুন (ফর্ম বোতামে ক্লিক করুন)।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Events that matter: PageView (auto), Lead (form submit), Purchase (checkout) → set up Lead via Event Setup Tool (click the form button).</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অনুমতি: ভূমিকা অনুসারে লোকেদের যোগ করুন (আপনি = বিজ্ঞাপন অ্যাকাউন্টের বিজ্ঞাপনদাতা, ক্লায়েন্ট = ব্যবসায়িক প্রশাসক/মালিক)। গ্রাহকের মালিক; আপনি কাজ করেন। চুক্তিতে এটি রাখুন।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Permissions: add people by role (you = ad account advertiser, client = business admin/owner). Client owns; you operate. Put this in the contract.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36 · 512 / 1085</a:t>
            </a:r>
          </a:p>
        </p:txBody>
      </p:sp>
    </p:spTree>
  </p:cSld>
  <p:clrMapOvr>
    <a:masterClrMapping/>
  </p:clrMapOvr>
</p:sld>
</file>

<file path=ppt/slides/slide5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অর্গানিক বেসলাইন: বিজনেস স্যুট প্ল্যানার — 3টি পোস্ট/সপ্তাহ সময়সূচী করুন যাতে বিজ্ঞাপনগুলি একটি জীবন্ত পৃষ্ঠাকে প্রসারিত করে, একটি মৃত নয়৷</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Organic baseline: Business Suite planner — schedule 3 posts/week so ads amplify an alive page, not a dead one.</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36 · 513 / 1085</a:t>
            </a:r>
          </a:p>
        </p:txBody>
      </p:sp>
    </p:spTree>
  </p:cSld>
  <p:clrMapOvr>
    <a:masterClrMapping/>
  </p:clrMapOvr>
</p:sld>
</file>

<file path=ppt/slides/slide5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রেস্তোরাঁর ক্লায়েন্ট: ব্যবসা তৈরি করা হয়েছে, পৃষ্ঠা যোগ করা হয়েছে, পিক্সেল তাদের WP সাইটে লাইভ, Pixel Helper-এর মাধ্যমে যাচাইকৃত রিজার্ভেশন ফর্মে লিড ইভেন্ট — সেটআপের 50 মিনিট যা প্রতিটি ক্যাম্পেইনের পরে নির্ভর করে।</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Restaurant client: Business created, Page added, Pixel live on their WP site, Lead event on the reservation form verified with Pixel Helper — 50 minutes of setup that every campaign after depends on.</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36 · 514 / 1085</a:t>
            </a:r>
          </a:p>
        </p:txBody>
      </p:sp>
    </p:spTree>
  </p:cSld>
  <p:clrMapOvr>
    <a:masterClrMapping/>
  </p:clrMapOvr>
</p:sld>
</file>

<file path=ppt/slides/slide5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36</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36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সপ্তাহ 6 — ডিজিটাল মার্কেটিং I</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Week 6 — Digital Marketing I</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মৌলিক, কুলুঙ্গি, সামাজিক মিডিয়া</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5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ডিজিটাল মার্কেটিং ফান্ডামেন্টাল এবং কুলুঙ্গি</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Digital Marketing Fundamentals &amp; Niche</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কোথায় খেলতে হবে এবং কে জিততে হবে</a:t>
            </a:r>
          </a:p>
        </p:txBody>
      </p:sp>
    </p:spTree>
  </p:cSld>
  <p:clrMapOvr>
    <a:masterClrMapping/>
  </p:clrMapOvr>
</p:sld>
</file>

<file path=ppt/slides/slide5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সোশ্যাল মিডিয়া মার্কেটিং</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Social Media Marketing</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ফেসবুক, ইনস্টাগ্রাম, এক্স</a:t>
            </a:r>
          </a:p>
        </p:txBody>
      </p:sp>
    </p:spTree>
  </p:cSld>
  <p:clrMapOvr>
    <a:masterClrMapping/>
  </p:clrMapOvr>
</p:sld>
</file>

<file path=ppt/slides/slide5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ফেসবুক মার্কেটিং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Facebook Marketing</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বিজনেস পেজ, মেটা বিজনেস স্যুট, বিজ্ঞাপন ম্যানেজার, পিক্সেল, শ্রোতা।</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Business page, Meta Business Suite, Ads Manager, pixel, audiences.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36 · 518 / 1085</a:t>
            </a:r>
          </a:p>
        </p:txBody>
      </p:sp>
    </p:spTree>
  </p:cSld>
  <p:clrMapOvr>
    <a:masterClrMapping/>
  </p:clrMapOvr>
</p:sld>
</file>

<file path=ppt/slides/slide5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এক্স (টুইটার) মার্কেটিং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X (Twitter) Marketing</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প্রোফাইল, হ্যাশট্যাগ, ব্যস্ততা, বিজ্ঞাপন ম্যানেজার।</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Profile, hashtags, engagement, Ads Manager.</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36 · 519 / 1085</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এক্সেল অপরিহার্য: সূত্র এবং ফাংশন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Excel essentials: formulas &amp; functions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 · 52 / 1085</a:t>
            </a:r>
          </a:p>
        </p:txBody>
      </p:sp>
    </p:spTree>
  </p:cSld>
  <p:clrMapOvr>
    <a:masterClrMapping/>
  </p:clrMapOvr>
</p:sld>
</file>

<file path=ppt/slides/slide5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ডিজিটাল মার্কেটিং কি?</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Is Digital Marketing?</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সুযোগ; ডিএম বনাম ঐতিহ্যবাহী।</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Opportunities; DM vs traditional.</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36 · 520 / 1085</a:t>
            </a:r>
          </a:p>
        </p:txBody>
      </p:sp>
    </p:spTree>
  </p:cSld>
  <p:clrMapOvr>
    <a:masterClrMapping/>
  </p:clrMapOvr>
</p:sld>
</file>

<file path=ppt/slides/slide5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জোড়ায় (একজন 'ক্লায়েন্ট' খেলে): সম্পূর্ণ সম্পদ সেটআপ — ব্যবসা, বিজ্ঞাপন অ্যাকাউন্ট (বিডিটি/ঢাকা), আপনার Day-31 সাইটে পিক্সেল ইনস্টল করা, পেজভিউ + পিক্সেল হেল্পার দিয়ে যাচাইকৃত লিড, ভূমিকা সঠিকভাবে বরাদ্দ করা হয়েছে।</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In pairs (one plays 'client'): full asset setup — business, ad account (BDT/Dhaka), pixel installed on your Day-31 site, PageView + Lead verified with Pixel Helper, roles assigned correctly.</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36 · 521 / 1085</a:t>
            </a:r>
          </a:p>
        </p:txBody>
      </p:sp>
    </p:spTree>
  </p:cSld>
  <p:clrMapOvr>
    <a:masterClrMapping/>
  </p:clrMapOvr>
</p:sld>
</file>

<file path=ppt/slides/slide5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SB-&lt;id&gt;-D36-এ স্ক্রিনশট (ব্যবসায়িক কাঠামো, বিজ্ঞাপন অ্যাকাউন্ট সেটিংস, পেজভিউ সহ পিক্সেল সক্রিয় দেখানো ইভেন্ট ম্যানেজার, পিক্সেল হেল্পার সবুজ)। গ্রহণযোগ্যতা: সীসা ইভেন্ট পরীক্ষা আগুন; অংশীদার সঠিক ভূমিকা অ্যাক্সেস আছে.</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screenshots (Business structure, ad account settings, Events Manager showing Pixel active with PageView, Pixel Helper green) in SB-&lt;id&gt;-D36. Acceptance: Lead event test fires; partner has correct role access.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36 · 522 / 1085</a:t>
            </a:r>
          </a:p>
        </p:txBody>
      </p:sp>
    </p:spTree>
  </p:cSld>
  <p:clrMapOvr>
    <a:masterClrMapping/>
  </p:clrMapOvr>
</p:sld>
</file>

<file path=ppt/slides/slide5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আপনার ব্যক্তিগত অ্যাকাউন্ট থেকে ক্লায়েন্ট বিজ্ঞাপন চালানো → নিষিদ্ধ অ্যাকাউন্ট ক্লায়েন্ট সম্পর্ককে হত্যা করে। বিজনেস ম্যানেজার, সবসময়।</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running client ads from your personal account → banned account kills the client relationship. Business Manager, always.</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সৃষ্টির সময় ভুল মুদ্রা/টাইমজোন → অনির্ধারিত; recreate = হারিয়ে যাওয়া তথ্য।</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wrong currency/timezone at creation → unfixable; recreate = lost data.</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সৃষ্টির সময় ভুল মুদ্রা/টাইমজোন → অনির্ধারিত; recreate = হারিয়ে যাওয়া তথ্য।</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wrong currency/timezone at creation → unfixable; recreate = lost data.</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36 · 523 / 1085</a:t>
            </a:r>
          </a:p>
        </p:txBody>
      </p:sp>
    </p:spTree>
  </p:cSld>
  <p:clrMapOvr>
    <a:masterClrMapping/>
  </p:clrMapOvr>
</p:sld>
</file>

<file path=ppt/slides/slide5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36 · 524 / 1085</a:t>
            </a:r>
          </a:p>
        </p:txBody>
      </p:sp>
    </p:spTree>
  </p:cSld>
  <p:clrMapOvr>
    <a:masterClrMapping/>
  </p:clrMapOvr>
</p:sld>
</file>

<file path=ppt/slides/slide5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36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36”</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36 · 525 / 1085</a:t>
            </a:r>
          </a:p>
        </p:txBody>
      </p:sp>
    </p:spTree>
  </p:cSld>
  <p:clrMapOvr>
    <a:masterClrMapping/>
  </p:clrMapOvr>
</p:sld>
</file>

<file path=ppt/slides/slide5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37</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37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ক্যাম্পেইন বিল্ড, শ্রোতা এবং বিজ্ঞাপন ম্যানেজার</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Campaign build, audiences &amp; ads manager</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8 · সোম · সোম, 02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5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37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37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একটি জিম চেয়েছিলেন 'খুলনার তরুণরা'। রাকিব ক্যাম্পেইনটি ঠিক এভাবে তৈরি করেছেন: 18-30, খুলনা ব্যাসার্ধ, আগ্রহের ফিটনেস, 3টি বিজ্ঞাপন ক্রিয়েটিভ পরীক্ষা করা হয়েছে। সীসার প্রতি খরচ 120 থেকে 45 টাকায় নেমে এসেছে। সুনির্দিষ্ট জোরে beats.</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gym wanted 'young people in Khulna'. Rakib built the campaign exactly so: 18-30, Khulna radius, interest fitness, 3 ad creatives tested. Cost per lead dropped from 120 to 45 taka. Precise beats loud.</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37 · 527 / 1085</a:t>
            </a:r>
          </a:p>
        </p:txBody>
      </p:sp>
    </p:spTree>
  </p:cSld>
  <p:clrMapOvr>
    <a:masterClrMapping/>
  </p:clrMapOvr>
</p:sld>
</file>

<file path=ppt/slides/slide5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প্রচারাভিযান নির্মাণ, দর্শক এবং বিজ্ঞাপন পরিচালক৷</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Campaign build, audiences &amp; ads manager</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37 · 528 / 1085</a:t>
            </a:r>
          </a:p>
        </p:txBody>
      </p:sp>
    </p:spTree>
  </p:cSld>
  <p:clrMapOvr>
    <a:masterClrMapping/>
  </p:clrMapOvr>
</p:sld>
</file>

<file path=ppt/slides/slide5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প্রচারাভিযানের কাঠামো: প্রচারণা (উদ্দেশ্য) → বিজ্ঞাপন সেট (শ্রোতা, বাজেট, স্থান নির্ধারণ) → বিজ্ঞাপন (সৃজনশীল + অনুলিপি)। উদ্দেশ্য পছন্দ নির্ধারণ করে যে মেটা আপনাকে কাকে দেখাবে।</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Campaign structure: Campaign (objective) → Ad Set (audience, budget, placement) → Ad (creative + copy). Objective choice decides who Meta shows you to.</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নতুনরা ভুল উদ্দেশ্য + বিস্তৃত সৃজনশীলতার জন্য অর্থ হারায়। নিয়ম: প্রতি প্রচারাভিযানে একটি লক্ষ্য, 3-5টি সৃজনশীল, ছোট বাজেট, 72 ঘন্টা পরে ডেটা পড়ুন।</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Beginners lose money on wrong objectives + broad creative. Rule: one goal per campaign, 3–5 creatives, small budget, read data after 72 h.</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37 · 529 / 1085</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এক্সেল কাঁচা সংখ্যাকে সিদ্ধান্তে পরিণত করে। ফ্রিল্যান্সাররা এটি প্রতিদিন ব্যবহার করে: মূল্য, ঘন্টা, উপার্জন, ক্লায়েন্ট ট্র্যাকার।</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Excel turns raw numbers into decisions. Freelancers use it daily: pricing, hours, earnings, client trackers.</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সূত্র = এবং রেফারেন্স সেল (A1) দিয়ে শুরু হয় — ইনপুট পরিবর্তন করুন, উত্তর আপডেট করুন। এটাই পুরো ম্যাজিক।</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 formula starts with = and references cells (A1) — change the input, the answer updates. That is the whole magic.</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 · 53 / 1085</a:t>
            </a:r>
          </a:p>
        </p:txBody>
      </p:sp>
    </p:spTree>
  </p:cSld>
  <p:clrMapOvr>
    <a:masterClrMapping/>
  </p:clrMapOvr>
</p:sld>
</file>

<file path=ppt/slides/slide5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উদ্দেশ্য: সচেতনতা (সস্তা পৌঁছানো) / ট্রাফিক (ক্লিক) / ব্যস্ততা (বার্তা+লাইক) / লিড (ফর্ম) / বিক্রয় (পিক্সেল ক্রয়)। এসএমই পরিষেবার জন্য: লিড বা এনগেজমেন্ট→হোয়াটসঅ্যাপ।</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Objective: Awareness (cheap reach) / Traffic (clicks) / Engagement (messages+likes) / Leads (form) / Sales (pixel purchase). For SME services: Leads or Engagement→WhatsApp.</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প্রচারাভিযান: উদ্দেশ্য নিয়ে তৈরি করুন → এটিকে ক্লায়েন্ট_গোল_মাস নাম দিন (ACME_Leads_Oct) → শুরুতে CBO বন্ধ (প্রতি বিজ্ঞাপন সেট নিয়ন্ত্রণ)।</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Campaign: create with objective → name it client_goal_month (ACME_Leads_Oct) → CBO off at start (control per ad set).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বিজ্ঞাপন সেট: বাজেট ৳300–500/দিনের পরীক্ষা, ন্যূনতম 7 দিনের সময়সূচী, শ্রোতা: অবস্থান (শহর ব্যাসার্ধ!), ICP প্রতি বয়স/লিঙ্গ, বিস্তারিত আগ্রহ ≤5 (বিস্তৃত বিট স্ট্যাক করা), প্লেসমেন্ট অ্যাডভান্টেজ+ (বা শুধুমাত্র FB+IG ফিড/গল্প)।</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Nirmala UI"/>
              </a:rPr>
              <a:t>3. Ad set: budget ৳300–500/day test, schedule 7 days minimum, audience: location (city radius!), age/gender per ICP, detailed interests ≤5 (broad beats stacked), placements Advantage+ (or FB+IG feed/stories only).</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37 · 530 / 1085</a:t>
            </a:r>
          </a:p>
        </p:txBody>
      </p:sp>
    </p:spTree>
  </p:cSld>
  <p:clrMapOvr>
    <a:masterClrMapping/>
  </p:clrMapOvr>
</p:sld>
</file>

<file path=ppt/slides/slide5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তাত্ক্ষণিক ফর্ম (লিডস): আগে থেকে নাম/ফোন, 2টি যোগ্যতামূলক প্রশ্ন সর্বাধিক, গোপনীয়তা নীতি URL, হোয়াটসঅ্যাপ/ফোন CTA সহ ধন্যবাদ-স্ক্রিন।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Instant Form (Leads): pre-fill name/phone, 2 qualifying questions max, privacy policy URL, thank-you screen with WhatsApp/phone CTA.</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বিজ্ঞাপন: 3টি ক্রিয়েটিভ (ডে-24 প্যাক থেকে ছবি, 1টি ছোট ভিডিও, 1টি ক্যারোজেল) × প্রাথমিক পাঠ্য (হুক→অফার→CTA), শিরোনাম ≤40 অক্ষর, বিবরণ ঐচ্ছিক।</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Ads: 3 creatives (image from Day-24 pack, 1 short video, 1 carousel) × primary text (hook→offer→CTA), headline ≤40 chars, description optional.</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প্রকাশ করুন → 24 ঘন্টা পরে বিজ্ঞাপন ম্যানেজারে চেক করুন (ডেলিভারি সক্রিয়, কোনও প্রত্যাখ্যান নেই) → 72 ঘন্টা বিচার করুন: CTR &gt;1%, CPL (খরচ/লিড) বনাম লক্ষ্য৷</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Publish → check in Ads Manager after 24 h (delivery active, no rejections) → judge at 72 h: CTR &gt;1%, CPL (cost/lead) vs target.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37 · 531 / 1085</a:t>
            </a:r>
          </a:p>
        </p:txBody>
      </p:sp>
    </p:spTree>
  </p:cSld>
  <p:clrMapOvr>
    <a:masterClrMapping/>
  </p:clrMapOvr>
</p:sld>
</file>

<file path=ppt/slides/slide5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রিপোর্ট: 3টি সংখ্যা সাপ্তাহিক — খরচ, লিড, খরচ প্রতি লিড + স্ক্রিনশট। যে রিপোর্ট আপনার ধারক ন্যায্যতা.</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Report: 3 numbers weekly — spend, leads, cost per lead + screenshot. That report is your retainer justification.</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37 · 532 / 1085</a:t>
            </a:r>
          </a:p>
        </p:txBody>
      </p:sp>
    </p:spTree>
  </p:cSld>
  <p:clrMapOvr>
    <a:masterClrMapping/>
  </p:clrMapOvr>
</p:sld>
</file>

<file path=ppt/slides/slide5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ACME অক্টোবর পরীক্ষা: ৳400/দিন, ঢাকা 10 কিমি ব্যাসার্ধ, 25–45, আগ্রহ 'হোম রিনোভেশন', 3 ক্রিয়েটিভ → দিন 4: CTR 1.8%, 11 লিড, CPL ৳145 বনাম ৳300 টার্গেট → 2 দুর্বল সৃজনশীলকে ৳8/0 দিনের স্কেল মেরেছে,</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ACME October test: ৳400/day, Dhaka 10 km radius, 25–45, interest 'home renovation', 3 creatives → day 4: CTR 1.8%, 11 leads, CPL ৳145 vs ৳300 target → killed 2 weak creatives, scaled winner to ৳800/day.</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37 · 533 / 1085</a:t>
            </a:r>
          </a:p>
        </p:txBody>
      </p:sp>
    </p:spTree>
  </p:cSld>
  <p:clrMapOvr>
    <a:masterClrMapping/>
  </p:clrMapOvr>
</p:sld>
</file>

<file path=ppt/slides/slide5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SEM / Google বিজ্ঞাপন বেসিক</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SEM / Google Ads Basics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কীওয়ার্ড প্ল্যানার, বিজ্ঞাপনের ধরন।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Keyword planner, ad types.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37 · 534 / 1085</a:t>
            </a:r>
          </a:p>
        </p:txBody>
      </p:sp>
    </p:spTree>
  </p:cSld>
  <p:clrMapOvr>
    <a:masterClrMapping/>
  </p:clrMapOvr>
</p:sld>
</file>

<file path=ppt/slides/slide5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প্রচারাভিযান চালান এবং ট্র্যাক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Run &amp; Track a Campaign</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সাইনআপ ফর্ম; ট্র্যাকিং ফলাফল।</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Signup forms; tracking results.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37 · 535 / 1085</a:t>
            </a:r>
          </a:p>
        </p:txBody>
      </p:sp>
    </p:spTree>
  </p:cSld>
  <p:clrMapOvr>
    <a:masterClrMapping/>
  </p:clrMapOvr>
</p:sld>
</file>

<file path=ppt/slides/slide5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সহজ প্রচারাভিযান + সাইনআপ ফর্ম তৈরি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Create a Simple Campaign + Signup Form</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পরীক্ষা পাঠান; বিশ্লেষণ পরীক্ষা করুন।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Send a test; check analytics.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37 · 536 / 1085</a:t>
            </a:r>
          </a:p>
        </p:txBody>
      </p:sp>
    </p:spTree>
  </p:cSld>
  <p:clrMapOvr>
    <a:masterClrMapping/>
  </p:clrMapOvr>
</p:sld>
</file>

<file path=ppt/slides/slide5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কাল্পনিক ক্লায়েন্টের জন্য খসড়াতে একটি সম্পূর্ণ অপ্রকাশিত প্রচারাভিযান তৈরি করুন: লিখিত কারণ সহ নির্বাচিত উদ্দেশ্য, বিজ্ঞাপন সেট (শ্রোতাদের যুক্তি), তাত্ক্ষণিক ফর্ম, কপি সহ 3টি বিজ্ঞাপন৷ 'প্রকাশের' আগে চেকলিস্টের বিরুদ্ধে পিয়ার পর্যালোচনা (স্যান্ডবক্স মোড)।</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Build a complete unpublished campaign in draft for a fictional client: objective chosen with written reason, ad set (audience rationale), instant form, 3 ads with copy. Peer review against the checklist before 'publish' (sandbox mode).</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37 · 537 / 1085</a:t>
            </a:r>
          </a:p>
        </p:txBody>
      </p:sp>
    </p:spTree>
  </p:cSld>
  <p:clrMapOvr>
    <a:masterClrMapping/>
  </p:clrMapOvr>
</p:sld>
</file>

<file path=ppt/slides/slide5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ক্যাম্পেইন-plan.pdf (কাঠামো + যুক্তি + বাজেট গণিত) + খসড়া স্ক্রিনশট SB-&lt;id&gt;-D37-এ। গ্রহণযোগ্যতা: উদ্দেশ্যমূলক ম্যাচ লক্ষ্য, দর্শকদের একটি লিখিত কারণ আছে, 3টি স্বতন্ত্র সৃজনশীল, CPL লক্ষ্য সংজ্ঞায়িত।</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campaign-plan.pdf (structure + rationale + budget math) + draft screenshots in SB-&lt;id&gt;-D37. Acceptance: objective matches goal, audience has a written reason, 3 distinct creatives, CPL target defined.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37 · 538 / 1085</a:t>
            </a:r>
          </a:p>
        </p:txBody>
      </p:sp>
    </p:spTree>
  </p:cSld>
  <p:clrMapOvr>
    <a:masterClrMapping/>
  </p:clrMapOvr>
</p:sld>
</file>

<file path=ppt/slides/slide5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এলোমেলোভাবে পোস্ট বুস্ট করা → কোনো পিক্সেল ডেটা নেই, কোনো অপ্টিমাইজেশন নেই৷ বিজ্ঞাপন ম্যানেজার প্রচারাভিযান শুধুমাত্র.</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boosting posts randomly → no pixel data, no optimisation. Ads Manager campaigns only.</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72 ঘন্টা আগে সম্পাদনা/আতঙ্কিত → অ্যালগরিদমের ডেটা প্রয়োজন; সাপ্তাহিক বিচার করুন, ঘন্টায় নয়।</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editing/panicking before 72 h → the algorithm needs data; judge weekly, not hourly.</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72 ঘন্টা আগে সম্পাদনা/আতঙ্কিত → অ্যালগরিদমের ডেটা প্রয়োজন; সাপ্তাহিক বিচার করুন, ঘন্টায় নয়।</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editing/panicking before 72 h → the algorithm needs data; judge weekly, not hourly.</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37 · 539 / 1085</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1. শীট লেআউট: সারি 1 = শিরোনাম (বোল্ড, ভিউ → ফ্রিজ প্যানেস সহ ফ্রিজ): তারিখ, ক্লায়েন্ট, টাস্ক, ঘন্টা, হার, পরিমাণ।</a:t>
            </a:r>
          </a:p>
        </p:txBody>
      </p:sp>
      <p:sp>
        <p:nvSpPr>
          <p:cNvPr id="14" name="TextBox 13"/>
          <p:cNvSpPr txBox="1"/>
          <p:nvPr/>
        </p:nvSpPr>
        <p:spPr>
          <a:xfrm>
            <a:off x="1280160" y="29557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1. Sheet layout: row 1 = headers (bold, freeze with View → Freeze Panes): Date, Client, Task, Hours, Rate, Amount.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2. মৌলিক গণিত: =B2*C2 (ঘন্টা×রেট)। কোণার হ্যান্ডেল টেনে নিচে পূরণ করুন।</a:t>
            </a:r>
          </a:p>
        </p:txBody>
      </p:sp>
      <p:sp>
        <p:nvSpPr>
          <p:cNvPr id="20" name="TextBox 19"/>
          <p:cNvSpPr txBox="1"/>
          <p:nvPr/>
        </p:nvSpPr>
        <p:spPr>
          <a:xfrm>
            <a:off x="1280160" y="39616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2. Basic maths: =B2*C2 (hours×rate). Fill down by dragging the corner handle.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3. =SUM(F2:F30) মোট · =AVERAGE(F2:F30) · =COUNTA(B2:B30) এন্ট্রি গণনা করে · =MAX/=MIN।</a:t>
            </a:r>
          </a:p>
        </p:txBody>
      </p:sp>
      <p:sp>
        <p:nvSpPr>
          <p:cNvPr id="26" name="TextBox 25"/>
          <p:cNvSpPr txBox="1"/>
          <p:nvPr/>
        </p:nvSpPr>
        <p:spPr>
          <a:xfrm>
            <a:off x="1280160" y="49674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3. =SUM(F2:F30) totals · =AVERAGE(F2:F30) · =COUNTA(B2:B30) counts entries · =MAX/=MIN.</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 · 54 / 1085</a:t>
            </a:r>
          </a:p>
        </p:txBody>
      </p:sp>
    </p:spTree>
  </p:cSld>
  <p:clrMapOvr>
    <a:masterClrMapping/>
  </p:clrMapOvr>
</p:sld>
</file>

<file path=ppt/slides/slide5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37 · 540 / 1085</a:t>
            </a:r>
          </a:p>
        </p:txBody>
      </p:sp>
    </p:spTree>
  </p:cSld>
  <p:clrMapOvr>
    <a:masterClrMapping/>
  </p:clrMapOvr>
</p:sld>
</file>

<file path=ppt/slides/slide5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37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37”</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37 · 541 / 1085</a:t>
            </a:r>
          </a:p>
        </p:txBody>
      </p:sp>
    </p:spTree>
  </p:cSld>
  <p:clrMapOvr>
    <a:masterClrMapping/>
  </p:clrMapOvr>
</p:sld>
</file>

<file path=ppt/slides/slide5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38</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38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SEO: কীওয়ার্ড এবং অন-পৃষ্ঠা</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SEO: keywords &amp; on-page</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8 · মঙ্গল · মঙ্গল, 03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5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38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38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'খুলনা ডিভোর্স লয়ার'-এর জন্য কোনো আইনজীবীর ওয়েবসাইট গুগলে দেখা যায়নি। নুসরাত সেই কীওয়ার্ডের চারপাশে শিরোনাম, শিরোনাম এবং বিষয়বস্তু ঠিক করেছেন। তিন মাস: প্রথম পৃষ্ঠা। সেই একটি কীওয়ার্ড এখন তার সেরা ক্ষেত্রে নিয়ে আসে।</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lawyer's website never appeared on Google for 'khulna divorce lawyer'. Nusrat fixed titles, headings and content around that keyword. Month three: page one. That one keyword now brings his best cases.</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38 · 543 / 1085</a:t>
            </a:r>
          </a:p>
        </p:txBody>
      </p:sp>
    </p:spTree>
  </p:cSld>
  <p:clrMapOvr>
    <a:masterClrMapping/>
  </p:clrMapOvr>
</p:sld>
</file>

<file path=ppt/slides/slide5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SEO: কীওয়ার্ড এবং অন-পৃষ্ঠা</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SEO: keywords &amp; on-page</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38 · 544 / 1085</a:t>
            </a:r>
          </a:p>
        </p:txBody>
      </p:sp>
    </p:spTree>
  </p:cSld>
  <p:clrMapOvr>
    <a:masterClrMapping/>
  </p:clrMapOvr>
</p:sld>
</file>

<file path=ppt/slides/slide5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SEO = প্রতি ক্লিকে অর্থ প্রদান ছাড়াই গুগলে পাওয়া যাচ্ছে। অন-পৃষ্ঠা এসইও (শিরোনাম, বিষয়বস্তু, কাঠামো) হল সেই অংশ যা একজন ফ্রিল্যান্সার সম্পূর্ণরূপে নিয়ন্ত্রণ করে।</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SEO = being found on Google without paying per click. On-page SEO (titles, content, structure) is the part a freelancer controls fully.</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কীওয়ার্ড প্রথম, পৃষ্ঠা দ্বিতীয়: অনুসন্ধানের অভিপ্রায় (তথ্যমূলক/বাণিজ্যিক/লেনদেন) সিদ্ধান্ত নেয় পৃষ্ঠাটি কেমন হওয়া উচিত।</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Keyword first, page second: search intent (informational/commercial/transactional) decides what the page must look like.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38 · 545 / 1085</a:t>
            </a:r>
          </a:p>
        </p:txBody>
      </p:sp>
    </p:spTree>
  </p:cSld>
  <p:clrMapOvr>
    <a:masterClrMapping/>
  </p:clrMapOvr>
</p:sld>
</file>

<file path=ppt/slides/slide5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কীওয়ার্ড রিসার্চ (বিনামূল্যে): Google স্বয়ংসম্পূর্ণ + 'লোকেরাও জিজ্ঞাসা করে' + উত্তর জনসাধারণ + কীওয়ার্ড সার্ফার এক্সটেনশন → তালিকা 20 বাক্যাংশ প্রকৃত ক্রেতাদের টাইপ ('ওয়ার্ডপ্রেস স্পিড ফিক্স ঢাকা')।</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Keyword research (free): Google autocomplete + 'People also ask' + AnswerThePublic + Keyword Surfer extension → list 20 phrases real buyers type ('wordpress speed fix dhaka').</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ইন্টেন্ট চেক: google the phrase — ফলাফল কি দোকান? পণ্য পৃষ্ঠা জয়ী হয়। ব্লগ? নিবন্ধ জিতেছে। মানচিত্র 1 কীওয়ার্ড → 1 পৃষ্ঠা (কখনও দুটি পৃষ্ঠা প্রতিযোগিতা করে 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Intent check: google the phrase — results are shops? product page wins. Blogs? article wins. Map 1 keyword → 1 page (never two pages competing).</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শিরোনাম ট্যাগ: সামনের কাছাকাছি কীওয়ার্ড, ≤60 অক্ষর, বাধ্যতামূলক ('ঢাকায় ওয়ার্ডপ্রেস স্পিড ফিক্স — 2-সেকেন্ড লোড গ্যারান্টি')।</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Title tag: keyword near front, ≤60 chars, compelling ('WordPress Speed Fix in Dhaka — 2-Second Load Guarantee').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38 · 546 / 1085</a:t>
            </a:r>
          </a:p>
        </p:txBody>
      </p:sp>
    </p:spTree>
  </p:cSld>
  <p:clrMapOvr>
    <a:masterClrMapping/>
  </p:clrMapOvr>
</p:sld>
</file>

<file path=ppt/slides/slide5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4. মেটা বিবরণ: 150 অক্ষর, সুবিধা + CTA — ফলাফলে এটি আপনার বিজ্ঞাপন।</a:t>
            </a:r>
          </a:p>
        </p:txBody>
      </p:sp>
      <p:sp>
        <p:nvSpPr>
          <p:cNvPr id="14" name="TextBox 13"/>
          <p:cNvSpPr txBox="1"/>
          <p:nvPr/>
        </p:nvSpPr>
        <p:spPr>
          <a:xfrm>
            <a:off x="1280160" y="29557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4. Meta description: 150 chars, benefit + CTA — it's your ad in the results.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5. বিষয়বস্তু কাঠামো: একটি H1 (=বিষয়), সাব-টপিক/প্রশ্নের জন্য H2, সম্পূর্ণভাবে 800+ শব্দের উত্তর, স্বাভাবিকভাবেই 3-6 বার কীওয়ার্ড, 2-3টি সম্পর্কিত পৃষ্ঠাগুলির অভ্যন্তরীণ লিঙ্ক।</a:t>
            </a:r>
          </a:p>
        </p:txBody>
      </p:sp>
      <p:sp>
        <p:nvSpPr>
          <p:cNvPr id="20" name="TextBox 19"/>
          <p:cNvSpPr txBox="1"/>
          <p:nvPr/>
        </p:nvSpPr>
        <p:spPr>
          <a:xfrm>
            <a:off x="1280160" y="39616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5. Content structure: one H1 (=topic), H2s for subtopics/questions, 800+ words answering completely, keyword naturally 3–6 times, internal links to 2–3 related pages.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6. ছবি: বর্ণনামূলক ফাইলের নাম (wordpress-speed-check.jpg IMG_2931 নয়), প্রসঙ্গ সহ Alt টেক্সট, সংকুচিত।</a:t>
            </a:r>
          </a:p>
        </p:txBody>
      </p:sp>
      <p:sp>
        <p:nvSpPr>
          <p:cNvPr id="26" name="TextBox 25"/>
          <p:cNvSpPr txBox="1"/>
          <p:nvPr/>
        </p:nvSpPr>
        <p:spPr>
          <a:xfrm>
            <a:off x="1280160" y="49674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6. Images: descriptive filenames (wordpress-speed-check.jpg not IMG_2931), alt text with context, compressed.</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38 · 547 / 1085</a:t>
            </a:r>
          </a:p>
        </p:txBody>
      </p:sp>
    </p:spTree>
  </p:cSld>
  <p:clrMapOvr>
    <a:masterClrMapping/>
  </p:clrMapOvr>
</p:sld>
</file>

<file path=ppt/slides/slide5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র‍্যাঙ্ক ম্যাথ/ইওস্ট: সবুজ না হওয়া পর্যন্ত চেকলিস্টের মাধ্যমে পৃষ্ঠাটি চালান; সার্চ কনসোলে ইউআরএল জমা দিন → ইনডেক্সিংয়ের অনুরোধ করুন।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Rank Math/Yoast: run the page through the checklist until green; submit URL in Search Console → Request Indexing.</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38 · 548 / 1085</a:t>
            </a:r>
          </a:p>
        </p:txBody>
      </p:sp>
    </p:spTree>
  </p:cSld>
  <p:clrMapOvr>
    <a:masterClrMapping/>
  </p:clrMapOvr>
</p:sld>
</file>

<file path=ppt/slides/slide5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কেস: 'ACME ইন্টেরিয়র' পৃষ্ঠার নাম 'হোম' থেকে → 'Interior Design Studio in Dhanmondi, Dhaka | ACME', পরিষেবা তালিকা থেকে H2s, 900 শব্দ, 4টি অভ্যন্তরীণ লিঙ্ক → অবস্থান 34 → 9 5 সপ্তাহে (বাস্তব টাইমলাইন প্রত্যাশা: 4-12 সপ্তাহ)।</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Case: 'ACME interior' page retitled from 'Home' → 'Interior Design Studio in Dhanmondi, Dhaka | ACME', H2s from services list, 900 words, 4 internal links → position 34 → 9 in 5 weeks (real timeline expectation: 4–12 weeks).</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38 · 549 / 1085</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4. IF লজিক: =IF(F2&gt;=5000,"Big","Small") — একটি শর্ত পরীক্ষা করুন, যেকোনো একটি ফলাফল দিন।</a:t>
            </a:r>
          </a:p>
        </p:txBody>
      </p:sp>
      <p:sp>
        <p:nvSpPr>
          <p:cNvPr id="14" name="TextBox 13"/>
          <p:cNvSpPr txBox="1"/>
          <p:nvPr/>
        </p:nvSpPr>
        <p:spPr>
          <a:xfrm>
            <a:off x="1280160" y="299389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4. IF logic: =IF(F2&gt;=5000,"Big","Small") — test a condition, return either result.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5. COUNTIF/SUMIF: =SUMIF(B2:B30,"ACME",F2:F30) মোট একজন ক্লায়েন্টের আয়।</a:t>
            </a:r>
          </a:p>
        </p:txBody>
      </p:sp>
      <p:sp>
        <p:nvSpPr>
          <p:cNvPr id="20" name="TextBox 19"/>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5. COUNTIF/SUMIF: =SUMIF(B2:B30,"ACME",F2:F30) totals one client's revenue.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6. পরম রেফ: =$B$1 সূত্র অনুলিপি করার সময় একটি ঘর (যেমন, ভ্যাট হার) লক করে। F4 টগল।</a:t>
            </a:r>
          </a:p>
        </p:txBody>
      </p:sp>
      <p:sp>
        <p:nvSpPr>
          <p:cNvPr id="26" name="TextBox 25"/>
          <p:cNvSpPr txBox="1"/>
          <p:nvPr/>
        </p:nvSpPr>
        <p:spPr>
          <a:xfrm>
            <a:off x="1280160" y="50055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6. Absolute refs: =$B$1 locks a cell (e.g., VAT rate) when copying formulas. F4 toggles.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 · 55 / 1085</a:t>
            </a:r>
          </a:p>
        </p:txBody>
      </p:sp>
    </p:spTree>
  </p:cSld>
  <p:clrMapOvr>
    <a:masterClrMapping/>
  </p:clrMapOvr>
</p:sld>
</file>

<file path=ppt/slides/slide5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অন-পেজ এসইও</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On-Page SEO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শিরোনাম, শিরোনাম, মেটা বিবরণ, অল্ট টেক্সট, অভ্যন্তরীণ লিঙ্ক, পারমালিঙ্ক।</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Titles, headings, meta description, alt text, internal links, permalinks.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38 · 550 / 1085</a:t>
            </a:r>
          </a:p>
        </p:txBody>
      </p:sp>
    </p:spTree>
  </p:cSld>
  <p:clrMapOvr>
    <a:masterClrMapping/>
  </p:clrMapOvr>
</p:sld>
</file>

<file path=ppt/slides/slide5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এসইও: অন-পেজ, অফ-পেজ এবং কন্টেন্ট</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SEO: On-Page, Off-Page &amp; Content</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খুঁজে পান, র‌্যাঙ্ক করুন, রূপান্তর করুন</a:t>
            </a:r>
          </a:p>
        </p:txBody>
      </p:sp>
    </p:spTree>
  </p:cSld>
  <p:clrMapOvr>
    <a:masterClrMapping/>
  </p:clrMapOvr>
</p:sld>
</file>

<file path=ppt/slides/slide5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পৃষ্ঠার জন্য একটি কীওয়ার্ড + অন-পেজ এসইও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Do a Keyword + On-Page SEO for One Page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স্তম্ভগুলি প্রয়োগ করুন।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 pillars.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38 · 552 / 1085</a:t>
            </a:r>
          </a:p>
        </p:txBody>
      </p:sp>
    </p:spTree>
  </p:cSld>
  <p:clrMapOvr>
    <a:masterClrMapping/>
  </p:clrMapOvr>
</p:sld>
</file>

<file path=ppt/slides/slide5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এসইও কি?</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Is SEO?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সার্চ ইঞ্জিন কিভাবে কাজ করে; এসইও এর ধরন।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How search engines work; types of SEO.</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38 · 553 / 1085</a:t>
            </a:r>
          </a:p>
        </p:txBody>
      </p:sp>
    </p:spTree>
  </p:cSld>
  <p:clrMapOvr>
    <a:masterClrMapping/>
  </p:clrMapOvr>
</p:sld>
</file>

<file path=ppt/slides/slide5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38</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38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সপ্তাহ 7 — ডিজিটাল মার্কেটিং II</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Week 7 — Digital Marketing II</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ইমেল, এসইও, এসইএম</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5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কীওয়ার্ড রিসার্চ</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Keyword Research</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Google Keyword Planner, SEMrush, Ahrefs, UberSuggest.</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Google Keyword Planner, SEMrush, Ahrefs, UberSuggest.</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38 · 555 / 1085</a:t>
            </a:r>
          </a:p>
        </p:txBody>
      </p:sp>
    </p:spTree>
  </p:cSld>
  <p:clrMapOvr>
    <a:masterClrMapping/>
  </p:clrMapOvr>
</p:sld>
</file>

<file path=ppt/slides/slide5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ওয়ার্ডপ্রেস সাইটে 2 পৃষ্ঠার সম্পূর্ণ অন-পেজ অপ্টিমাইজেশান: কীওয়ার্ড তালিকা (20), অভিপ্রায় ম্যাপিং, পুনঃলিখিত শিরোনাম/মেটা, পুনর্গঠিত H2s, প্রধান পরিষেবা পৃষ্ঠায় 800+ শব্দ, সবুজ প্লাগইন স্কোর, ইন্ডেক্সিং অনুরোধ করা হয়েছে।</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Full on-page optimisation of 2 pages on YOUR WordPress site: keyword list (20), intent mapping, rewritten titles/metas, restructured H2s, 800+ words on the main service page, green plugin score, indexing requested.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38 · 556 / 1085</a:t>
            </a:r>
          </a:p>
        </p:txBody>
      </p:sp>
    </p:spTree>
  </p:cSld>
  <p:clrMapOvr>
    <a:masterClrMapping/>
  </p:clrMapOvr>
</p:sld>
</file>

<file path=ppt/slides/slide5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seo-ওয়ার্কশীট (কীওয়ার্ড→পৃষ্ঠা মানচিত্র) + শিরোনাম-মেটা টেবিলের আগে/পরে + SB-&lt;id&gt;-D38-এ প্লাগইন সবুজ স্ক্রিনশট। গ্রহণযোগ্যতা: প্রতি পৃষ্ঠায় 1টি কীওয়ার্ড, কীওয়ার্ড সহ শিরোনাম ≤60 অক্ষর, পৃষ্ঠার শব্দ সংখ্যা ≥800৷</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seo-worksheet (keyword→page map) + before/after title-meta table + plugin green screenshots in SB-&lt;id&gt;-D38. Acceptance: 1 keyword per page, titles ≤60 chars with keyword, page word count ≥800.</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38 · 557 / 1085</a:t>
            </a:r>
          </a:p>
        </p:txBody>
      </p:sp>
    </p:spTree>
  </p:cSld>
  <p:clrMapOvr>
    <a:masterClrMapping/>
  </p:clrMapOvr>
</p:sld>
</file>

<file path=ppt/slides/slide5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কীওয়ার্ড স্টাফিং (20× 'সেরা লোগো ডিজাইন') → Google demotes; মানুষের জন্য লিখুন, Google এর জন্য কাঠামো।</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keyword stuffing (20× 'best logo design') → Google demotes; write for humans, structure for Google.</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ক্লায়েন্টদের কাছে প্রতিশ্রুতি 'এক সপ্তাহে #1' → SEO হল 4-12 সপ্তাহ। প্রক্রিয়া বিক্রি, মাসিক রিপোর্ট.</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promising '#1 in a week' to clients → SEO is 4–12 weeks. Sell the process, report monthly.</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ক্লায়েন্টদের কাছে প্রতিশ্রুতি 'এক সপ্তাহে #1' → SEO হল 4-12 সপ্তাহ। প্রক্রিয়া বিক্রি, মাসিক রিপোর্ট.</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promising '#1 in a week' to clients → SEO is 4–12 weeks. Sell the process, report monthly.</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38 · 558 / 1085</a:t>
            </a:r>
          </a:p>
        </p:txBody>
      </p:sp>
    </p:spTree>
  </p:cSld>
  <p:clrMapOvr>
    <a:masterClrMapping/>
  </p:clrMapOvr>
</p:sld>
</file>

<file path=ppt/slides/slide5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38 · 559 / 1085</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মুদ্রা (৳ বা $) হিসাবে বিন্যাস করুন, তারিখ সংক্ষিপ্ত — ক্লায়েন্ট ফাইলগুলিতে কখনই কাঁচা সংখ্যাগুলি বিন্যাসিত রাখবেন 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Nirmala UI"/>
              </a:rPr>
              <a:t>7. Format as currency (৳ or $), dates short — never leave raw numbers unformatted in client files.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 · 56 / 1085</a:t>
            </a:r>
          </a:p>
        </p:txBody>
      </p:sp>
    </p:spTree>
  </p:cSld>
  <p:clrMapOvr>
    <a:masterClrMapping/>
  </p:clrMapOvr>
</p:sld>
</file>

<file path=ppt/slides/slide5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38তম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38”</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38 · 560 / 1085</a:t>
            </a:r>
          </a:p>
        </p:txBody>
      </p:sp>
    </p:spTree>
  </p:cSld>
  <p:clrMapOvr>
    <a:masterClrMapping/>
  </p:clrMapOvr>
</p:sld>
</file>

<file path=ppt/slides/slide5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39</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39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প্রযুক্তিগত, স্থানীয় SEO এবং GSC/GA4</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Technical, local SEO &amp; GSC/GA4</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8 · বুধ · বুধ, 04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5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39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39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একটি ডেন্টাল ক্লিনিকের সাইট ম্যাপে ধীর এবং অদৃশ্য ছিল। তানভীর ছবি কম্প্রেস করেছেন, স্থানীয় স্কিমা যোগ করেছেন এবং Google Search Console + Business Profile সেট আপ করেছেন। 'আমার কাছাকাছি' অনুসন্ধানগুলি তাদের খুঁজে পেতে শুরু করেছে — স্থানীয় এসইও হল ছোট-ব্যবসার সোনা।</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dental clinic's site was slow and invisible on Maps. Tanvir compressed images, added local schema and set up Google Search Console + Business Profile. 'Near me' searches started finding them — local SEO is small-business gold.</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39 · 562 / 1085</a:t>
            </a:r>
          </a:p>
        </p:txBody>
      </p:sp>
    </p:spTree>
  </p:cSld>
  <p:clrMapOvr>
    <a:masterClrMapping/>
  </p:clrMapOvr>
</p:sld>
</file>

<file path=ppt/slides/slide5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প্রযুক্তিগত, স্থানীয় এসইও এবং GSC/GA4</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Technical, local SEO &amp; GSC/GA4</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39 · 563 / 1085</a:t>
            </a:r>
          </a:p>
        </p:txBody>
      </p:sp>
    </p:spTree>
  </p:cSld>
  <p:clrMapOvr>
    <a:masterClrMapping/>
  </p:clrMapOvr>
</p:sld>
</file>

<file path=ppt/slides/slide5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প্রযুক্তিগত এসইও = ক্রলযোগ্যতা + গতি + মোবাইল স্বাস্থ্য; স্থানীয় এসইও = ম্যাপ প্যাকে উপস্থিত হওয়া (বিডি পরিষেবা ব্যবসার জন্য বিশাল); GSC/GA4 = আপনার প্রমাণ ড্যাশবোর্ড।</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Technical SEO = crawlability + speed + mobile health; Local SEO = appearing in the Map Pack (huge for BD service businesses); GSC/GA4 = your evidence dashboard.</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এই তিনটি 'আমি এসইও করেছি'কে 'হিয়ার ইজ দ্য গ্রাফ'-এ পরিণত করে — প্রতিবেদনগুলি ধারকদের বাঁচিয়ে রাখে।</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These three turn 'I did SEO' into 'here is the graph' — reports keep retainers alive.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39 · 564 / 1085</a:t>
            </a:r>
          </a:p>
        </p:txBody>
      </p:sp>
    </p:spTree>
  </p:cSld>
  <p:clrMapOvr>
    <a:masterClrMapping/>
  </p:clrMapOvr>
</p:sld>
</file>

<file path=ppt/slides/slide5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অনুসন্ধান কনসোল: ডোমেন যাচাই করুন (DNS বা HTML ট্যাগ) → সাইটম্যাপ জমা দিন (…/sitemap_index.xml) → ত্রুটির জন্য কভারেজ/পৃষ্ঠাগুলি পরীক্ষা করুন → স্পট চেকের জন্য URL পরিদর্শন সরঞ্জাম৷</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Search Console: verify domain (DNS or HTML tag) → submit sitemap (…/sitemap_index.xml) → check Coverage/Pages for errors → URL inspection tool for spot checks.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GA4: সম্পত্তি তৈরি করুন → সাইট কিট/ট্যাগের মাধ্যমে ইনস্টল করুন → কী ইভেন্ট কনফিগার করুন (লিড ফর্ম = 'জেনারেট_লিড') → রিয়েলটাইম পরীক্ষা।</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GA4: create property → install via Site Kit/Tag → configure key events (lead form = 'generate_lead') → Realtime test.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টেকনিক্যাল সুইপ: robots.txt প্রয়োজনীয় সবকিছুর অনুমতি দেয়, সাইটম্যাপ 200 ঠিক আছে, কোনো ডুপ্লিকেট শিরোনাম নেই (প্লাগইন রিপোর্ট), HTTPS সর্বত্র, মোবাইল-ফ্রেন্ডলি পরীক্ষা পাস, PageSpeed ​​মোবাইল ≥80।</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Technical sweep: robots.txt allows everything needed, sitemap 200 OK, no duplicate titles (plugin report), HTTPS everywhere, mobile-friendly test passes, PageSpeed mobile ≥80.</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39 · 565 / 1085</a:t>
            </a:r>
          </a:p>
        </p:txBody>
      </p:sp>
    </p:spTree>
  </p:cSld>
  <p:clrMapOvr>
    <a:masterClrMapping/>
  </p:clrMapOvr>
</p:sld>
</file>

<file path=ppt/slides/slide5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Google ব্যবসার প্রোফাইল (স্থানীয় সোনা): দাবি/তালিকা তৈরি করুন → সঠিক ব্যবসার নাম, বিভাগ (প্রাথমিক + 2), ঘন্টা, ফোন, পরিষেবা এলাকা, 10+ ফটো, স্বাভাবিকভাবে কীওয়ার্ড সহ বর্ণনা।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Google Business Profile (local gold): claim/create listing → exact business name, category (primary + 2), hours, phone, service area, 10+ photos, description with keywords naturally.</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রিভিউ ইঞ্জিন: প্রতিটি খুশি ডেলিভারির পরে, রিভিউ লিঙ্ক পাঠান (g.page/…) — টার্গেট 2-4/মাস; প্রতিটি পর্যালোচনার উত্তর (হ্যাঁ, এমনকি 5★)।</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Reviews engine: after every happy delivery, send the review link (g.page/…) — target 2–4/month; reply to every review (yes, even 5★).</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NAP সামঞ্জস্যতা: সাইটের ফুটারে একই নাম-ঠিকানা-ফোন, GBP, Facebook পৃষ্ঠা, ডিরেক্টরি — অমিল ম্যাপ প্যাক র‌্যাঙ্কিংকে ক্ষতিগ্রস্ত করে।</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NAP consistency: same Name-Address-Phone on site footer, GBP, Facebook page, directories — mismatches hurt Map Pack ranking.</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39 · 566 / 1085</a:t>
            </a:r>
          </a:p>
        </p:txBody>
      </p:sp>
    </p:spTree>
  </p:cSld>
  <p:clrMapOvr>
    <a:masterClrMapping/>
  </p:clrMapOvr>
</p:sld>
</file>

<file path=ppt/slides/slide5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মাসিক রিপোর্টের কঙ্কাল: GSC ক্লিক/ইম্প্রেশন ট্রেন্ড, টপ কোয়েরি, GA4 লিডস, ম্যাপ প্যাক পজিশন (আপনার কীওয়ার্ড + সিটি ইনকগনিটো সার্চ করুন), ঠিক করা হয়েছে, পরের মাসের প্ল্যান।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Monthly report skeleton: GSC clicks/impressions trend, top queries, GA4 leads, Map Pack position (search your keyword + city incognito), fixes done, next month plan.</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39 · 567 / 1085</a:t>
            </a:r>
          </a:p>
        </p:txBody>
      </p:sp>
    </p:spTree>
  </p:cSld>
  <p:clrMapOvr>
    <a:masterClrMapping/>
  </p:clrMapOvr>
</p:sld>
</file>

<file path=ppt/slides/slide5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প্লাম্বার লোকাল কেস: GBP দাবি করেছে + 30টি ফটো + ক্যাটাগরি ফিক্স + 6 সপ্তাহে 12 রিভিউ → 'প্লাম্বার খুলনা'-এর জন্য ম্যাপ প্যাক #2 → বিনামূল্যে তালিকা থেকে 40টি কল/মাস। আপনার পরিষেবা ফি: সেটআপ ৳5,000 + ৳2,500/মাস রক্ষণাবেক্ষণ।</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Plumber local case: GBP claimed + 30 photos + category fix + 12 reviews in 6 weeks → Map Pack #2 for 'plumber khulna' → 40 calls/month from a free listing. Your service fee: setup ৳5,000 + ৳2,500/mo maintenance.</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39 · 568 / 1085</a:t>
            </a:r>
          </a:p>
        </p:txBody>
      </p:sp>
    </p:spTree>
  </p:cSld>
  <p:clrMapOvr>
    <a:masterClrMapping/>
  </p:clrMapOvr>
</p:sld>
</file>

<file path=ppt/slides/slide5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অফ পেজ এসইও</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Off-Page SEO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ব্যাকলিংক: প্রোফাইল, ব্লগ মন্তব্য, সামাজিক বুকমার্কিং, গেস্ট পোস্ট, প্রশ্ন/উ।</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Backlinks: profile, blog comments, social bookmarking, guest posts, Q/A.</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39 · 569 / 1085</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ঘন্টা লগ: ক্লায়েন্ট কাজের 5 সারি → =SUMPRODUCT(E2:E6,F2:F6) শৈলী মোট উপার্জন ৳18,500; =ক্লায়েন্ট দ্বারা SUMIF ACME = 60% রাজস্ব দেখায় → ACME এর হার বাড়ান বা বৈচিত্র্য আনুন।</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Hours log: 5 rows of client work → =SUMPRODUCT(E2:E6,F2:F6) style total earnings ৳18,500; =SUMIF by client shows ACME = 60% of revenue → raise ACME's rate or diversify.</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 · 57 / 1085</a:t>
            </a:r>
          </a:p>
        </p:txBody>
      </p:sp>
    </p:spTree>
  </p:cSld>
  <p:clrMapOvr>
    <a:masterClrMapping/>
  </p:clrMapOvr>
</p:sld>
</file>

<file path=ppt/slides/slide5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প্রযুক্তিগত এসইও</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Technical SEO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পৃষ্ঠার গতি, robots.txt, স্কিমা, অনুসন্ধান কনসোল, বিশ্লেষণ।</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Page speed, robots.txt, schema, Search Console, Analytics.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39 · 570 / 1085</a:t>
            </a:r>
          </a:p>
        </p:txBody>
      </p:sp>
    </p:spTree>
  </p:cSld>
  <p:clrMapOvr>
    <a:masterClrMapping/>
  </p:clrMapOvr>
</p:sld>
</file>

<file path=ppt/slides/slide5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মার্কেটপ্লেস শুক্রবার 7 + SEO অডিট + SEM</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Marketplace Friday 7 + SEO Audit + SEM</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একটি অডিট প্রদান, পরিষেবা তালিকা</a:t>
            </a:r>
          </a:p>
        </p:txBody>
      </p:sp>
    </p:spTree>
  </p:cSld>
  <p:clrMapOvr>
    <a:masterClrMapping/>
  </p:clrMapOvr>
</p:sld>
</file>

<file path=ppt/slides/slide5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স্থানীয় এসইও</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Local SEO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Google ব্যবসার প্রোফাইল, মানচিত্র উদ্ধৃতি।</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Google Business Profile, map citations.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39 · 572 / 1085</a:t>
            </a:r>
          </a:p>
        </p:txBody>
      </p:sp>
    </p:spTree>
  </p:cSld>
  <p:clrMapOvr>
    <a:masterClrMapping/>
  </p:clrMapOvr>
</p:sld>
</file>

<file path=ppt/slides/slide5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ওয়েবসাইট এসইও অডিট + বিষয়বস্তু পরিকল্পনা তৈরি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Produce a Website SEO Audit + Content Plan</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10টি ফলাফল + 4-সপ্তাহের পরিকল্পনা।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10 findings + 4-week plan.</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39 · 573 / 1085</a:t>
            </a:r>
          </a:p>
        </p:txBody>
      </p:sp>
    </p:spTree>
  </p:cSld>
  <p:clrMapOvr>
    <a:masterClrMapping/>
  </p:clrMapOvr>
</p:sld>
</file>

<file path=ppt/slides/slide5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39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সাইট ওয়্যার করুন: GSC যাচাই করা + সাইটম্যাপ জমা দেওয়া, লিড ইভেন্টের সাথে GA4 লাইভ, টেকনিক্যাল সুইপ চালান এবং ফলাফলগুলি ঠিক করুন, 10টি ফটো সহ আপনার ফ্রিল্যান্স ব্যবসার জন্য একটি অনুশীলন GBP তৈরি করুন৷</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Wire YOUR site: GSC verified + sitemap submitted, GA4 live with lead event, run the technical sweep and fix findings, create a practice GBP for your freelance business with 10 photos.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39 · 574 / 1085</a:t>
            </a:r>
          </a:p>
        </p:txBody>
      </p:sp>
    </p:spTree>
  </p:cSld>
  <p:clrMapOvr>
    <a:masterClrMapping/>
  </p:clrMapOvr>
</p:sld>
</file>

<file path=ppt/slides/slide5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39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স্ক্রিনশট (GSC সাইটম্যাপ 'সাকসেস', GA4 রিয়েলটাইম, GBP লিস্টিং লাইভ, মোবাইল পেজস্পীড) + SB-&lt;id&gt;-D39-এ টিক সহ 1-পৃষ্ঠার প্রযুক্তিগত সুইপ চেকলিস্ট। গ্রহণযোগ্যতা: চারটি বৈশিষ্ট্য যাচাইকৃত/লাইভ; সমস্ত সবুজ বা ফিক্স-উল্লেখিত আইটেম ঝাড়ু.</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screenshots (GSC sitemap 'success', GA4 realtime, GBP listing live, mobile PageSpeed) + 1-page technical sweep checklist with ticks in SB-&lt;id&gt;-D39. Acceptance: all four properties verified/live; sweep items all green or fix-noted.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39 · 575 / 1085</a:t>
            </a:r>
          </a:p>
        </p:txBody>
      </p:sp>
    </p:spTree>
  </p:cSld>
  <p:clrMapOvr>
    <a:masterClrMapping/>
  </p:clrMapOvr>
</p:sld>
</file>

<file path=ppt/slides/slide5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39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জাল রিভিউ কেনা → GBP সাসপেনশন, ব্যবসা ধ্বংস। বাস্তব কাজের পরে বাস্তব পর্যালোচনা লিঙ্ক.</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buying fake reviews → GBP suspension, business destroyed. Real review links after real jobs.</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GSC/GA4 ছাড়া SEO → উড়ন্ত অন্ধ এবং ক্লায়েন্টের কাছে মূল্য প্রমাণ করতে অক্ষম।</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SEO without GSC/GA4 → flying blind and unable to prove value to the client.</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GSC/GA4 ছাড়া SEO → উড়ন্ত অন্ধ এবং ক্লায়েন্টের কাছে মূল্য প্রমাণ করতে অক্ষম।</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SEO without GSC/GA4 → flying blind and unable to prove value to the client.</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39 · 576 / 1085</a:t>
            </a:r>
          </a:p>
        </p:txBody>
      </p:sp>
    </p:spTree>
  </p:cSld>
  <p:clrMapOvr>
    <a:masterClrMapping/>
  </p:clrMapOvr>
</p:sld>
</file>

<file path=ppt/slides/slide5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39 · 577 / 1085</a:t>
            </a:r>
          </a:p>
        </p:txBody>
      </p:sp>
    </p:spTree>
  </p:cSld>
  <p:clrMapOvr>
    <a:masterClrMapping/>
  </p:clrMapOvr>
</p:sld>
</file>

<file path=ppt/slides/slide5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39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সজিবটিউটরকে জিজ্ঞাসা করুন: "আমাকে 39তম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39”</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39 · 578 / 1085</a:t>
            </a:r>
          </a:p>
        </p:txBody>
      </p:sp>
    </p:spTree>
  </p:cSld>
  <p:clrMapOvr>
    <a:masterClrMapping/>
  </p:clrMapOvr>
</p:sld>
</file>

<file path=ppt/slides/slide5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40</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40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AI সামগ্রী + ইমেল ইঞ্জিন + সপ্তাহ পর্যালোচনা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AI content + email engine + week review</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8 · থু · বৃহস্পতি, 05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এক্সেল মৌলিক</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Excel Fundamentals</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ফাংশন, ফরম্যাটিং, চার্ট</a:t>
            </a:r>
          </a:p>
        </p:txBody>
      </p:sp>
    </p:spTree>
  </p:cSld>
  <p:clrMapOvr>
    <a:masterClrMapping/>
  </p:clrMapOvr>
</p:sld>
</file>

<file path=ppt/slides/slide5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40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40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সপ্তাহ 8 পর্যালোচনা: রাকিব একটি এআই-সহায়তা বিষয়বস্তু ওয়ার্কফ্লো সেট আপ করেছেন — এআই ড্রাফ্ট, মানব সম্পাদনা, ক্যালেন্ডার সময়সূচী, ইমেল স্বয়ংক্রিয়-অনুসরণ। তার ক্লায়েন্টের ব্লগ নিয়োগ ছাড়াই 1 পোস্ট/মাস থেকে 8 হয়েছে৷ AI ফ্রিল্যান্সারদের গুণ করে, তাদের প্রতিস্থাপন করে না।</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Week 8 review: Rakib set up an AI-assisted content workflow — AI drafts, human edits, calendar schedules, email auto-follows. His client's blog went from 1 post/month to 8 without hiring. AI multiplies freelancers, not replaces them.</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40 · 580 / 1085</a:t>
            </a:r>
          </a:p>
        </p:txBody>
      </p:sp>
    </p:spTree>
  </p:cSld>
  <p:clrMapOvr>
    <a:masterClrMapping/>
  </p:clrMapOvr>
</p:sld>
</file>

<file path=ppt/slides/slide5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AI সামগ্রী + ইমেল ইঞ্জিন + সপ্তাহ পর্যালোচনা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AI content + email engine + week review</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40 · 581 / 1085</a:t>
            </a:r>
          </a:p>
        </p:txBody>
      </p:sp>
    </p:spTree>
  </p:cSld>
  <p:clrMapOvr>
    <a:masterClrMapping/>
  </p:clrMapOvr>
</p:sld>
</file>

<file path=ppt/slides/slide5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এআই সহকারীর খসড়া; আপনি সম্পাদনা, ফ্যাক্ট-চেক এবং ব্যক্তিগতকৃত করুন। বিক্রয়যোগ্য দক্ষতা = এআই-ত্বরিত বিষয়বস্তু সিস্টেম: সংক্ষিপ্ত → খসড়া → মানব পোলিশ → নির্ধারিত প্রকাশনা → ইমেল সিকোয়েন্স।</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AI assistants draft; you edit, fact-check and personalise. The sellable skill = AI-accelerated CONTENT SYSTEMS: briefs → drafts → human polish → scheduled publishing → email sequences.</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পেশাদার ব্যবহারের নিয়ম: কখনই কাঁচা AI পাঠ্য প্রকাশ করবেন না — ব্র্যান্ড ভয়েস, তথ্য এবং স্থানীয় প্রসঙ্গ যোগ করার জন্য আপনার। আজ সপ্তাহ 8 কুইজ.</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Rule of professional use: never publish raw AI text — brand voice, facts and local context are yours to add. Week 8 quiz today.</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40 · 582 / 1085</a:t>
            </a:r>
          </a:p>
        </p:txBody>
      </p:sp>
    </p:spTree>
  </p:cSld>
  <p:clrMapOvr>
    <a:masterClrMapping/>
  </p:clrMapOvr>
</p:sld>
</file>

<file path=ppt/slides/slide5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ফ্রি স্ট্যাক: চ্যাটজিপিটি/ক্লাউড/জেমিনি ফ্রি টিয়ার (ড্রাফ্ট), ক্যানভা ফ্রি (ভিজ্যুয়াল), আপনার ডে-24 টেমপ্লেট (সামাজিক), ব্রেভো ফ্রি 300/দিন (ইমেল)।</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Free stack: ChatGPT/Claude/Gemini free tier (drafts), Canva free (visuals), your Day-24 templates (social), Brevo free 300/day (email).</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সংক্ষিপ্ত-প্রথম প্রম্পটিং: AI ভূমিকা + দর্শক + বিষয় + গঠন + শব্দ সংখ্যা + ব্র্যান্ড ভয়েস উদাহরণ দিন। আবর্জনা সংক্ষিপ্ত = আবর্জনা খসড়া।</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Brief-first prompting: give the AI role + audience + topic + structure + word count + brand voice example. Garbage brief = garbage draft.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সম্পাদনা পাস (আলোচনাযোগ্য নয়): ফ্যাক্ট ঠিক করুন, কাট ফিলার ('আজকের দ্রুত গতির বিশ্বে'), স্থানীয় বিশদ যোগ করুন (ঢাকা/খুলনা রেফারেন্স, বিডিটি মূল্য), বাক্য সংক্ষিপ্ত করুন, প্রতি টুকরোতে একটি ব্যক্তিগত গল্প সন্নিবেশ করুন।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Editing pass (non-negotiable): fix facts, cut filler ('in today's fast-paced world'), add local detail (Dhaka/Khulna references, BDT prices), shorten sentences, insert one personal story per piece.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40 · 583 / 1085</a:t>
            </a:r>
          </a:p>
        </p:txBody>
      </p:sp>
    </p:spTree>
  </p:cSld>
  <p:clrMapOvr>
    <a:masterClrMapping/>
  </p:clrMapOvr>
</p:sld>
</file>

<file path=ppt/slides/slide5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কন্টেন্ট ইঞ্জিন: 1 পিলার আর্টিকেল (1200 w) প্রতি পরিষেবা → 5টি সামাজিক পোস্টে কাটা + 1 ইমেল → বিজনেস স্যুট/কন্টেন্ট ক্যালেন্ডারের মাধ্যমে সময়সূচী (24 দিন)।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Content engine: 1 pillar article (1200 w) per service → cut into 5 social posts + 1 email → schedule via Business Suite/content calendar (Day 24).</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ইমেল সিকোয়েন্স (3টি মেইল): স্বাগত + লিড ম্যাগনেট → ভ্যালু স্টোরি + নরম পিচ → অফার + সময়সীমা। লাইন 1 সর্বদা ব্যক্তিগতকৃত করুন; প্লেইন-টেক্সট শৈলী ভারী এইচটিএমএলকে ছাড়িয়ে যায়।</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Email sequence (3 mails): welcome+lead magnet → value story+soft pitch → offer+deadline. Personalise line 1 always; plain-text style outperforms heavy HTML.</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পরিমাপ: নিবন্ধের প্রশ্নের জন্য GSC, বিজনেস স্যুট পৌঁছানো, ব্রেভো ওপেন/ক্লিক — প্রতি মাসে ক্লায়েন্ট প্রতি 3 নম্বর।</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Measurement: GSC for article queries, Business Suite reach, Brevo open/click — 3 numbers per client per month.</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40 · 584 / 1085</a:t>
            </a:r>
          </a:p>
        </p:txBody>
      </p:sp>
    </p:spTree>
  </p:cSld>
  <p:clrMapOvr>
    <a:masterClrMapping/>
  </p:clrMapOvr>
</p:sld>
</file>

<file path=ppt/slides/slide5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ডিসক্লোজার নৈতিকতা: ক্লায়েন্ট কন্ট্রাক্ট বলে যে AI-সহায়তা ড্রাফটিং মানব সম্পাদনার সাথে — সততা এখন একটি বিক্রয় বিন্দু।</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Disclosure ethics: client contract states AI-assisted drafting with human editing — honesty is now a selling point.</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40 · 585 / 1085</a:t>
            </a:r>
          </a:p>
        </p:txBody>
      </p:sp>
    </p:spTree>
  </p:cSld>
  <p:clrMapOvr>
    <a:masterClrMapping/>
  </p:clrMapOvr>
</p:sld>
</file>

<file path=ppt/slides/slide5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এক ঘন্টার ইঞ্জিন ডেমো: সংক্ষিপ্ত → 1200-শব্দের খসড়া 'খুলনায় একজন অভ্যন্তরীণ ডিজাইনার কীভাবে চয়ন করবেন' → 25-মিনিটের মানব সম্পাদনা (স্থানীয় মূল্য, 3টি ফটো, গল্প) → 5টি পোস্টে কাটা + স্বাগত ইমেল → নির্ধারিত। আউটপুট: কন্টেন্টের এক সপ্তাহ, ৳3,000/মাস রিটেইনার ভ্যালু।</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One-hour engine demo: brief → 1200-word draft 'How to choose an interior designer in Khulna' → 25-min human edit (local prices, 3 photos, story) → sliced into 5 posts + welcome email → scheduled. Output: a week of content, ৳3,000/mo retainer value.</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40 · 586 / 1085</a:t>
            </a:r>
          </a:p>
        </p:txBody>
      </p:sp>
    </p:spTree>
  </p:cSld>
  <p:clrMapOvr>
    <a:masterClrMapping/>
  </p:clrMapOvr>
</p:sld>
</file>

<file path=ppt/slides/slide5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ইমেইল মার্কেটিং বেসিক এবং টুলস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Email Marketing Basics &amp; Tools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কৌশল; মেইলচিম্প, ক্লাভিও, ব্রেভো।</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Strategy; Mailchimp, Klaviyo, Brevo.</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40 · 587 / 1085</a:t>
            </a:r>
          </a:p>
        </p:txBody>
      </p:sp>
    </p:spTree>
  </p:cSld>
  <p:clrMapOvr>
    <a:masterClrMapping/>
  </p:clrMapOvr>
</p:sld>
</file>

<file path=ppt/slides/slide5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ইমেইল মার্কেটিং</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Email Marketing</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প্রচারাভিযান, টেমপ্লেট, ট্র্যাকিং</a:t>
            </a:r>
          </a:p>
        </p:txBody>
      </p:sp>
    </p:spTree>
  </p:cSld>
  <p:clrMapOvr>
    <a:masterClrMapping/>
  </p:clrMapOvr>
</p:sld>
</file>

<file path=ppt/slides/slide5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টেমপ্লেট + তালিকা তৈরি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Build Templates + Lists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এইচটিএমএল টেমপ্লেট; গ্রাহক/যোগাযোগ তালিকা।</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HTML templates; subscriber/contact lists.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40 · 589 / 1085</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এক্সেল: সেল, ডেটা, সূত্র</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Excel: Cells, Data, Formulas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1031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1031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3682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4140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1671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স্প্রেডশীট পরিভাষা এবং পরিবেশ।</a:t>
            </a:r>
          </a:p>
        </p:txBody>
      </p:sp>
      <p:sp>
        <p:nvSpPr>
          <p:cNvPr id="14" name="TextBox 13"/>
          <p:cNvSpPr txBox="1"/>
          <p:nvPr/>
        </p:nvSpPr>
        <p:spPr>
          <a:xfrm>
            <a:off x="1280160" y="24528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Spreadsheet terminology &amp; environment.</a:t>
            </a:r>
          </a:p>
        </p:txBody>
      </p:sp>
      <p:sp>
        <p:nvSpPr>
          <p:cNvPr id="15" name="Rounded Rectangle 14"/>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তথ্য ও সূত্র লিখুন/সম্পাদনা করুন ('=' দিয়ে শুরু করুন)।</a:t>
            </a:r>
          </a:p>
        </p:txBody>
      </p:sp>
      <p:sp>
        <p:nvSpPr>
          <p:cNvPr id="20" name="TextBox 19"/>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Enter/edit data &amp; formulas (start with '=').</a:t>
            </a:r>
          </a:p>
        </p:txBody>
      </p:sp>
      <p:sp>
        <p:nvSpPr>
          <p:cNvPr id="21" name="Rounded Rectangle 20"/>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সরান/কপি, পরম এবং আপেক্ষিক রেফ ($A$1)।</a:t>
            </a:r>
          </a:p>
        </p:txBody>
      </p:sp>
      <p:sp>
        <p:nvSpPr>
          <p:cNvPr id="26" name="TextBox 25"/>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Move/copy, absolute &amp; relative refs ($A$1).</a:t>
            </a:r>
          </a:p>
        </p:txBody>
      </p:sp>
      <p:sp>
        <p:nvSpPr>
          <p:cNvPr id="27" name="Rounded Rectangle 26"/>
          <p:cNvSpPr/>
          <p:nvPr/>
        </p:nvSpPr>
        <p:spPr>
          <a:xfrm>
            <a:off x="502920" y="5120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51206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3858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4315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31" name="TextBox 30"/>
          <p:cNvSpPr txBox="1"/>
          <p:nvPr/>
        </p:nvSpPr>
        <p:spPr>
          <a:xfrm>
            <a:off x="1280160" y="51846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SUM, AVERAGE, COUNT, MIN, MAX, AutoSum</a:t>
            </a:r>
          </a:p>
        </p:txBody>
      </p:sp>
      <p:sp>
        <p:nvSpPr>
          <p:cNvPr id="32" name="TextBox 31"/>
          <p:cNvSpPr txBox="1"/>
          <p:nvPr/>
        </p:nvSpPr>
        <p:spPr>
          <a:xfrm>
            <a:off x="1280160" y="54703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SUM, AVERAGE, COUNT, MIN, MAX, AutoSum.</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 · 59 / 1085</a:t>
            </a:r>
          </a:p>
        </p:txBody>
      </p:sp>
    </p:spTree>
  </p:cSld>
  <p:clrMapOvr>
    <a:masterClrMapping/>
  </p:clrMapOvr>
</p:sld>
</file>

<file path=ppt/slides/slide5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AI দিয়ে কন্টেন্ট রাইটিং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Content Writing with AI</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SEO-বান্ধব বিষয়বস্তু (ChatGPT/জেমিনি) + Yoast/RankMath।</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SEO-friendly content (ChatGPT/Gemini) + Yoast/RankMath.</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40 · 590 / 1085</a:t>
            </a:r>
          </a:p>
        </p:txBody>
      </p:sp>
    </p:spTree>
  </p:cSld>
  <p:clrMapOvr>
    <a:masterClrMapping/>
  </p:clrMapOvr>
</p:sld>
</file>

<file path=ppt/slides/slide5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পৃষ্ঠা তৈরি/অপ্টিমাইজ করুন + বিষয়বস্তুর একটি সপ্তাহ নির্ধারণ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Create/Optimize a Page + Schedule a Week of Content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বিষয়বস্তু ক্যালেন্ডার।</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Content calendar.</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40 · 591 / 1085</a:t>
            </a:r>
          </a:p>
        </p:txBody>
      </p:sp>
    </p:spTree>
  </p:cSld>
  <p:clrMapOvr>
    <a:masterClrMapping/>
  </p:clrMapOvr>
</p:sld>
</file>

<file path=ppt/slides/slide5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পরিষেবার জন্য ইঞ্জিন চালান: স্তম্ভ নিবন্ধ (সংক্ষিপ্ত→খসড়া→ভারী সম্পাদনা), আপনার টেমপ্লেটগুলি ব্যবহার করে 5টি টুকরো টুকরো সামাজিক পোস্ট, ব্রেভোতে 3-ইমেল স্বাগত সিকোয়েন্স — সমস্ত নির্ধারিত/খসড়া করা, কোনোটিই কাঁচা-এআই নয়।</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Run the engine for YOUR service: pillar article (brief→draft→heavy edit), 5 sliced social posts using your templates, 3-email welcome sequence in Brevo — all scheduled/drafted, none raw-AI.</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40 · 592 / 1085</a:t>
            </a:r>
          </a:p>
        </p:txBody>
      </p:sp>
    </p:spTree>
  </p:cSld>
  <p:clrMapOvr>
    <a:masterClrMapping/>
  </p:clrMapOvr>
</p:sld>
</file>

<file path=ppt/slides/slide5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ল্যাব আর্টিফ্যাক্ট: কন্টেন্ট-ইঞ্জিন/ ফোল্ডার (নিবন্ধ চূড়ান্ত, 5টি পোস্ট, 3টি ইমেল, ক্যালেন্ডার) + SB-&lt;id&gt;-D40-এ আপনার প্রম্পট-সংক্ষিপ্ত টেমপ্লেট। গ্রহণযোগ্যতা: নিবন্ধটি পরিষ্কার মানব সম্পাদনা দেখায় (স্থানীয় বিবরণ উপস্থিত), ইমেলগুলিতে প্লেইন-টেক্সট বিকল্প রয়েছে, কিছুই প্রকাশ করা হয়নি।</a:t>
            </a:r>
          </a:p>
        </p:txBody>
      </p:sp>
      <p:sp>
        <p:nvSpPr>
          <p:cNvPr id="16" name="TextBox 15"/>
          <p:cNvSpPr txBox="1"/>
          <p:nvPr/>
        </p:nvSpPr>
        <p:spPr>
          <a:xfrm>
            <a:off x="1280160" y="42816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Lab artefact: content-engine/ folder (article final, 5 posts, 3 emails, calendar) + your prompt-brief template in SB-&lt;id&gt;-D40. Acceptance: article shows clear human editing (local details present), emails have plain-text option, nothing published unedited.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40 · 593 / 1085</a:t>
            </a:r>
          </a:p>
        </p:txBody>
      </p:sp>
    </p:spTree>
  </p:cSld>
  <p:clrMapOvr>
    <a:masterClrMapping/>
  </p:clrMapOvr>
</p:sld>
</file>

<file path=ppt/slides/slide5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অসম্পাদিত AI পাঠ্য প্রকাশ করা → জেনেরিক বিষয়বস্তু, বাস্তব ত্রুটি, ক্লায়েন্ট বিব্রত।</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publishing unedited AI text → generic content, factual errors, client embarrassment.</a:t>
            </a:r>
          </a:p>
        </p:txBody>
      </p:sp>
      <p:sp>
        <p:nvSpPr>
          <p:cNvPr id="15" name="Rounded Rectangle 14"/>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17" name="Rounded Rectangle 16"/>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টিপ: আপনার বিজয়ী সংক্ষিপ্ত-প্রম্পটগুলি 04-বিজনেস/টেমপ্লেটে সংরক্ষণ করুন — সংক্ষিপ্তটি হল পুনঃব্যবহারযোগ্য সম্পদ।</a:t>
            </a:r>
          </a:p>
        </p:txBody>
      </p:sp>
      <p:sp>
        <p:nvSpPr>
          <p:cNvPr id="20" name="TextBox 19"/>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save your winning brief-prompts in 04-Business/templates — the brief is the reusable asset.</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40 · 594 / 1085</a:t>
            </a:r>
          </a:p>
        </p:txBody>
      </p:sp>
    </p:spTree>
  </p:cSld>
  <p:clrMapOvr>
    <a:masterClrMapping/>
  </p:clrMapOvr>
</p:sld>
</file>

<file path=ppt/slides/slide5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40 · 595 / 1085</a:t>
            </a:r>
          </a:p>
        </p:txBody>
      </p:sp>
    </p:spTree>
  </p:cSld>
  <p:clrMapOvr>
    <a:masterClrMapping/>
  </p:clrMapOvr>
</p:sld>
</file>

<file path=ppt/slides/slide5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40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40”</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40 · 596 / 1085</a:t>
            </a:r>
          </a:p>
        </p:txBody>
      </p:sp>
    </p:spTree>
  </p:cSld>
  <p:clrMapOvr>
    <a:masterClrMapping/>
  </p:clrMapOvr>
</p:sld>
</file>

<file path=ppt/slides/slide5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41</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41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প্রিমিয়ার প্রো ওয়ার্কফ্লো এবং কাটিং</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Premiere Pro workflow &amp; cutting</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9 · সূর্য · রবিবার, 08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59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41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41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বিয়ের ভিডিওগ্রাফারের কাঁচা ফুটেজ কয়েক মাস ধরে অব্যবহৃত ছিল। তানভীরের প্রিমিয়ার ওয়ার্কফ্লো — অর্গানাইজ, সিলেক্ট, রাফ কাট, ফাইন কাট — একটি 6-মিনিটের হাইলাইট ফিল্ম বিতরণ করেছে। দম্পতি এটি 300 বার শেয়ার করেছেন। সম্পাদনা ফুটেজকে আবেগে পরিণত করে।</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wedding videographer's raw footage sat unused for months. Tanvir's Premiere workflow — organise, select, rough cut, fine cut — delivered a 6-minute highlight film. The couple shared it 300 times. Editing turns footage into emotion.</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41 · 598 / 1085</a:t>
            </a:r>
          </a:p>
        </p:txBody>
      </p:sp>
    </p:spTree>
  </p:cSld>
  <p:clrMapOvr>
    <a:masterClrMapping/>
  </p:clrMapOvr>
</p:sld>
</file>

<file path=ppt/slides/slide59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প্রিমিয়ার প্রো ওয়ার্কফ্লো এবং কাটিং৷</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Premiere Pro workflow &amp; cutting</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41 · 599 / 1085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4. আপনার ব্যবহারকারী অ্যাকাউন্ট শৃঙ্খলা তৈরি করুন: দৈনন্দিন কাজের জন্য একটি স্ট্যান্ডার্ড অ্যাকাউন্ট; শুধুমাত্র ইনস্টলের জন্য প্রশাসক.</a:t>
            </a:r>
          </a:p>
        </p:txBody>
      </p:sp>
      <p:sp>
        <p:nvSpPr>
          <p:cNvPr id="14" name="TextBox 13"/>
          <p:cNvSpPr txBox="1"/>
          <p:nvPr/>
        </p:nvSpPr>
        <p:spPr>
          <a:xfrm>
            <a:off x="1280160" y="29557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4. Create your user account discipline: a Standard account for daily work; Administrator only for installs.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5. ডিসপ্লে স্কেল 100-125% সেট করুন, রাতের আলোর সময়সূচী চালু করুন এবং Win+D, Win+E, Alt+Tab, Win+L, Win+Shift+S শিখুন।</a:t>
            </a:r>
          </a:p>
        </p:txBody>
      </p:sp>
      <p:sp>
        <p:nvSpPr>
          <p:cNvPr id="20" name="TextBox 19"/>
          <p:cNvSpPr txBox="1"/>
          <p:nvPr/>
        </p:nvSpPr>
        <p:spPr>
          <a:xfrm>
            <a:off x="1280160" y="39616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5. Set display scale 100–125%, night light schedule on, and learn Win+D, Win+E, Alt+Tab, Win+L, Win+Shift+S.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6. সঠিকভাবে শাট ডাউন (স্টার্ট → পাওয়ার → শাট ডাউন) — হিমায়িত না হওয়া পর্যন্ত পাওয়ার বোতামটি ধরে রাখবেন না।</a:t>
            </a:r>
          </a:p>
        </p:txBody>
      </p:sp>
      <p:sp>
        <p:nvSpPr>
          <p:cNvPr id="26" name="TextBox 25"/>
          <p:cNvSpPr txBox="1"/>
          <p:nvPr/>
        </p:nvSpPr>
        <p:spPr>
          <a:xfrm>
            <a:off x="1280160" y="49674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6. Shut down properly (Start → Power → Shut down) — never hold the power button unless frozen.</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 · 6 / 1085</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10টি নমুনা সারি, SUM/AVERAGE/SUMIF সেল, মুদ্রা বিন্যাস, এবং 1000-এর নিচে ফ্ল্যাগ করে এমন একটি IF সহ আপনার নিজের ঘন্টা + উপার্জন শীট তৈরি করুন৷</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Build your own hours+earnings sheet with 10 sample rows, SUM/AVERAGE/SUMIF cells, currency formatting, and one IF that flags amounts under 1000.</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 · 60 / 1085</a:t>
            </a:r>
          </a:p>
        </p:txBody>
      </p:sp>
    </p:spTree>
  </p:cSld>
  <p:clrMapOvr>
    <a:masterClrMapping/>
  </p:clrMapOvr>
</p:sld>
</file>

<file path=ppt/slides/slide60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প্রিমিয়ার প্রো = টাইমলাইন এডিটিং। কর্মপ্রবাহ (ইনজেস্ট → অর্গানাইজ → সিলেক্ট → অ্যাসেম্বল → রিফাইন) যেকোন একক কৌশলের চেয়ে বেশি গুরুত্বপূর্ণ; পেশাদাররা দ্রুত কারণ তারা সংগঠিত।</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Premiere Pro = timeline editing. The workflow (ingest → organise → select → assemble → refine) matters more than any single trick; pros are fast because they are organised.</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সম্পাদনা এখন একটি শীর্ষ-3 বিডি ফ্রিল্যান্স দক্ষতা (রিল, ইউটিউব, বিবাহ, কর্পোরেট) — রিল সম্পাদকরা 15,000–40,000/মাস খণ্ডকালীন আয় করেন।</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Nirmala UI"/>
              </a:rPr>
              <a:t>Editing is now a top-3 BD freelance skill (reels, YouTube, wedding, corporate) — reels editors earn ৳15,000–40,000/mo part-time.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41 · 600 / 1085</a:t>
            </a:r>
          </a:p>
        </p:txBody>
      </p:sp>
    </p:spTree>
  </p:cSld>
  <p:clrMapOvr>
    <a:masterClrMapping/>
  </p:clrMapOvr>
</p:sld>
</file>

<file path=ppt/slides/slide60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প্রজেক্ট সেটআপ: প্রোজেক্ট প্রতি ফোল্ডার (01-ফুটেজ, 02-অডিও, 03-গ্রাফিক্স, 04-রপ্তানি); সেই ফোল্ডারে প্রিমিয়ার নিউ প্রজেক্ট; স্ক্র্যাচ ডিস্ক = প্রকল্প ফোল্ডার।</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Project setup: folder per project (01-Footage, 02-Audio, 03-Graphics, 04-Exports); Premiere New Project INTO that folder; scratch disks = project folder.</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ইনজেস্ট করুন: ফাইল → ফুটেজ আমদানি করুন (বা টেনে আনুন); ফোল্ডার মিররিং বিন তৈরি করুন; ক্লিপ বৈশিষ্ট্যগুলি পরীক্ষা করুন (রেজোলিউশন/এফপিএস) — ক্রমটি মিলিত হওয়া উচিত (1080p25 বা 4K25 সাধারণ বিডি)।</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Ingest: File → Import (or drag) footage; create bins mirroring the folders; check clip properties (resolution/fps) — sequence should match (1080p25 or 4K25 typical BD).</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নির্বাচন পাস: একবার 1.5× তে সমস্ত ফুটেজ দেখুন, ব্যবহারযোগ্য মুহুর্তগুলিতে ইন (I) / আউট (O) চিহ্নিত করুন - এই পাসটি কয়েক ঘন্টা পরে সংরক্ষণ করে৷</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Selection pass: watch ALL footage once at 1.5×, mark In (I) / Out (O) on usable moments — this pass saves hours later.</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41 · 601 / 1085</a:t>
            </a:r>
          </a:p>
        </p:txBody>
      </p:sp>
    </p:spTree>
  </p:cSld>
  <p:clrMapOvr>
    <a:masterClrMapping/>
  </p:clrMapOvr>
</p:sld>
</file>

<file path=ppt/slides/slide60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সমাবেশ: গল্পের ক্রমানুসারে টাইমলাইনে টেনে আনুন (প্রথমে হুক!) — রুক্ষ কাট = গল্পটি কোন পলিশ ছাড়াই কাজ করে।</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Assembly: drag selects to timeline in story order (hook first!) — rough cut = the story works with no polish.</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মূল টুল: সিলেকশন (V), রিপল এডিট (B), রেজার (C), ট্র্যাক সিলেক্ট (A)। কীবোর্ড-প্রথম সম্পাদনা: J-K-L (বিপরীত/পজ/ফরোয়ার্ড, 2× এর জন্য L ট্যাপ করুন), I/O, Q/W (রিপল ট্রিম)।</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Core tools: Selection (V), Ripple edit (B), Razor (C), Track Select (A). Keyboard-first editing: J-K-L (reverse/pause/forward, tap L for 2×), I/O, Q/W (ripple trim).</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কাটিং ক্রাফ্ট: অ্যাকশনে কাটা (আন্দোলন সীমকে লুকিয়ে রাখে), প্রতিটি ক্লিপ শুরু/শেষ থেকে মৃত বাতাস ছাঁটাই, সামাজিক জন্য 3 সেকেন্ডের নিচে হুক রাখুন।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Cutting craft: cut on action (movement hides the seam), trim dead air from every clip start/end, keep hook under 3 seconds for social.</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41 · 602 / 1085</a:t>
            </a:r>
          </a:p>
        </p:txBody>
      </p:sp>
    </p:spTree>
  </p:cSld>
  <p:clrMapOvr>
    <a:masterClrMapping/>
  </p:clrMapOvr>
</p:sld>
</file>

<file path=ppt/slides/slide60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শৃঙ্খলা সংরক্ষণ করুন: Ctrl+S প্রতি 10 মিনিটে + ফাইল → মাইলস্টোনগুলিতে সংস্করণযুক্ত অনুলিপি (v1, v2) হিসাবে সংরক্ষণ করুন; স্বয়ংক্রিয়ভাবে সংরক্ষণ করুন (10 মিনিট, 5 সংস্করণ)।</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Save discipline: Ctrl+S every 10 min + File → Save As versioned copies (v1, v2) at milestones; auto-save on (10 min, 5 versions).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41 · 603 / 1085</a:t>
            </a:r>
          </a:p>
        </p:txBody>
      </p:sp>
    </p:spTree>
  </p:cSld>
  <p:clrMapOvr>
    <a:masterClrMapping/>
  </p:clrMapOvr>
</p:sld>
</file>

<file path=ppt/slides/slide60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60-সেকেন্ডের ক্যাফে প্রোমো: 14 মিনিটের ফুটেজ → নির্বাচন পাস 20 মিনিট (22টি ক্লিপ চিহ্নিত) → সমাবেশ 15 মিনিট → রুক্ষ কাটা গল্প হিসাবে প্লে: খোলা (দরজার শট) → পণ্য (কফি ঢালা) → মানুষ (হাসি) → CTA (লোগো+ ঠিকানা)।</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60-second café promo: 14 min footage → selection pass 20 min (marked 22 clips) → assembly 15 min → rough cut plays as story: open (shot of door) → product (coffee pour) → people (laughs) → CTA (logo+address).</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41 · 604 / 1085</a:t>
            </a:r>
          </a:p>
        </p:txBody>
      </p:sp>
    </p:spTree>
  </p:cSld>
  <p:clrMapOvr>
    <a:masterClrMapping/>
  </p:clrMapOvr>
</p:sld>
</file>

<file path=ppt/slides/slide60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ভিডিও এডিটিং ইন্ডাস্ট্রি এবং ফরম্যাট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Video Editing Industry &amp; Formats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প্রিমিয়ার ওয়ার্কস্পেস; প্রকল্প উইন্ডো; আমদানি সময়রেখা</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Premiere workspace; project window; import; timeline.</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41 · 605 / 1085</a:t>
            </a:r>
          </a:p>
        </p:txBody>
      </p:sp>
    </p:spTree>
  </p:cSld>
  <p:clrMapOvr>
    <a:masterClrMapping/>
  </p:clrMapOvr>
</p:sld>
</file>

<file path=ppt/slides/slide60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41</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41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সপ্তাহ 8 — ভিডিও এডিটিং + ক্যাপস্টোন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Week 8 — Video Editing + Capstone</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প্রিমিয়ার প্রো, তারপর চালু করুন</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60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প্রিমিয়ার প্রো বেসিক</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Premiere Pro Basics</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একটি ছোট ক্লিপ সম্পাদনা করুন</a:t>
            </a:r>
          </a:p>
        </p:txBody>
      </p:sp>
    </p:spTree>
  </p:cSld>
  <p:clrMapOvr>
    <a:masterClrMapping/>
  </p:clrMapOvr>
</p:sld>
</file>

<file path=ppt/slides/slide60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30-60 সেকেন্ডের ক্লিপ সম্পাদনা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Edit a 30–60 s Clip</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কাটা, ছাঁটা, শিরোনাম যোগ করুন.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Cut, trim, add title.</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41 · 608 / 1085</a:t>
            </a:r>
          </a:p>
        </p:txBody>
      </p:sp>
    </p:spTree>
  </p:cSld>
  <p:clrMapOvr>
    <a:masterClrMapping/>
  </p:clrMapOvr>
</p:sld>
</file>

<file path=ppt/slides/slide60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প্রদত্ত ফুটেজ থেকে একটি 45-60 সেকেন্ডের প্রচার সম্পাদনা করুন: সম্পূর্ণ ফোল্ডার সেটআপ, চিহ্ন সহ নির্বাচন পাস, সমাবেশ রুক্ষ কাটা, সর্বনিম্ন 15টি কাট, 3 সেকেন্ডের নিচে হুক। শুধুমাত্র মোটামুটি রপ্তানি করুন — পোলিশ আগামীকাল।</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Edit a 45–60 s promo from provided footage: full folder setup, selection pass with marks, assembly rough cut, minimum 15 cuts, hook under 3 s. Export rough only — polish is tomorrow.</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41 · 609 / 1085</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SB-&lt;id&gt;-D04 এ earnings-tracker.xlsx। গ্রহণযোগ্যতা: শিরোনাম হিমায়িত, ≥3 সূত্রের ধরন কাজ করছে, উপস্থিত ক্লায়েন্ট দ্বারা SUMIF, কোষ বিন্যাসিত।</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earnings-tracker.xlsx in SB-&lt;id&gt;-D04. Acceptance: headers frozen, ≥3 formula types working, SUMIF by client present, cells formatted.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 · 61 / 1085</a:t>
            </a:r>
          </a:p>
        </p:txBody>
      </p:sp>
    </p:spTree>
  </p:cSld>
  <p:clrMapOvr>
    <a:masterClrMapping/>
  </p:clrMapOvr>
</p:sld>
</file>

<file path=ppt/slides/slide6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প্রকল্প ফোল্ডার (সংগঠিত বিন) + SB-&lt;id&gt;-D41-এ রাফ-কাট এক্সপোর্ট MP4। গ্রহণযোগ্যতা: ফোল্ডারের গঠন সঠিক, টাইমলাইনে ট্রিম করা ক্লিপ দেখায় (ক্লিপ হেডে কোন ডেড এয়ার&gt;0.5 সেকেন্ড), মিউজিক ছাড়াই গল্প পরিষ্কার।</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project folder ( organised bins) + rough-cut export MP4 in SB-&lt;id&gt;-D41. Acceptance: folder structure correct, timeline shows trimmed clips (no dead air &gt;0.5 s at clip heads), story clear without music.</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41 · 610 / 1085</a:t>
            </a:r>
          </a:p>
        </p:txBody>
      </p:sp>
    </p:spTree>
  </p:cSld>
  <p:clrMapOvr>
    <a:masterClrMapping/>
  </p:clrMapOvr>
</p:sld>
</file>

<file path=ppt/slides/slide6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নির্বাচন পাস ছাড়া সম্পাদনা → অন্তহীন টাইমলাইন স্ক্রোলিং; পেশাদাররা একে 'দুইবার সম্পাদনা খোঁজা' বলে।</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editing without the selection pass → endless timeline scrolling; the pros call it 'finding the edit twice'.</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একটি প্রকল্প ফাইল চিরতরে → দুর্নীতি সবকিছু হারায়। সংস্করণযুক্ত সংরক্ষণ + স্বয়ংক্রিয়-সংরক্ষণ।</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one project file forever → corruption loses everything. Versioned saves + auto-save.</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একটি প্রকল্প ফাইল চিরতরে → দুর্নীতি সবকিছু হারায়। সংস্করণযুক্ত সংরক্ষণ + স্বয়ংক্রিয়-সংরক্ষণ।</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one project file forever → corruption loses everything. Versioned saves + auto-save.</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41 · 611 / 1085</a:t>
            </a:r>
          </a:p>
        </p:txBody>
      </p:sp>
    </p:spTree>
  </p:cSld>
  <p:clrMapOvr>
    <a:masterClrMapping/>
  </p:clrMapOvr>
</p:sld>
</file>

<file path=ppt/slides/slide6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41 · 612 / 1085</a:t>
            </a:r>
          </a:p>
        </p:txBody>
      </p:sp>
    </p:spTree>
  </p:cSld>
  <p:clrMapOvr>
    <a:masterClrMapping/>
  </p:clrMapOvr>
</p:sld>
</file>

<file path=ppt/slides/slide6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41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41”</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41 · 613 / 1085</a:t>
            </a:r>
          </a:p>
        </p:txBody>
      </p:sp>
    </p:spTree>
  </p:cSld>
  <p:clrMapOvr>
    <a:masterClrMapping/>
  </p:clrMapOvr>
</p:sld>
</file>

<file path=ppt/slides/slide6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42</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42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অডিও, ট্রানজিশন এবং শিরোনাম</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Audio, transitions &amp; titles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9 · সোম · সোম, 09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6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42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42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একই ভিডিও, দুটি সংস্করণ: একটি কাঁচা ইকো-ওয়াই অডিও এবং জাম্প কাট সহ, একটি পরিষ্কার অডিও, মসৃণ রূপান্তর এবং সময়োপযোগী শিরোনাম সহ। ক্লায়েন্ট পার্থক্যের নাম দিতে পারে না কিন্তু সর্বদা দ্বিতীয়টি বেছে নেয়। পোলিশ মান অনুভূত হয়.</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Same video, two versions: one with raw echo-y audio and jump cuts, one with cleaned audio, smooth transitions and timed titles. Clients can't name the difference but always pick the second one. Polish is perceived value.</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42 · 615 / 1085</a:t>
            </a:r>
          </a:p>
        </p:txBody>
      </p:sp>
    </p:spTree>
  </p:cSld>
  <p:clrMapOvr>
    <a:masterClrMapping/>
  </p:clrMapOvr>
</p:sld>
</file>

<file path=ppt/slides/slide6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অডিও, ট্রানজিশন এবং শিরোনাম</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Audio, transitions &amp; titles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42 · 616 / 1085</a:t>
            </a:r>
          </a:p>
        </p:txBody>
      </p:sp>
    </p:spTree>
  </p:cSld>
  <p:clrMapOvr>
    <a:masterClrMapping/>
  </p:clrMapOvr>
</p:sld>
</file>

<file path=ppt/slides/slide6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সাউন্ড হল ভিডিওর 50% — দর্শকরা নরম ছবিগুলিকে ক্ষমা করে, কখনও খারাপ অডিও নয়৷ লেভেল, ক্লিনআপ এবং মিউজিক চয়েস এই তিনটি দক্ষতা।</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Sound is 50% of video — viewers forgive soft images, never bad audio. Levels, cleanup and music choice are the three skills.</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রূপান্তর/শিরোনাম: কম পেশাদার। কাট গল্প বহন করে; প্রভাব শেষ সাজাইয়া, না মাঝখানে.</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Transitions/titles: less is professional. Cuts carry the story; effects decorate the ends, not the middle.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42 · 617 / 1085</a:t>
            </a:r>
          </a:p>
        </p:txBody>
      </p:sp>
    </p:spTree>
  </p:cSld>
  <p:clrMapOvr>
    <a:masterClrMapping/>
  </p:clrMapOvr>
</p:sld>
</file>

<file path=ppt/slides/slide6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স্তর: কথোপকথন −12 থেকে −6 dB, সঙ্গীত −24 থেকে −18 dB ভয়েসের অধীনে, মাস্টার কখনও −3 dB-এর উপরে নয়। সবচেয়ে জোরে অংশ বাজানোর সময় মিটার দেখুন।</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Levels: dialogue peaks −12 to −6 dB, music −24 to −18 dB under voice, master never above −3 dB. Watch the meters while playing the loudest section.</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ক্লিনআপ: অপরিহার্য সাউন্ড প্যানেল → ট্যাগ ডায়ালগ → কম নয়েজ + গর্জন কমানো, মৃদু; অথবা 10-30% এ DeNoise প্রভাব প্রয়োগ করুন - অতিরিক্ত পরিষ্কার করা রোবোটিক শব্দ।</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Cleanup: Essential Sound panel → tag Dialogue → reduce noise + reduce rumble, gentle; or apply DeNoise effect at 10–30% — over-cleaning sounds robotic.</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সঙ্গীত: রয়্যালটি-মুক্ত উত্স (ইউটিউব অডিও লাইব্রেরি, পিক্সাবে, ফ্রি মিউজিক আর্কাইভ) — তাল কাটতে শক্তির সাথে মেলে; ভয়েসের অধীনে হাঁসের সঙ্গীত (প্রয়োজনীয় সাউন্ড → অটো ডাক, বা সংলাপের সময় কীফ্রেম ভলিউম −8 dB)।</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Music: royalty-free sources (YouTube Audio Library, Pixabay, Free Music Archive) — match energy to cut rhythm; duck music under voice (Essential Sound → Auto Duck, or keyframe volume −8 dB during dialogue).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42 · 618 / 1085</a:t>
            </a:r>
          </a:p>
        </p:txBody>
      </p:sp>
    </p:spTree>
  </p:cSld>
  <p:clrMapOvr>
    <a:masterClrMapping/>
  </p:clrMapOvr>
</p:sld>
</file>

<file path=ppt/slides/slide6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J/L কাট: পরবর্তী ক্লিপের অডিও তার ভিডিওর আগে শুরু হয় (অথবা আগের দীর্ঘস্থায়ী) — আনলিঙ্ক (Alt-ক্লিক) এবং স্লাইড; এই একক কৌশলটি সম্পাদনাগুলিকে পেশাদার মনে করে।</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J/L cuts: audio of next clip starts before its video (or previous lingers) — unlink (Alt-click) and slide; this single trick makes edits feel pro.</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ট্রানজিশন: টাইম পাসের জন্য ক্রস ডিসলোভ, অধ্যায় শেষের জন্য ডিপ-টু-ব্ল্যাক - এটি বৈধ ব্যবহারের 95%। ক্লায়েন্টের কাজে কখনই স্টার-ওয়াইপ করবেন 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Transitions: Cross Dissolve for time passage, dip-to-black for chapter ends — that's 95% of legitimate use. Never star-wipes on client work.</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শিরোনাম: অপরিহার্য গ্রাফিক্স → আপনার ব্র্যান্ড ফন্ট/রঙ সহ পাঠ্য স্তর, নিম্ন-তৃতীয় নাম বার (নাম + ভূমিকা, 4 s), নিরাপদ মার্জিন (90% অ্যাকশন-সেফের ভিতরে শিরোনাম)।</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Titles: Essential Graphics → text layer with your brand font/colour, lower-third name bar (name + role, 4 s), safe margins (titles inside 90% action-safe).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42 · 619 / 1085</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সেল রেফের পরিবর্তে সূত্রে নম্বর টাইপ করা (=5*120) → আপডেট করা যাচ্ছে না। সর্বদা রেফারেন্স সেল.</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typing numbers into formulas (=5*120) instead of cell refs → can't update. Always reference cells.</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#REF!/#DIV/0! বাম দৃশ্যমান → =IFERROR(সূত্র,0) দিয়ে মোড়ানো।</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#REF!/#DIV/0! left visible → wrap with =IFERROR(formula,0).</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#REF!/#DIV/0! বাম দৃশ্যমান → =IFERROR(সূত্র,0) দিয়ে মোড়ানো।</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#REF!/#DIV/0! left visible → wrap with =IFERROR(formula,0).</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 · 62 / 1085</a:t>
            </a:r>
          </a:p>
        </p:txBody>
      </p:sp>
    </p:spTree>
  </p:cSld>
  <p:clrMapOvr>
    <a:masterClrMapping/>
  </p:clrMapOvr>
</p:sld>
</file>

<file path=ppt/slides/slide6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সাউন্ড ডিজাইন লাইট: হূশ আন্ডার ট্রানজিশন, ইন্টারভিউয়ের অধীনে সূক্ষ্ম রুম টোন (কখনও ডেড সাইলেন্স নয়), প্রতিটি ক্লিপ প্রান্তে অডিও ফেইড (ডিফল্ট 2-ফ্রেম ধ্রুবক শক্তি)।</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Sound design lite: whoosh under transitions, subtle room tone under interviews (never dead silence), audio fades on every clip edge (default 2-frame constant power).</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42 · 620 / 1085</a:t>
            </a:r>
          </a:p>
        </p:txBody>
      </p:sp>
    </p:spTree>
  </p:cSld>
  <p:clrMapOvr>
    <a:masterClrMapping/>
  </p:clrMapOvr>
</p:sld>
</file>

<file path=ppt/slides/slide6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ক্যাফে প্রোমো পলিশ: ভয়েসওভার ডকড মিউজিক স্বয়ংক্রিয়ভাবে (প্রয়োজনীয় সাউন্ড), সাক্ষাত্কারের মধ্যে 3টি জে-কাট, ব্র্যান্ড সায়ানে স্পিকার প্রতি একটি নিম্ন-তৃতীয়াংশ, CTA কার্ডে হুশ। দেখার আগে/পরে: একই ফুটেজ, 'পেশাদার' অনুভূতি।</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Café promo polish: voiceover ducked music automatically (Essential Sound), 3 J-cuts between interviews, one lower-third per speaker in brand cyan, whoosh into the CTA card. Before/after viewing: same footage, 'professional' feel.</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42 · 621 / 1085</a:t>
            </a:r>
          </a:p>
        </p:txBody>
      </p:sp>
    </p:spTree>
  </p:cSld>
  <p:clrMapOvr>
    <a:masterClrMapping/>
  </p:clrMapOvr>
</p:sld>
</file>

<file path=ppt/slides/slide6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সম্পাদনা: শিরোনাম, অডিও, প্রভাব, রপ্তানি</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Editing: Titles, Audio, Effects, Export</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পোলিশ এবং বিতরণ</a:t>
            </a:r>
          </a:p>
        </p:txBody>
      </p:sp>
    </p:spTree>
  </p:cSld>
  <p:clrMapOvr>
    <a:masterClrMapping/>
  </p:clrMapOvr>
</p:sld>
</file>

<file path=ppt/slides/slide6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শিরোনাম এবং নিম্ন তৃতীয়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Titles &amp; Lower Thirds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টেক্সট ওভারলে।</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Text overlays.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42 · 623 / 1085</a:t>
            </a:r>
          </a:p>
        </p:txBody>
      </p:sp>
    </p:spTree>
  </p:cSld>
  <p:clrMapOvr>
    <a:masterClrMapping/>
  </p:clrMapOvr>
</p:sld>
</file>

<file path=ppt/slides/slide6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অডিও</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Audio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বিবর্ণ, রূপান্তর, স্তর, denoise.</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Fades, transitions, levels, denoise.</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42 · 624 / 1085</a:t>
            </a:r>
          </a:p>
        </p:txBody>
      </p:sp>
    </p:spTree>
  </p:cSld>
  <p:clrMapOvr>
    <a:masterClrMapping/>
  </p:clrMapOvr>
</p:sld>
</file>

<file path=ppt/slides/slide6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পোলিশ গতকালের কাট: সম্পূর্ণ অডিও পাস (লেভেল, ক্লিনআপ, মিউজিক + ডকিং), 3টি ইচ্ছাকৃত J/L কাট, ≤2 ট্রানজিশন, ব্র্যান্ডেড লোয়ার-থার্ডস + এন্ড কার্ড। রপ্তানি v2.</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Polish yesterday's cut: full audio pass (levels, cleanup, music + ducking), 3 deliberate J/L cuts, ≤2 transitions, branded lower-thirds + end card. Export v2.</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42 · 625 / 1085</a:t>
            </a:r>
          </a:p>
        </p:txBody>
      </p:sp>
    </p:spTree>
  </p:cSld>
  <p:clrMapOvr>
    <a:masterClrMapping/>
  </p:clrMapOvr>
</p:sld>
</file>

<file path=ppt/slides/slide6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SB-&lt;id&gt;-D42-এ পালিশ করা রপ্তানি MP4 + অডিও-মিটার স্ক্রিনশট (পরিসীমার সর্বোচ্চ)। গ্রহণযোগ্যতা: ফোনের ভলিউমে মিউজিকের উপর স্পষ্টভাবে শ্রবণযোগ্য সংলাপ, −3 dB এর উপরে কোনো ক্লিপ নয়, নিরাপদ এলাকার ভিতরে শিরোনাম।</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polished export MP4 + audio-meters screenshot (peaks in range) in SB-&lt;id&gt;-D42. Acceptance: dialogue clearly audible over music at phone volume, no clip above −3 dB, titles inside safe area.</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42 · 626 / 1085</a:t>
            </a:r>
          </a:p>
        </p:txBody>
      </p:sp>
    </p:spTree>
  </p:cSld>
  <p:clrMapOvr>
    <a:masterClrMapping/>
  </p:clrMapOvr>
</p:sld>
</file>

<file path=ppt/slides/slide6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কণ্ঠের চেয়ে উচ্চতর সঙ্গীত → #1 অপেশাদার বলুন। এটা হাঁস.</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music louder than voice → the #1 amateur tell. Duck it.</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প্রতিটি কাটে রূপান্তর → দর্শক প্রভাব লক্ষ্য করে, গল্পটি ভুলে যায়।</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transition on every cut → viewer notices the effect, forgets the story.</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প্রতিটি কাটে রূপান্তর → দর্শক প্রভাব লক্ষ্য করে, গল্পটি ভুলে যায়।</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transition on every cut → viewer notices the effect, forgets the story.</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42 · 627 / 1085</a:t>
            </a:r>
          </a:p>
        </p:txBody>
      </p:sp>
    </p:spTree>
  </p:cSld>
  <p:clrMapOvr>
    <a:masterClrMapping/>
  </p:clrMapOvr>
</p:sld>
</file>

<file path=ppt/slides/slide6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42 · 628 / 1085</a:t>
            </a:r>
          </a:p>
        </p:txBody>
      </p:sp>
    </p:spTree>
  </p:cSld>
  <p:clrMapOvr>
    <a:masterClrMapping/>
  </p:clrMapOvr>
</p:sld>
</file>

<file path=ppt/slides/slide6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42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42”</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42 · 629 / 1085</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 · 63 / 1085</a:t>
            </a:r>
          </a:p>
        </p:txBody>
      </p:sp>
    </p:spTree>
  </p:cSld>
  <p:clrMapOvr>
    <a:masterClrMapping/>
  </p:clrMapOvr>
</p:sld>
</file>

<file path=ppt/slides/slide6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43</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43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ক্রোমা কী এবং কম্পোজিটিং</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Chroma key &amp; compositing</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9 · মঙ্গল · মঙ্গল, 10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6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43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43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একটি প্রশিক্ষণ কেন্দ্র একটি সবুজ কাপড় সামনে চিত্রায়িত এবং এটি ধ্বংস হয়ে গেছে. নুসরাত ব্যাকগ্রাউন্ডটি বের করে, স্পিকারের পিছনে তাদের লোগো দেয়াল রেখেছিল - ভিডিওটি স্টুডিও-নির্মিত দেখায়। কম্পোজিং রিয়েল-ওয়ার্ল্ড অঙ্কুর উদ্ধার করে।</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training centre filmed in front of a green cloth and thought it was ruined. Nusrat keyed out the background, placed their logo wall behind the speaker — the video looked studio-made. Compositing rescues real-world shoots.</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43 · 631 / 1085</a:t>
            </a:r>
          </a:p>
        </p:txBody>
      </p:sp>
    </p:spTree>
  </p:cSld>
  <p:clrMapOvr>
    <a:masterClrMapping/>
  </p:clrMapOvr>
</p:sld>
</file>

<file path=ppt/slides/slide6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ক্রোমা কী এবং কম্পোজিটিং</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Chroma key &amp; compositing</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43 · 632 / 1085</a:t>
            </a:r>
          </a:p>
        </p:txBody>
      </p:sp>
    </p:spTree>
  </p:cSld>
  <p:clrMapOvr>
    <a:masterClrMapping/>
  </p:clrMapOvr>
</p:sld>
</file>

<file path=ppt/slides/slide6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ক্রোমা কী (সবুজ স্ক্রিন) = একটি রঙের পরিবর্তে অন্য চিত্র। সংমিশ্রণ = প্রতিস্থাপনকে বিশ্বাসযোগ্য করে তোলা: মিলিত আলো, প্রান্ত, ছায়া।</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Chroma key (green screen) = replacing a colour with another image. Compositing = making the replacement believable: matching light, edges, shadows.</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একই দক্ষতা প্রতিটি কর্পোরেট/বিয়ের ভিডিও ক্লায়েন্টদের অনুরোধে অদৃশ্য ভিএফএক্সকে শক্তি দেয়।</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Same skills power the invisible VFX in every corporate/wedding video clients request.</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43 · 633 / 1085</a:t>
            </a:r>
          </a:p>
        </p:txBody>
      </p:sp>
    </p:spTree>
  </p:cSld>
  <p:clrMapOvr>
    <a:masterClrMapping/>
  </p:clrMapOvr>
</p:sld>
</file>

<file path=ppt/slides/slide6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শুট/সেটআপের নিয়ম: স্ক্রীন থেকে বিষয় 1.5 মিটার+ (কোনও সবুজ ছিদ্র নেই), স্ক্রীন সমানভাবে আলোকিত (কোন ছায়া/কুঁচকি নেই), বিষয় সবুজ পোশাক এড়িয়ে যায়।</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Shoot/setup rules: subject 1.5 m+ from the screen (no green spill), screen evenly lit (no shadows/wrinkles), subject avoids green clothing.</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ক্লিপে আল্ট্রা কী ইফেক্ট → আইড্রপার দ্য গ্রিন → টুইক ম্যাট জেনারেশন: ট্রান্সপারেন্সি, হাইলাইট/শ্যাডো, ম্যাট পরিষ্কার না হওয়া পর্যন্ত চেক করুন (এফেক্ট কন্ট্রোল → টগল 'আলফা' ভিউ: সাদা=কিপ, কালো=মুছে দেওয়া)।</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Ultra Key effect on the clip → eyedropper the green → tweak Matte Generation: Transparency, Highlight/Shadow, Choke until the matte is clean (Effect Controls → toggle 'Alpha' view: white=keep, black=removed).</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স্পিল দমন: আল্ট্রা কী বিল্ট-ইন আছে; সবুজ প্রান্তের ঝালর → এছাড়াও 'ইন্টারলেস/স্পিল কমাতে' বা হিউ-বনাম-স্যাট সেকেন্ডারি চেষ্টা করুন।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Spill suppression: Ultra Key has built-in; green edge fringe → also try 'Reduce Interlace/Spill' or Hue-vs-Sat secondary.</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43 · 634 / 1085</a:t>
            </a:r>
          </a:p>
        </p:txBody>
      </p:sp>
    </p:spTree>
  </p:cSld>
  <p:clrMapOvr>
    <a:masterClrMapping/>
  </p:clrMapOvr>
</p:sld>
</file>

<file path=ppt/slides/slide6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পটভূমি: নীচের ট্র্যাকে ছবি/ভিডিও রাখুন; স্কেল/পজিশন বিষয়; বিজি-তে নকল ডেপথ-অফ-ফিল্ডে সামান্য ঝাপসা বা গ্রেড।</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Background: place image/video on track below; scale/position subject; slight blur or grade on BG to fake depth-of-field.</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হালকা মিল: বিষয় সমতল আলোকিত ছিল যোগাযোগের ছায়া: ডুপ্লিকেট বিষয়, স্কোয়াশ, কালো 20%, ব্লার 10, পায়ের পিছনে।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Light match: subject was lit flat → add subtle Colour Wheels (match BG temperature) + a soft vignette; contact shadow: duplicate subject, squash, black 20%, blur 10, behind feet.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এজ পলিশ: গারবেজ ম্যাট (পেন টুল) চাবির বাইরের রিগ/প্রান্ত অপসারণ করতে; পালক 1-2 পিক্স।</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Edge polish: Garbage Matte (pen tool) to remove rigs/edges outside the key; feather 1–2 px.</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43 · 635 / 1085</a:t>
            </a:r>
          </a:p>
        </p:txBody>
      </p:sp>
    </p:spTree>
  </p:cSld>
  <p:clrMapOvr>
    <a:masterClrMapping/>
  </p:clrMapOvr>
</p:sld>
</file>

<file path=ppt/slides/slide6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মুখোশ এবং ট্র্যাকিং (বোনাস): প্রভাব প্রকাশের জন্য অপাসিটি মাস্ক; মুখ ঝাপসা/গোপনীয়তার জন্য সহজ মাস্ক ট্র্যাকিং (সংবাদ-স্টাইল বিষয়বস্তুর জন্য অপরিহার্য)।</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Masks &amp; tracking (bonus): Opacity mask for reveal effects; simple mask tracking for face blur/privacy (Essential for news-style content).</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43 · 636 / 1085</a:t>
            </a:r>
          </a:p>
        </p:txBody>
      </p:sp>
    </p:spTree>
  </p:cSld>
  <p:clrMapOvr>
    <a:masterClrMapping/>
  </p:clrMapOvr>
</p:sld>
</file>

<file path=ppt/slides/slide6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একটি বেডরুম থেকে 'স্টুডিও ইন্টারভিউ': স্পিকারের পিছনে সবুজ কাপড়, ঝাপসা অফিস বিজি-তে আল্ট্রা কী, তাপমাত্রা মিলেছে উষ্ণ, যোগাযোগের ছায়া যোগ করা হয়েছে → ক্লায়েন্ট বলতে পারবে না এটা স্টুডিও নয়; শুটিং খরচ ৳1,500 কাপড়।</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'Studio interview' from a bedroom: green cloth behind speaker, Ultra Key onto blurred office BG, temp matched warm, contact shadow added → client cannot tell it is not a studio; shoot cost ৳1,500 cloth.</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43 · 637 / 1085</a:t>
            </a:r>
          </a:p>
        </p:txBody>
      </p:sp>
    </p:spTree>
  </p:cSld>
  <p:clrMapOvr>
    <a:masterClrMapping/>
  </p:clrMapOvr>
</p:sld>
</file>

<file path=ppt/slides/slide6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প্রভাব এবং কীফ্রেম; রপ্তানি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Effects &amp; Keyframes; Export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অ্যানিমেট করুন, প্রভাব প্রয়োগ করুন, H.264 রপ্তানি করুন।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Animate, apply effects, export H.264.</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43 · 638 / 1085</a:t>
            </a:r>
          </a:p>
        </p:txBody>
      </p:sp>
    </p:spTree>
  </p:cSld>
  <p:clrMapOvr>
    <a:masterClrMapping/>
  </p:clrMapOvr>
</p:sld>
</file>

<file path=ppt/slides/slide6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প্রদত্ত সবুজ-স্ক্রীন ক্লিপগুলি 2টি ভিন্ন ব্যাকগ্রাউন্ডে (স্টুডিও + আউটডোর), সম্পূর্ণ পাইপলাইন: কী → স্পিল → লাইট ম্যাচ → কন্টাক্ট শ্যাডো → গারবেজ ম্যাট। তারপরে একটি গোপনীয়তা-ব্লার মাস্ক ট্র্যাক।</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Key the provided green-screen clips onto 2 different backgrounds (studio + outdoor), full pipeline: key → spill → light match → contact shadow → garbage matte. Then one privacy-blur mask track.</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43 · 639 / 1085</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4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4”</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 · 64 / 1085</a:t>
            </a:r>
          </a:p>
        </p:txBody>
      </p:sp>
    </p:spTree>
  </p:cSld>
  <p:clrMapOvr>
    <a:masterClrMapping/>
  </p:clrMapOvr>
</p:sld>
</file>

<file path=ppt/slides/slide6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SB-&lt;id&gt;-D43 এ কম্পোজিট এক্সপোর্ট MP4 + ম্যাট (আলফা ভিউ) স্ক্রিনশট। গ্রহণযোগ্যতা: চুল/প্রান্তে 100% জুমে সবুজ পাড় নেই, বিষয় আলো বিজির সাথে মেলে, ছায়া বর্তমান।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composite export MP4 + matte (Alpha view) screenshot in SB-&lt;id&gt;-D43. Acceptance: no green fringe at 100% zoom on hair/edges, subject light matches BG, shadow present.</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43 · 640 / 1085</a:t>
            </a:r>
          </a:p>
        </p:txBody>
      </p:sp>
    </p:spTree>
  </p:cSld>
  <p:clrMapOvr>
    <a:masterClrMapping/>
  </p:clrMapOvr>
</p:sld>
</file>

<file path=ppt/slides/slide6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খারাপভাবে শট ফুটেজ কী করা এবং সফ্টওয়্যারকে দোষারোপ করা → সর্বদা প্রথমে স্ক্রিনটি আলোকিত করুন।</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keying badly-shot footage and blaming the software → light the screen first, always.</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কান/হাতে ছিটকে পড়া ভুলে যাওয়া → সবুজ ভূত। 200% এ ত্বকের প্রান্ত পরীক্ষা করুন।</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forgetting spill on ears/hands → green ghosts. Check skin edges at 200%.</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কান/হাতে ছিটকে পড়া ভুলে যাওয়া → সবুজ ভূত। 200% এ ত্বকের প্রান্ত পরীক্ষা করুন।</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forgetting spill on ears/hands → green ghosts. Check skin edges at 200%.</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43 · 641 / 1085</a:t>
            </a:r>
          </a:p>
        </p:txBody>
      </p:sp>
    </p:spTree>
  </p:cSld>
  <p:clrMapOvr>
    <a:masterClrMapping/>
  </p:clrMapOvr>
</p:sld>
</file>

<file path=ppt/slides/slide6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43 · 642 / 1085</a:t>
            </a:r>
          </a:p>
        </p:txBody>
      </p:sp>
    </p:spTree>
  </p:cSld>
  <p:clrMapOvr>
    <a:masterClrMapping/>
  </p:clrMapOvr>
</p:sld>
</file>

<file path=ppt/slides/slide6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43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43”</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43 · 643 / 1085</a:t>
            </a:r>
          </a:p>
        </p:txBody>
      </p:sp>
    </p:spTree>
  </p:cSld>
  <p:clrMapOvr>
    <a:masterClrMapping/>
  </p:clrMapOvr>
</p:sld>
</file>

<file path=ppt/slides/slide6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44</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44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সেটিংস এবং প্ল্যাটফর্ম ফর্ম্যাট রপ্তানি করুন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Export settings &amp; platform formats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9 · বুধ · বুধ, 11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6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44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44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একজন ক্লায়েন্ট ফেসবুকে একটি 2GB ভিডিও আপলোড করেছে এবং এটি চিরতরে বাফার হয়ে গেছে। রাকিব প্ল্যাটফর্ম-নিখুঁত সংস্করণ রপ্তানি করেছে: YouTube-এর জন্য 1080p H.264, ফিডের জন্য বর্গাকার কাট, WhatsApp-এর জন্য সংকুচিত। সঠিক রপ্তানি = পেশাদার ডেলিভারি।</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client uploaded a 2GB video to Facebook and it buffered forever. Rakib exported platform-perfect versions: 1080p H.264 for YouTube, square cut for feed, compressed for WhatsApp. Right export = professional delivery.</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44 · 645 / 1085</a:t>
            </a:r>
          </a:p>
        </p:txBody>
      </p:sp>
    </p:spTree>
  </p:cSld>
  <p:clrMapOvr>
    <a:masterClrMapping/>
  </p:clrMapOvr>
</p:sld>
</file>

<file path=ppt/slides/slide6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রপ্তানি সেটিংস এবং প্ল্যাটফর্ম বিন্যাস</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Export settings &amp; platform formats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44 · 646 / 1085</a:t>
            </a:r>
          </a:p>
        </p:txBody>
      </p:sp>
    </p:spTree>
  </p:cSld>
  <p:clrMapOvr>
    <a:masterClrMapping/>
  </p:clrMapOvr>
</p:sld>
</file>

<file path=ppt/slides/slide6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রপ্তানি সেটিংস স্থির করে যে আপনার ভিডিওটি ক্লায়েন্টের প্ল্যাটফর্মে দুর্দান্ত বা চিত্তাকর্ষক দেখাচ্ছে কিনা। একটি নিয়ম: প্ল্যাটফর্মের নেটিভ স্পেকের সাথে মেলে।</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Export settings decide whether your video looks great or mushy on the client's platform. One rule: match the platform's native spec.</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H.264 (MP4) হল সার্বজনীন বিতরণ বিন্যাস; বিটরেট হল গুণমান-প্রতি-সেকেন্ড; রেজোলিউশন/fps অবশ্যই টাইমলাইনের সাথে মেলে।</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H.264 (MP4) is the universal delivery format; bitrate is quality-per-second; resolution/fps must match the timeline.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44 · 647 / 1085</a:t>
            </a:r>
          </a:p>
        </p:txBody>
      </p:sp>
    </p:spTree>
  </p:cSld>
  <p:clrMapOvr>
    <a:masterClrMapping/>
  </p:clrMapOvr>
</p:sld>
</file>

<file path=ppt/slides/slide6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YouTube: H.264 MP4, 1080p (বা 4K), টাইমলাইনে fps, VBR 2-পাস, লক্ষ্য 16 Mbps (1080p) / 45 Mbps (4K); অডিও AAC 320 kbps 48 kHz।</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YouTube: H.264 MP4, 1080p (or 4K) at timeline fps, VBR 2-pass, target 16 Mbps (1080p) / 45 Mbps (4K); audio AAC 320 kbps 48 kHz.</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Facebook/Instagram ফিড: 1080×1080 বা 1080×1350, 8–12 Mbps; রিল/গল্প: 1080×1920, 30 fps (25 নয়!), 10 Mbps, ক্যাপশন বার্ন-ইন (সাউন্ড-অফ দেখা)।</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Facebook/Instagram feed: 1080×1080 or 1080×1350, 8–12 Mbps; Reels/Stories: 1080×1920, 30 fps (not 25!), 10 Mbps, captions burned-in (sound-off viewing).</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হোয়াটসঅ্যাপ/ক্লায়েন্ট প্রিভিউ: 720p, 4–6 Mbps, 64 MB-এর নিচে — পাঠাতে দ্রুত, অনুমোদনের জন্য যথেষ্ট।</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WhatsApp/client preview: 720p, 4–6 Mbps, under 64 MB — fast to send, good enough to approve.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44 · 648 / 1085</a:t>
            </a:r>
          </a:p>
        </p:txBody>
      </p:sp>
    </p:spTree>
  </p:cSld>
  <p:clrMapOvr>
    <a:masterClrMapping/>
  </p:clrMapOvr>
</p:sld>
</file>

<file path=ppt/slides/slide6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প্রিমিয়ারে: Ctrl+M → ফরম্যাট H.264 → প্রিসেট 'ম্যাচ সোর্স - হাই বিটরেট' → প্রতি প্ল্যাটফর্মে সামঞ্জস্য করুন → 'সর্বোচ্চ রেন্ডার কোয়ালিটি ব্যবহার করুন' টিক দিন।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In Premiere: Ctrl+M → Format H.264 → preset 'Match Source – High bitrate' → adjust per platform → tick 'Use Maximum Render Quality'.</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একাধিক বিতরণযোগ্য: Adobe Media Encoder queue — সমস্ত প্ল্যাটফর্ম সংস্করণ যোগ করুন, রাতারাতি/যখন আপনি কাজ করবেন তখন রেন্ডার করুন।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Multiple deliverables: Adobe Media Encoder queue — add all platform versions, render overnight/while you work.</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থাম্বনেইল + পোস্টার ফ্রেম: সবচেয়ে শক্তিশালী ফ্রেমে একটি স্টিল (ক্যামেরা আইকন) রপ্তানি করুন, ফটোশপে থাম্ব ডিজাইন করুন (1280×720, বড় মুখ/টেক্সট, 3-শব্দের সর্বোচ্চ)।</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Thumbnail + poster frame: export a still (camera icon) at the strongest frame, design the thumb in Photoshop (1280×720, big face/text, 3-word max).</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44 · 649 / 1085</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05</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5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দিন 5 - এক্সেল মূল্য শীট + সপ্তাহ পর্যালোচনা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Excel pricing sheet + week review</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 · বৃহস্পতি · বৃহস্পতি, 17 সেপ্টেম্বর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6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আর্কাইভ: প্রোজেক্ট ফাইল + এক্সপোর্ট + মিউজিক লাইসেন্স পিডিএফ প্রোজেক্ট ফোল্ডারে; ড্রাইভে জিপ করুন; ড্রাইভ লিঙ্কের মাধ্যমে বিতরণ করুন (কখনও 500 এমবি ইমেল করবেন 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Archive: project file + exports + music licence PDFs in the project folder; zip to Drive; deliver via Drive link (never email 500 MB).</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44 · 650 / 1085</a:t>
            </a:r>
          </a:p>
        </p:txBody>
      </p:sp>
    </p:spTree>
  </p:cSld>
  <p:clrMapOvr>
    <a:masterClrMapping/>
  </p:clrMapOvr>
</p:sld>
</file>

<file path=ppt/slides/slide6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একটি প্রচার, চারটি রপ্তানি: YouTube 1080p 16 Mbps (86 MB), IG reel 1080×1920@30 ক্যাপশন সহ (14 MB), FB স্কোয়ার (11 MB), WhatsApp 720p প্রিভিউ (9 MB) — মিডিয়া এনকোডার 6 মিনিটের মধ্যে চারটি সারিবদ্ধ।</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One promo, four exports: YouTube 1080p 16 Mbps (86 MB), IG reel 1080×1920@30 with captions (14 MB), FB square (11 MB), WhatsApp 720p preview (9 MB) — Media Encoder queued all four in 6 minutes.</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44 · 651 / 1085</a:t>
            </a:r>
          </a:p>
        </p:txBody>
      </p:sp>
    </p:spTree>
  </p:cSld>
  <p:clrMapOvr>
    <a:masterClrMapping/>
  </p:clrMapOvr>
</p:sld>
</file>

<file path=ppt/slides/slide6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দিন-42/43 সম্পাদনা করুন এবং সম্পূর্ণ ডেলিভারি প্যাক তৈরি করুন: YouTube মাস্টার, উল্লম্ব রিল সংস্করণ (রিফ্রেম করা + ক্যাপশন), স্কোয়ার কাট, হোয়াটসঅ্যাপ প্রিভিউ, থাম্বনেইল স্টিল। সমস্ত মিডিয়া এনকোডার সারির মাধ্যমে।</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Take your Day-42/43 edit and produce the full delivery pack: YouTube master, vertical reels version (reframed + captioned), square cut, WhatsApp preview, thumbnail still. All via Media Encoder queue.</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44 · 652 / 1085</a:t>
            </a:r>
          </a:p>
        </p:txBody>
      </p:sp>
    </p:spTree>
  </p:cSld>
  <p:clrMapOvr>
    <a:masterClrMapping/>
  </p:clrMapOvr>
</p:sld>
</file>

<file path=ppt/slides/slide6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ল্যাব আর্টফ্যাক্ট: SB-&lt;id&gt;-D44-এ Delivery-pack/ (4টি রপ্তানি + thumbnail.jpg + লাইসেন্স ফোল্ডার)। গ্রহণযোগ্যতা: প্রতিটি ফাইল তার প্ল্যাটফর্ম স্পেকের সাথে মেলে (রাইট-ক্লিক → বৈশিষ্ট্য সহ প্রোব), উল্লম্ব সংস্করণে ক্যাপশন বার্ন করা হয়েছে, 200 MB এর নিচে ড্রাইভ-শেয়ারযোগ্য জিপ রয়েছে।</a:t>
            </a:r>
          </a:p>
        </p:txBody>
      </p:sp>
      <p:sp>
        <p:nvSpPr>
          <p:cNvPr id="16" name="TextBox 15"/>
          <p:cNvSpPr txBox="1"/>
          <p:nvPr/>
        </p:nvSpPr>
        <p:spPr>
          <a:xfrm>
            <a:off x="1280160" y="42816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Lab artefact: delivery-pack/ (4 exports + thumbnail.jpg + licences folder) in SB-&lt;id&gt;-D44. Acceptance: each file matches its platform spec (probe with right-click → properties), vertical version has burned captions, Drive-shareable zip under 200 MB.</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44 · 653 / 1085</a:t>
            </a:r>
          </a:p>
        </p:txBody>
      </p:sp>
    </p:spTree>
  </p:cSld>
  <p:clrMapOvr>
    <a:masterClrMapping/>
  </p:clrMapOvr>
</p:sld>
</file>

<file path=ppt/slides/slide6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রিলে 25 fps রপ্তানি করা (30 চায়) → প্ল্যাটফর্ম খারাপভাবে পুনরায় এনকোড করে। সঠিকভাবে রূপান্তর করুন (ব্যাখ্যা/সময়রেখা সামঞ্জস্য করুন)।</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exporting 25 fps to Reels (wants 30) → platform re-encodes badly. Convert properly (interpret/adjust timeline).</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সর্বোচ্চ-বিটরেট সবকিছু → 2 GB ফাইল ক্লায়েন্ট খুলতে পারে না। প্রতি প্ল্যাটফর্মের বৈশিষ্ট্য, অহং প্রতি নয়।</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max-bitrate everything → 2 GB files clients can't open. Spec per platform, not per ego.</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সর্বোচ্চ-বিটরেট সবকিছু → 2 GB ফাইল ক্লায়েন্ট খুলতে পারে না। প্রতি প্ল্যাটফর্মের বৈশিষ্ট্য, অহং প্রতি নয়।</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max-bitrate everything → 2 GB files clients can't open. Spec per platform, not per ego.</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44 · 654 / 1085</a:t>
            </a:r>
          </a:p>
        </p:txBody>
      </p:sp>
    </p:spTree>
  </p:cSld>
  <p:clrMapOvr>
    <a:masterClrMapping/>
  </p:clrMapOvr>
</p:sld>
</file>

<file path=ppt/slides/slide6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44 · 655 / 1085</a:t>
            </a:r>
          </a:p>
        </p:txBody>
      </p:sp>
    </p:spTree>
  </p:cSld>
  <p:clrMapOvr>
    <a:masterClrMapping/>
  </p:clrMapOvr>
</p:sld>
</file>

<file path=ppt/slides/slide6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44তম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44”</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44 · 656 / 1085</a:t>
            </a:r>
          </a:p>
        </p:txBody>
      </p:sp>
    </p:spTree>
  </p:cSld>
  <p:clrMapOvr>
    <a:masterClrMapping/>
  </p:clrMapOvr>
</p:sld>
</file>

<file path=ppt/slides/slide6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45</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45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প্রোমো প্রকল্প পর্যালোচনা + সপ্তাহ পর্যালোচনা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Promo project review + week review</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9 · বৃহস্পতি · বৃহস্পতি, 12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6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45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45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সপ্তাহ 9 পর্যালোচনা: প্রচার প্রকল্প — স্ক্রিপ্ট, অঙ্কুর পরিকল্পনা, সম্পাদনা, রপ্তানি, ক্লায়েন্ট পর্যালোচনা রাউন্ড। তানভীর ৪ দিনের ফ্ল্যাটে প্রোডাক্টের প্রোমো ডেলিভারি করেছে। ক্লায়েন্টের বিক্রয় পৃষ্ঠা এখন সেই ভিডিওটির সাথে নেতৃত্ব দেয়৷</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Week 9 review: the promo project — script, shoot plan, edit, export, client review rounds. Tanvir delivered a product promo in 4 days flat. The client's sales page now leads with that video.</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45 · 658 / 1085</a:t>
            </a:r>
          </a:p>
        </p:txBody>
      </p:sp>
    </p:spTree>
  </p:cSld>
  <p:clrMapOvr>
    <a:masterClrMapping/>
  </p:clrMapOvr>
</p:sld>
</file>

<file path=ppt/slides/slide6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প্রোমো প্রকল্প পর্যালোচনা + সপ্তাহ পর্যালোচনা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Promo project review + week review</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45 · 659 / 1085</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5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5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নুসরাত অনুমান করে একটি লোগো কাজের মূল্য নির্ধারণ করে এবং রিভিশনের টাকা হারিয়েছে। তার প্রাইসিং শীট — ঘন্টা × হার + রিভিশন বাফার — দেখিয়েছে সত্যিকারের খরচ 6,500 টাকা, সে প্রায় 3,000 টাকা নয়। শীট আপনার আয় রক্ষা করে.</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Nusrat priced a logo job by guessing and lost money on revisions. Her pricing sheet — hours × rate + revision buffer — showed the true cost was 6,500 taka, not the 3,000 she almost charged. The sheet protects your income.</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 · 66 / 1085</a:t>
            </a:r>
          </a:p>
        </p:txBody>
      </p:sp>
    </p:spTree>
  </p:cSld>
  <p:clrMapOvr>
    <a:masterClrMapping/>
  </p:clrMapOvr>
</p:sld>
</file>

<file path=ppt/slides/slide6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পর্যালোচনা সংস্কৃতি = কীভাবে পেশাদাররা স্তরে উন্নীত হন: উপস্থাপন করুন, কাঠামোগত সমালোচনা গ্রহণ করুন, উদ্দেশ্য নিয়ে সংশোধন করুন। আজ ক্লাস হল ক্লায়েন্ট প্যানেল।</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Review culture = how professionals level up: present, receive structured critique, revise with intent. Today the class is the client panel.</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সমালোচনা বিন্যাস সবাইকে রক্ষা করে: বর্ণনা করুন → প্রশ্ন → পরামর্শ দিন। 'এটা কি বলতে চাইছে?' মারধর করে 'এটা খারাপ'।</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Critique format protects everyone: describe → question → suggest. 'What is this trying to say?' beats 'this is bad'.</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45 · 660 / 1085</a:t>
            </a:r>
          </a:p>
        </p:txBody>
      </p:sp>
    </p:spTree>
  </p:cSld>
  <p:clrMapOvr>
    <a:masterClrMapping/>
  </p:clrMapOvr>
</p:sld>
</file>

<file path=ppt/slides/slide6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স্ক্রীনিং সেটআপ: প্রতিটি প্রচার ≤60 s, প্লেব্যাকের আগে 30-সেকেন্ডের সংক্ষিপ্ত (ক্লায়েন্ট, লক্ষ্য, শ্রোতা) সহ উপস্থাপন করা হয় — প্রসঙ্গ ফ্রেম সমালোচনা।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Screening setup: each promo ≤60 s, presented with a 30-second brief (client, goal, audience) before playback — context frames critique.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প্রথম দেখা: প্যানেল নীরবে দেখে, টাইমস্ট্যাম্প নোট করে (কি কাজ করেছে, কী বিভ্রান্ত হয়েছে)।</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First viewing: panel watches silently, notes timestamps (what worked, what confused).</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স্ট্রাকচার্ড ফিডব্যাক রাউন্ড: বর্ণনা করুন (0:12 এ অডিও ড্রপস) → প্রশ্ন (ধীর মধ্যমটি কি ইচ্ছাকৃত ছিল?) → পরামর্শ (একটি জে-কাট সেখানে শক্ত হবে)।</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Structured feedback round: describe (at 0:12 the audio drops) → question (was the slow middle intentional?) → suggest (a J-cut there would tighten).</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45 · 661 / 1085</a:t>
            </a:r>
          </a:p>
        </p:txBody>
      </p:sp>
    </p:spTree>
  </p:cSld>
  <p:clrMapOvr>
    <a:masterClrMapping/>
  </p:clrMapOvr>
</p:sld>
</file>

<file path=ppt/slides/slide6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সম্পাদক প্রতিক্রিয়া: যুক্তি সহকারে গ্রহণ/অস্বীকার করে — অভিপ্রায়ের সাথে একটি পছন্দকে রক্ষা করা পেশাদার; 'আমি লক্ষ্য করিনি' একটি ফিক্স।</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Editor responds: accepts/declines with reasoning — defending a choice with intent is professional; 'I didn't notice' is a fix.</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রিভিশন স্প্রিন্ট (60-90 মিনিট): শুধুমাত্র শীর্ষ-3 সমস্যা, প্রভাবিত বিভাগগুলি পুনরায় রপ্তানি করুন।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Revision sprint (60–90 min): top-3 issues only, re-export affected sections.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গ্রেডিং প্যানেল রুব্রিক (প্রতিটি 4-pt): গল্পের স্বচ্ছতা, প্রযুক্তিগত মান (অডিও স্তর/কীিং), নৈপুণ্য (কাট/ট্রানজিশন), ডেলিভারি চশমা, সংক্ষিপ্ত প্রান্তিককরণ।</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Grading panel rubric (4-pt each): story clarity, technical quality (audio levels/keying), craft (cuts/transitions), delivery specs, brief alignment.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45 · 662 / 1085</a:t>
            </a:r>
          </a:p>
        </p:txBody>
      </p:sp>
    </p:spTree>
  </p:cSld>
  <p:clrMapOvr>
    <a:masterClrMapping/>
  </p:clrMapOvr>
</p:sld>
</file>

<file path=ppt/slides/slide6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পূর্ববর্তী: প্রতিটি সম্পাদক 3 লাইন লেখেন — একটি দক্ষতা অর্জন, একটি রাখার অভ্যাস, একটি জিনিস পরবর্তী শিখতে হবে। সপ্তাহ 9 কুইজ আজ.</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Retrospective: each editor writes 3 lines — one skill gained, one habit to keep, one thing to learn next. Week 9 quiz today.</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45 · 663 / 1085</a:t>
            </a:r>
          </a:p>
        </p:txBody>
      </p:sp>
    </p:spTree>
  </p:cSld>
  <p:clrMapOvr>
    <a:masterClrMapping/>
  </p:clrMapOvr>
</p:sld>
</file>

<file path=ppt/slides/slide6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নমুনা দ্রষ্টব্য যা লোকেদের স্তরে উন্নীত করে: 'হুক শক্তিশালী (0-2 সেকেন্ড)। 0:23–0:31-এ প্রোডাক্ট শট 8 সেকেন্ড থাকে কোন নতুন তথ্য ছাড়াই — 4 সেকেন্ডে কাটুন বা প্রাইস কার্ড যোগ করুন। VO অধীনে সঙ্গীত পুরোপুরি হাঁস.' নির্দিষ্ট, টাইমস্ট্যাম্প, কর্মযোগ্য।</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Sample note that levels people up: 'Hook is strong (0–2 s). At 0:23–0:31 the product shot lingers 8 s with no new info — cut to 4 s or add the price card. Music ducks perfectly under VO.' Specific, timestamped, actionable.</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45 · 664 / 1085</a:t>
            </a:r>
          </a:p>
        </p:txBody>
      </p:sp>
    </p:spTree>
  </p:cSld>
  <p:clrMapOvr>
    <a:masterClrMapping/>
  </p:clrMapOvr>
</p:sld>
</file>

<file path=ppt/slides/slide6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মার্কেটপ্লেস শুক্রবার ৬</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Marketplace Friday 6</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প্যাকেজ সামাজিক মিডিয়া ব্যবস্থাপনা</a:t>
            </a:r>
          </a:p>
        </p:txBody>
      </p:sp>
    </p:spTree>
  </p:cSld>
  <p:clrMapOvr>
    <a:masterClrMapping/>
  </p:clrMapOvr>
</p:sld>
</file>

<file path=ppt/slides/slide6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60-90 সেকেন্ডের প্রচার + Facebook কভার সম্পূর্ণ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Complete a 60–90 s Promo + Facebook Cover</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সামাজিক-প্রস্তুত রপ্তানি।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Social-ready exports.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45 · 666 / 1085</a:t>
            </a:r>
          </a:p>
        </p:txBody>
      </p:sp>
    </p:spTree>
  </p:cSld>
  <p:clrMapOvr>
    <a:masterClrMapping/>
  </p:clrMapOvr>
</p:sld>
</file>

<file path=ppt/slides/slide6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সম্পূর্ণ পর্যালোচনা চক্র: সংক্ষিপ্ত সহ আপনার প্রচার উপস্থাপন করুন → 4 সহপাঠীর উপর কাঠামোগত নোট নিন → আপনার শীর্ষ-3 সমস্যাগুলি সংশোধন করুন → পুনরায় জমা দিন৷ প্রত্যেকে উভয় উপস্থাপনা এবং প্যানেল.</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Full review cycle: present your promo with brief → take structured notes on 4 classmates → revise YOUR top-3 issues → re-submit. Everyone both presents and panels.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45 · 667 / 1085</a:t>
            </a:r>
          </a:p>
        </p:txBody>
      </p:sp>
    </p:spTree>
  </p:cSld>
  <p:clrMapOvr>
    <a:masterClrMapping/>
  </p:clrMapOvr>
</p:sld>
</file>

<file path=ppt/slides/slide6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চূড়ান্ত-সংশোধন MP4 + আপনার 2 সহকর্মীর লিখিত সমালোচনা + SB-&lt;id&gt;-D45-এ আপনার 3-লাইন রেট্রো। গ্রহণযোগ্যতা: সংশোধন প্যানেলের শীর্ষ-3 ঠিকানা; সমালোচক টাইমস্ট্যাম্প সহ বর্ণনা → প্রশ্ন → পরামর্শ ব্যবহার করে।</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final-revision MP4 + your written critique of 2 peers + your 3-line retro in SB-&lt;id&gt;-D45. Acceptance: revision addresses the panel's top-3; critiques use describe→question→suggest with timestamps.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45 · 668 / 1085</a:t>
            </a:r>
          </a:p>
        </p:txBody>
      </p:sp>
    </p:spTree>
  </p:cSld>
  <p:clrMapOvr>
    <a:masterClrMapping/>
  </p:clrMapOvr>
</p:sld>
</file>

<file path=ppt/slides/slide6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ব্যক্তিগতভাবে সমালোচনা করা → নোটগুলি সম্পাদনাকে আক্রমণ করে, আপনাকে নয়। সেরা সম্পাদকরা ট্রফির মতো নোট সংগ্রহ করেন।</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taking critique personally → notes attack the edit, not you. The best editors collect notes like trophies.</a:t>
            </a:r>
          </a:p>
        </p:txBody>
      </p:sp>
      <p:sp>
        <p:nvSpPr>
          <p:cNvPr id="15" name="Rounded Rectangle 14"/>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17" name="Rounded Rectangle 16"/>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টিপ: প্রথমে আপনার নিজের ভিডিওটি নিঃশব্দ দেখুন — গল্পটি নিঃশব্দে ব্যর্থ হলে, কোন সাউন্ড ডিজাইন এটি সংরক্ষণ করবে না।</a:t>
            </a:r>
          </a:p>
        </p:txBody>
      </p:sp>
      <p:sp>
        <p:nvSpPr>
          <p:cNvPr id="20" name="TextBox 19"/>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watch your own video muted first — if the story fails muted, no sound design will save it.</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45 · 669 / 1085</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এক্সেল মূল্য শীট + সপ্তাহ পর্যালোচনা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Excel pricing sheet + week review</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 · 67 / 1085</a:t>
            </a:r>
          </a:p>
        </p:txBody>
      </p:sp>
    </p:spTree>
  </p:cSld>
  <p:clrMapOvr>
    <a:masterClrMapping/>
  </p:clrMapOvr>
</p:sld>
</file>

<file path=ppt/slides/slide6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45 · 670 / 1085</a:t>
            </a:r>
          </a:p>
        </p:txBody>
      </p:sp>
    </p:spTree>
  </p:cSld>
  <p:clrMapOvr>
    <a:masterClrMapping/>
  </p:clrMapOvr>
</p:sld>
</file>

<file path=ppt/slides/slide6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45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45”</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45 · 671 / 1085</a:t>
            </a:r>
          </a:p>
        </p:txBody>
      </p:sp>
    </p:spTree>
  </p:cSld>
  <p:clrMapOvr>
    <a:masterClrMapping/>
  </p:clrMapOvr>
</p:sld>
</file>

<file path=ppt/slides/slide6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46</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46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কুলুঙ্গি, অফার এবং আদর্শ ক্লায়েন্ট সংজ্ঞা</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Niche, offer &amp; ideal client definition</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10 · সূর্য · রবিবার, 15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6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46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46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নুসরাত বলতেন 'আমি গ্রাফিক ডিজাইন করি'—খুব বিস্তৃত, কোনো সাড়া নেই। তিনি আবার সংজ্ঞায়িত করেছেন: 'আমি রেস্তোরাঁ এবং খাবারের দোকানের জন্য ব্র্যান্ড কিট তৈরি করি'। তার প্রথম তিনটি 'হ্যাঁ' উত্তর এসেছে রেস্তোরাঁর মালিকদের কাছ থেকে যারা অবশেষে বুঝতে পেরেছিলেন।</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Nusrat used to say 'I do graphic design' — too broad, no response. She redefined: 'I make brand kits for restaurants and food shops'. Her first three 'yes' answers came from restaurant owners who finally felt understood.</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46 · 673 / 1085</a:t>
            </a:r>
          </a:p>
        </p:txBody>
      </p:sp>
    </p:spTree>
  </p:cSld>
  <p:clrMapOvr>
    <a:masterClrMapping/>
  </p:clrMapOvr>
</p:sld>
</file>

<file path=ppt/slides/slide6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কুলুঙ্গি, অফার এবং আদর্শ ক্লায়েন্ট সংজ্ঞা</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Niche, offer &amp; ideal client definition</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46 · 674 / 1085</a:t>
            </a:r>
          </a:p>
        </p:txBody>
      </p:sp>
    </p:spTree>
  </p:cSld>
  <p:clrMapOvr>
    <a:masterClrMapping/>
  </p:clrMapOvr>
</p:sld>
</file>

<file path=ppt/slides/slide6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ক্লায়েন্ট হান্টিং পজিশনিং দিয়ে শুরু হয়: একটি কুলুঙ্গি + একটি অফার + একটি আদর্শ ক্লায়েন্ট। বিশেষজ্ঞরা 2-5× জেনারেলিস্ট উপার্জন করেন কারণ তাদের খুঁজে পাওয়া, উল্লেখ করা এবং বিশ্বাস করা সহজ।</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Client hunting starts with POSITIONING: one niche + one offer + one ideal client. Specialists earn 2–5× generalists because they are easier to find, refer and trust.</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অফার সূত্র: আমি [WHO] কে [SERVICE] এর মাধ্যমে [ফলাফল] অর্জন করতে সাহায্য করি — প্রমাণ এবং সম্ভব হলে একটি নম্বর সহ।</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Offer formula: I help [WHO] achieve [RESULT] through [SERVICE] — with proof and a number if possible.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46 · 675 / 1085</a:t>
            </a:r>
          </a:p>
        </p:txBody>
      </p:sp>
    </p:spTree>
  </p:cSld>
  <p:clrMapOvr>
    <a:masterClrMapping/>
  </p:clrMapOvr>
</p:sld>
</file>

<file path=ppt/slides/slide6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দক্ষতা নিরীক্ষা: আপনি এই মাসে (1-9 সপ্তাহ থেকে) কী সরবরাহ করতে পারেন তা তালিকাভুক্ত করুন: ডিজাইন, WP বিল্ডস, বিজ্ঞাপন, ভিডিও, SEO — আপনার শক্তিশালী দুটিকে বৃত্ত করুন।</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Skill audit: list what you can deliver THIS month (from weeks 1–9): design, WP builds, ads, video, SEO — circle your strongest TWO.</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কুলুঙ্গি সংক্ষিপ্ত তালিকা: আপনি বোঝেন বা অ্যাক্সেস করতে পারেন এমন 3টি শিল্প বাছাই করুন (রেস্তোরাঁ, রিয়েল এস্টেট, ই-কমার্স, ক্লিনিক, এড-টেক) — তাদের কাছে অর্থ আছে কিনা তা পরীক্ষা করুন (ইতিমধ্যেই বিজ্ঞাপন চলছে = ভাল লক্ষণ)।</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Niche shortlist: pick 3 industries you understand or can access (restaurants, real estate, e-commerce, clinics, ed-tech) — check they have money (running ads already = good sign).</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গুপ্তচরের চাহিদা: '[niche] + Dhaka' গ্রুপ/পৃষ্ঠাগুলির জন্য Facebook অনুসন্ধান করুন — তারা কী পোস্ট করে, তারা কী অভিযোগ করে, প্রতিযোগীরা কী অফার করে তা দেখুন।</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Spy demand: search Facebook for '[niche] + Dhaka' groups/pages — see what they post, what they complain about, what competitors offer.</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46 · 676 / 1085</a:t>
            </a:r>
          </a:p>
        </p:txBody>
      </p:sp>
    </p:spTree>
  </p:cSld>
  <p:clrMapOvr>
    <a:masterClrMapping/>
  </p:clrMapOvr>
</p:sld>
</file>

<file path=ppt/slides/slide6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অফারটি লিখুন: 'আমি [সময়সীমার] মধ্যে [পরিষেবা] সহ [পরিণাম] পেতে [নিচে] সাহায্য করি' — যেমন 'আমি ঢাকা রেস্তোরাঁকে রিল + মেটা বিজ্ঞাপন, 30-দিনের সেটআপ দিয়ে টেবিল পূরণ করতে সাহায্য করি'।</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Write the offer: 'I help [niche] get [result] with [service] in [timeframe]' — e.g. 'I help Dhaka restaurants fill tables with reels + Meta ads, 30-day setup'.</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ICP শীট (আদর্শ ক্লায়েন্ট প্রোফাইল): ব্যবসার আকার, মালিকের বয়স/প্ল্যাটফর্মের অভ্যাস, বাজেটের পরিসর (৳10–30k/mo), লাল পতাকা (কোন বাজেট নয়, 'এক্সপোজার' অর্থপ্রদান)।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Nirmala UI"/>
              </a:rPr>
              <a:t>5. ICP sheet (ideal client profile): business size, owner age/platform habits, budget range (৳10–30k/mo), red flags (no budget, 'exposure' payments).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প্রুফ ইনভেন্টরি: আপনি যা কিছু দেখাতে পারেন তার তালিকা করুন (কোর্স প্রজেক্ট আগে গণনা!) — দিন 47 সেগুলি কেস স্টাডিতে পরিণত করে৷</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Proof inventory: list everything you can show (course projects count early!) — Day 47 turns them into case studies.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46 · 677 / 1085</a:t>
            </a:r>
          </a:p>
        </p:txBody>
      </p:sp>
    </p:spTree>
  </p:cSld>
  <p:clrMapOvr>
    <a:masterClrMapping/>
  </p:clrMapOvr>
</p:sld>
</file>

<file path=ppt/slides/slide6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শব্দগুলি পরীক্ষা করুন: ক্লাসের বাইরে 3 জনের কাছে আপনার প্রস্তাব বলুন; যদি তারা এটি পুনরায় পুনরাবৃত্তি করতে না পারে, সরলীকরণ করুন।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Test the words: say your offer to 3 people outside class; if they can't repeat it back, simplify.</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46 · 678 / 1085</a:t>
            </a:r>
          </a:p>
        </p:txBody>
      </p:sp>
    </p:spTree>
  </p:cSld>
  <p:clrMapOvr>
    <a:masterClrMapping/>
  </p:clrMapOvr>
</p:sld>
</file>

<file path=ppt/slides/slide6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পজিশনিং পিভট: 'আমি গ্রাফিক ডিজাইন এবং ওয়েব এবং ভিডিও করি' (অদৃশ্য) → 'আমি খাবারের ব্র্যান্ডগুলিকে সুস্বাদু দেখাই — মেনু, রিল এবং রেস্তোরাঁর বিজ্ঞাপন' (উল্লেখযোগ্য)। একই দক্ষতা, 10× স্বচ্ছতা।</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Positioning pivot: 'I do graphic design and web and video' (invisible) → 'I make food brands look delicious — menus, reels and ads for restaurants' (referrable). Same skills, 10× clarity.</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46 · 679 / 1085</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মূল্য শীট উত্তর দেয় 'কত?' তাত্ক্ষণিকভাবে এবং পেশাদারভাবে। এটা খরচ + মার্জিন, পরিস্থিতিতে মোড়ানো.</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 pricing sheet answers 'how much?' instantly and professionally. It is cost + margin, wrapped in scenarios.</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তিনটি পরিস্থিতি (বেসিক/স্ট্যান্ডার্ড/প্রিমিয়াম) ক্লায়েন্টকে মাঝখানে নোঙর করে — ক্লাসিক, প্রমাণিত মূল্যের মনোবিজ্ঞান।</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Three scenarios (Basic/Standard/Premium) anchor the client in the middle — classic, proven pricing psychology.</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 · 68 / 1085</a:t>
            </a:r>
          </a:p>
        </p:txBody>
      </p:sp>
    </p:spTree>
  </p:cSld>
  <p:clrMapOvr>
    <a:masterClrMapping/>
  </p:clrMapOvr>
</p:sld>
</file>

<file path=ppt/slides/slide6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ফ্রিল্যান্সিং কি? মার্কেটপ্লেস কিভাবে কাজ করে</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Is Freelancing? How the Marketplace Works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1031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1031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3682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4140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1671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ফ্রিল্যান্সার = স্বাধীন পেশাদার প্রোজেক্ট প্রতি একটি পরিষেবা বিক্রি করে।</a:t>
            </a:r>
          </a:p>
        </p:txBody>
      </p:sp>
      <p:sp>
        <p:nvSpPr>
          <p:cNvPr id="14" name="TextBox 13"/>
          <p:cNvSpPr txBox="1"/>
          <p:nvPr/>
        </p:nvSpPr>
        <p:spPr>
          <a:xfrm>
            <a:off x="1280160" y="24528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Freelancer = independent professional selling a service per project.</a:t>
            </a:r>
          </a:p>
        </p:txBody>
      </p:sp>
      <p:sp>
        <p:nvSpPr>
          <p:cNvPr id="15" name="Rounded Rectangle 14"/>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মার্কেটপ্লেস = একটি প্ল্যাটফর্ম যা ক্লায়েন্ট এবং ফ্রিল্যান্সারদের সাথে মেলে।</a:t>
            </a:r>
          </a:p>
        </p:txBody>
      </p:sp>
      <p:sp>
        <p:nvSpPr>
          <p:cNvPr id="20" name="TextBox 19"/>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Marketplace = a platform that matches clients &amp; freelancers.</a:t>
            </a:r>
          </a:p>
        </p:txBody>
      </p:sp>
      <p:sp>
        <p:nvSpPr>
          <p:cNvPr id="21" name="Rounded Rectangle 20"/>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আপনি একটি গিগ (পরিষেবা) তৈরি করুন; ক্লায়েন্ট অনুসন্ধান, তুলনা, কিনুন।</a:t>
            </a:r>
          </a:p>
        </p:txBody>
      </p:sp>
      <p:sp>
        <p:nvSpPr>
          <p:cNvPr id="26" name="TextBox 25"/>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You create a gig (service); clients search, compare, buy.</a:t>
            </a:r>
          </a:p>
        </p:txBody>
      </p:sp>
      <p:sp>
        <p:nvSpPr>
          <p:cNvPr id="27" name="Rounded Rectangle 26"/>
          <p:cNvSpPr/>
          <p:nvPr/>
        </p:nvSpPr>
        <p:spPr>
          <a:xfrm>
            <a:off x="502920" y="5120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51206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3858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4315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31" name="TextBox 30"/>
          <p:cNvSpPr txBox="1"/>
          <p:nvPr/>
        </p:nvSpPr>
        <p:spPr>
          <a:xfrm>
            <a:off x="1280160" y="51846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2026: বিশেষ দক্ষতা, শক্তিশালী পোর্টফোলিও, দ্রুত প্রতিক্রিয়া জয়।</a:t>
            </a:r>
          </a:p>
        </p:txBody>
      </p:sp>
      <p:sp>
        <p:nvSpPr>
          <p:cNvPr id="32" name="TextBox 31"/>
          <p:cNvSpPr txBox="1"/>
          <p:nvPr/>
        </p:nvSpPr>
        <p:spPr>
          <a:xfrm>
            <a:off x="1280160" y="54703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2026: niche skills, strong portfolio, fast response win.</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46 · 680 / 1085</a:t>
            </a:r>
          </a:p>
        </p:txBody>
      </p:sp>
    </p:spTree>
  </p:cSld>
  <p:clrMapOvr>
    <a:masterClrMapping/>
  </p:clrMapOvr>
</p:sld>
</file>

<file path=ppt/slides/slide6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কুলুঙ্গি নির্বাচন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Niche Selection</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কুলুঙ্গি কি; কেন এটা গুরুত্বপূর্ণ; কিভাবে নির্বাচন করতে হবে।</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What is a niche; why it matters; how to choose.</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46 · 681 / 1085</a:t>
            </a:r>
          </a:p>
        </p:txBody>
      </p:sp>
    </p:spTree>
  </p:cSld>
  <p:clrMapOvr>
    <a:masterClrMapping/>
  </p:clrMapOvr>
</p:sld>
</file>

<file path=ppt/slides/slide6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আপনার কুলুঙ্গি চয়ন করুন + ক্লায়েন্ট অবতার সংজ্ঞায়িত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Choose Your Niche + Define Client Avatar</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আবেগ × দক্ষতা × বাজারের চাহিদা।</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Passion × skill × market demand.</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46 · 682 / 1085</a:t>
            </a:r>
          </a:p>
        </p:txBody>
      </p:sp>
    </p:spTree>
  </p:cSld>
  <p:clrMapOvr>
    <a:masterClrMapping/>
  </p:clrMapOvr>
</p:sld>
</file>

<file path=ppt/slides/slide6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পজিশনিং ওয়ার্কশীটটি সম্পূর্ণ করুন: 2টি দক্ষতা, 3টি কুলুঙ্গি গবেষণা করা (প্রতিটি 5টি প্রতিযোগী পর্যবেক্ষণ সহ), একটি লিখিত প্রস্তাব বাক্য, ICP শীট, প্রমাণ তালিকা তালিকা। 2 জন সহপাঠীর উপর অফারটি পরীক্ষা করুন + পুনরায় লিখুন।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Complete your positioning worksheet: 2 skills, 3 niches researched (with 5 competitor observations each), one written offer sentence, ICP sheet, proof inventory list. Test the offer on 2 classmates + rewrite.</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46 · 683 / 1085</a:t>
            </a:r>
          </a:p>
        </p:txBody>
      </p:sp>
    </p:spTree>
  </p:cSld>
  <p:clrMapOvr>
    <a:masterClrMapping/>
  </p:clrMapOvr>
</p:sld>
</file>

<file path=ppt/slides/slide6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SB-&lt;id&gt;-D46-এ positioning-worksheet.pdf (অফার বাক্য, ICP, কুলুঙ্গি গবেষণা নোট, প্রমাণ তালিকা)। গ্রহণযোগ্যতা: অফারটি 2 জনের সাথে পুনরাবৃত্তি-ব্যাক পরীক্ষায় উত্তীর্ণ হয়; ICP বাজেট পরিসীমা + লাল পতাকা অন্তর্ভুক্ত.</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positioning-worksheet.pdf (offer sentence, ICP, niche research notes, proof list) in SB-&lt;id&gt;-D46. Acceptance: offer passes the repeat-back test with 2 people; ICP includes budget range + red flags.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46 · 684 / 1085</a:t>
            </a:r>
          </a:p>
        </p:txBody>
      </p:sp>
    </p:spTree>
  </p:cSld>
  <p:clrMapOvr>
    <a:masterClrMapping/>
  </p:clrMapOvr>
</p:sld>
</file>

<file path=ppt/slides/slide6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'আমি যেকোনো ক্লায়েন্ট নেব' → কোনো রেফারেল নেই, কারো মনে কোনো র‌্যাঙ্কিং নেই। প্রথমে কুলুঙ্গি, পরে প্রসারিত.</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'I'll take any client' → no referrals, no ranking in anyone's mind. Niche first, expand later.</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জার্গন সহ অফার ('পূর্ণ-স্ট্যাক ভিজ্যুয়াল সমাধান') → সরল শব্দ বিক্রি: কি, কে, ফলাফল।</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offer with jargon ('full-stack visual solutions') → plain words sell: what, who, result.</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জার্গন সহ অফার ('পূর্ণ-স্ট্যাক ভিজ্যুয়াল সমাধান') → সরল শব্দ বিক্রি: কি, কে, ফলাফল।</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offer with jargon ('full-stack visual solutions') → plain words sell: what, who, result.</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46 · 685 / 1085</a:t>
            </a:r>
          </a:p>
        </p:txBody>
      </p:sp>
    </p:spTree>
  </p:cSld>
  <p:clrMapOvr>
    <a:masterClrMapping/>
  </p:clrMapOvr>
</p:sld>
</file>

<file path=ppt/slides/slide6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46 · 686 / 1085</a:t>
            </a:r>
          </a:p>
        </p:txBody>
      </p:sp>
    </p:spTree>
  </p:cSld>
  <p:clrMapOvr>
    <a:masterClrMapping/>
  </p:clrMapOvr>
</p:sld>
</file>

<file path=ppt/slides/slide6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46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46”</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46 · 687 / 1085</a:t>
            </a:r>
          </a:p>
        </p:txBody>
      </p:sp>
    </p:spTree>
  </p:cSld>
  <p:clrMapOvr>
    <a:masterClrMapping/>
  </p:clrMapOvr>
</p:sld>
</file>

<file path=ppt/slides/slide6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47</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47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পোর্টফোলিও এবং কেস-স্টাডি প্যাকেজিং</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Portfolio &amp; case-study packaging</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10 · সোম · সোম, 16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6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47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47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একটি ক্লায়েন্ট জিজ্ঞাসা 'আমি ঠিক কি পেতে পারি?'. রাকিবের কেস স্টাডি উত্তর দিয়েছে: সমস্যা → সে কী করেছে → নম্বর সহ ফলাফল ('এক মাসে 22 অর্ডার')। আপনি যখন ঘুমান তখন কেস স্টাডি বিক্রি হয় — এই সপ্তাহে আপনার প্যাকেজ।</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client asked 'what exactly do I get?'. Rakib's case study answered: problem → what he did → result with numbers ('22 orders in month one'). Case studies sell while you sleep — package yours this week.</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47 · 689 / 1085</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1. আপনার মেঝে গণনা করুন: মাসিক খরচ (ইন্টারনেট, পাওয়ার, সফ্টওয়্যার, পরিবহন) ÷ বাস্তবসম্মত বিলযোগ্য ঘন্টা (নতুনদের জন্য ≈100/মাস) = সর্বনিম্ন ঘণ্টার হার।</a:t>
            </a:r>
          </a:p>
        </p:txBody>
      </p:sp>
      <p:sp>
        <p:nvSpPr>
          <p:cNvPr id="14" name="TextBox 13"/>
          <p:cNvSpPr txBox="1"/>
          <p:nvPr/>
        </p:nvSpPr>
        <p:spPr>
          <a:xfrm>
            <a:off x="1280160" y="29557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1. Compute your floor: monthly costs (internet, power, software, transport) ÷ realistic billable hours (≈100/mo for beginners) = minimum hourly rate.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2. কলাম তৈরি করুন: টাস্ক, আনুমানিক। ঘন্টা, প্রতি ঘন্টার হার, খরচ, উপ-টোটাল, মার্জিন %, মূল্য।</a:t>
            </a:r>
          </a:p>
        </p:txBody>
      </p:sp>
      <p:sp>
        <p:nvSpPr>
          <p:cNvPr id="20" name="TextBox 19"/>
          <p:cNvSpPr txBox="1"/>
          <p:nvPr/>
        </p:nvSpPr>
        <p:spPr>
          <a:xfrm>
            <a:off x="1280160" y="39616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2. Build columns: Task, Est. hours, Hourly rate, Cost, Subtotal, Margin %, Price.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3. মার্জিন সূত্র: =(মূল্য-মূল্য)/মূল্য — লক্ষ্য 40-60% পরিষেবাগুলিতে।</a:t>
            </a:r>
          </a:p>
        </p:txBody>
      </p:sp>
      <p:sp>
        <p:nvSpPr>
          <p:cNvPr id="26" name="TextBox 25"/>
          <p:cNvSpPr txBox="1"/>
          <p:nvPr/>
        </p:nvSpPr>
        <p:spPr>
          <a:xfrm>
            <a:off x="1280160" y="49674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3. Margin formula: =(Price-Cost)/Price — aim 40–60% on services.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 · 69 / 1085</a:t>
            </a:r>
          </a:p>
        </p:txBody>
      </p:sp>
    </p:spTree>
  </p:cSld>
  <p:clrMapOvr>
    <a:masterClrMapping/>
  </p:clrMapOvr>
</p:sld>
</file>

<file path=ppt/slides/slide6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পোর্টফোলিও এবং কেস-স্টাডি প্যাকেজিং</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Portfolio &amp; case-study packaging</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47 · 690 / 1085</a:t>
            </a:r>
          </a:p>
        </p:txBody>
      </p:sp>
    </p:spTree>
  </p:cSld>
  <p:clrMapOvr>
    <a:masterClrMapping/>
  </p:clrMapOvr>
</p:sld>
</file>

<file path=ppt/slides/slide6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কেস স্টাডি ব্রাউজারগুলিকে ক্রেতাতে রূপান্তর করে: প্রসঙ্গ → চ্যালেঞ্জ → আপনি যা করেছেন → পরিমাপযোগ্য ফলাফল৷ দুটি শক্তিশালী কেস স্টাডি একটি 30-ইমেজ গ্যালারির বাইরে।</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Case studies convert browsers into buyers: context → challenge → what you did → measurable result. Two strong case studies outsell a 30-image gallery.</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এখনও কোন ক্লায়েন্ট? কোর্স প্রজেক্ট, প্রকৃত স্থানীয় ব্যবসার নতুন ডিজাইন (অনুমতি সহ), এবং বিশেষ কাজ সবই গণনা — সততার সাথে লেবেলযুক্ত।</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No clients yet? Course projects, redesigns of real local businesses (with permission), and spec work all count — labelled honestly.</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47 · 691 / 1085</a:t>
            </a:r>
          </a:p>
        </p:txBody>
      </p:sp>
    </p:spTree>
  </p:cSld>
  <p:clrMapOvr>
    <a:masterClrMapping/>
  </p:clrMapOvr>
</p:sld>
</file>

<file path=ppt/slides/slide6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2-3টি প্রকল্প বেছে নিন যেখানে আপনি সংখ্যা সহ একটি গল্প বলতে পারেন (এমনকি ছোট: 'লোড টাইম 8 s → 1.9 s', '3 ধারণা, 1 রাউন্ডে অনুমোদিত', '12 পোস্ট → 4,000 পৌঁছনো')।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Choose 2–3 projects where you can tell a story with numbers (even small: 'load time 8 s → 1.9 s', '3 concepts, approved in 1 round', '12 posts → 4,000 reach').</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স্টার গঠন প্রতি ক্ষেত্রে: পরিস্থিতি (ক্লায়েন্টের ধরন + লক্ষ্য) → টাস্ক (সীমাবদ্ধতা, সময়সীমা, বাজেট অনুভূতি) → কর্ম (আপনার প্রক্রিয়া, সরঞ্জাম, সিদ্ধান্ত) → ফলাফল (সম্ভব হলে সংখ্যা + উদ্ধৃতি)।</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STAR structure per case: Situation (client type + goal) → Task (constraints, deadline, budget feel) → Action (your process, tools, decisions) → Result (numbers + quote if possible).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প্রমাণ ভিজ্যুয়াল: জোড়ার আগে/পরে, প্রক্রিয়া শট (থাম্বনেইল, টাইমলাইন, বিশ্লেষণ গ্রাফ), প্রসঙ্গে চূড়ান্ত মকআপ (সাইন, ফোন, দোকান)।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Evidence visuals: before/after pairs, process shots (thumbnails, timeline, analytics graphs), final mockups in context (sign, phone, shop).</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47 · 692 / 1085</a:t>
            </a:r>
          </a:p>
        </p:txBody>
      </p:sp>
    </p:spTree>
  </p:cSld>
  <p:clrMapOvr>
    <a:masterClrMapping/>
  </p:clrMapOvr>
</p:sld>
</file>

<file path=ppt/slides/slide6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প্রতি ক্ষেত্রে লেআউট (1-2 পৃষ্ঠা): ফলাফল সহ শিরোনাম ('ক্যাফে রিল: 40 → 3,800 ভিউ/সপ্তাহ'), 3-4 ভিজ্যুয়াল, 120-180 শব্দ STAR, টুল লাইন।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Layout per case (1–2 pages): headline with result ('Café reels: 40 → 3,800 views/week'), 3–4 visuals, 120–180 words STAR, tools line.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স্পেক/রিডিজাইন কাজের জন্য সৎ ফ্রেমিং: 'খুলনা বেকারির জন্য অযাচিত রিডিজাইন ধারণা — অনুমতি নিয়ে ব্যবহৃত' (ব্যবসাকে জিজ্ঞাসা করুন! অনেকে হ্যাঁ বলে এবং কেউ কেউ ক্লায়েন্ট হয়ে যায়)।</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Honest framing for spec/redesign work: 'Unsolicited redesign concept for a Khulna bakery — used with permission' (ask the business! many say yes and some become clients).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প্যাকেজ: পোর্টফোলিও PDF v2 (দিন 25 কাঠামো, এখন কেস স্টাডি সহ) + Behance প্রকল্প + প্রস্তাবগুলির জন্য 1-পৃষ্ঠার টিজার সংস্করণ।</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Package: portfolio PDF v2 (Day 25 structure, now with case studies) + Behance projects + a 1-page teaser version for proposals.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47 · 693 / 1085</a:t>
            </a:r>
          </a:p>
        </p:txBody>
      </p:sp>
    </p:spTree>
  </p:cSld>
  <p:clrMapOvr>
    <a:masterClrMapping/>
  </p:clrMapOvr>
</p:sld>
</file>

<file path=ppt/slides/slide6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60-সেকেন্ডের মৌখিক কেস স্টাডির রিহার্সাল করুন — প্রতিটি কল এবং কথোপকথন জিজ্ঞাসা করবে 'আমাকে এমন কিছু দেখান যা আপনি করেছেন'।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Rehearse the 60-second verbal case study — every call and conversation will ask 'show me something you did'.</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47 · 694 / 1085</a:t>
            </a:r>
          </a:p>
        </p:txBody>
      </p:sp>
    </p:spTree>
  </p:cSld>
  <p:clrMapOvr>
    <a:masterClrMapping/>
  </p:clrMapOvr>
</p:sld>
</file>

<file path=ppt/slides/slide6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টিজার কেস (প্রস্তাব সংস্করণ): 'রেস্তোরাঁর রিল প্যাকেজ — সমস্যা: খালি সপ্তাহের দিন টেবিল। কর্ম: 8 রিল/মাস + ৳400/দিন বিজ্ঞাপন। ফলাফল: সপ্তাহের দিন 6 সপ্তাহে +35% কভার করে। আপনার টেবিল পরের হতে পারে.'</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Teaser case (proposal version): 'Restaurant reels package — Problem: empty weekday tables. Action: 8 reels/month + ৳400/day ads. Result: weekday covers +35% in 6 weeks. Your table could be next.'</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47 · 695 / 1085</a:t>
            </a:r>
          </a:p>
        </p:txBody>
      </p:sp>
    </p:spTree>
  </p:cSld>
  <p:clrMapOvr>
    <a:masterClrMapping/>
  </p:clrMapOvr>
</p:sld>
</file>

<file path=ppt/slides/slide6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লোগো কিট + কেস স্টাডি প্যাকেজ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Package a Logo Kit + Case Study</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পোর্টফোলিও টুকরা তৈরি করুন; LinkedIn এ পোস্ট করুন।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Create portfolio piece; post to LinkedIn.</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47 · 696 / 1085</a:t>
            </a:r>
          </a:p>
        </p:txBody>
      </p:sp>
    </p:spTree>
  </p:cSld>
  <p:clrMapOvr>
    <a:masterClrMapping/>
  </p:clrMapOvr>
</p:sld>
</file>

<file path=ppt/slides/slide6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মার্কেটপ্লেস ফ্রাইডে 3 + পোর্টফোলিও কেস স্টাডি</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Marketplace Friday 3 + Portfolio Case Study</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উপস্থাপনা আপনার বিক্রয় পিচ</a:t>
            </a:r>
          </a:p>
        </p:txBody>
      </p:sp>
    </p:spTree>
  </p:cSld>
  <p:clrMapOvr>
    <a:masterClrMapping/>
  </p:clrMapOvr>
</p:sld>
</file>

<file path=ppt/slides/slide69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ক্লায়েন্টদের কাছে কীভাবে আপনার কাজ উপস্থাপন করবেন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How to Present Your Work to Clients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কেস স্টাডি: সমস্যা → পদ্ধতি → বিতরণযোগ্য → ফলাফল।</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Case study: problem → approach → deliverable → result.</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47 · 698 / 1085</a:t>
            </a:r>
          </a:p>
        </p:txBody>
      </p:sp>
    </p:spTree>
  </p:cSld>
  <p:clrMapOvr>
    <a:masterClrMapping/>
  </p:clrMapOvr>
</p:sld>
</file>

<file path=ppt/slides/slide69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2টি সেরা কেস স্টাডি লিখুন (সম্পূর্ণ STAR + ভিজ্যুয়াল), পোর্টফোলিও PDF আপডেট করুন, Behance-এ প্রকাশ করুন এবং 3× পার্টনারের সাথে 60-সেকেন্ডের মৌখিক সংস্করণের রিহার্সেল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Write your 2 best case studies (full STAR + visuals), update the portfolio PDF, publish to Behance, and rehearse the 60-second verbal version with a partner 3×.</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47 · 699 / 1085</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প্রশিক্ষক ডেমো মেশিন: Intel i5, 8 GB RAM, 256 GB SSD, Windows 11। টাস্ক ম্যানেজার একটি HDD মেশিনে 100% ডিস্ক দেখায় → SSD-তে অদলবদল করা হল প্রথম আপগ্রেড যা আমরা যেকোনো ক্লায়েন্টকে সুপারিশ করি (মূল্য ≈ ৳2,500, গতি বৃদ্ধি 5–10×)।</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Trainer demo machine: Intel i5, 8 GB RAM, 256 GB SSD, Windows 11. Task Manager shows disk at 100% on an HDD machine → swapping to SSD is the first upgrade we recommend any client (cost ≈ ৳2,500, speed gain 5–10×).</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1 · 7 / 1085</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দৃশ্যকল্প টেবিল: বেসিক (স্কোপ-সীমিত), স্ট্যান্ডার্ড (সম্পূর্ণ), প্রিমিয়াম (রাশ + অতিরিক্ত) — মূল্য স্ট্যান্ডার্ড 1.6× বেসিক, প্রিমিয়াম 2.5×।</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Scenario table: Basic (scope-limited), Standard (full), Premium (rush + extras) — price Standard at 1.6× Basic, Premium at 2.5×.</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কাজের ধরনগুলির জন্য ডেটা যাচাইকরণ ড্রপডাউন (ডেটা → ডেটা যাচাইকরণ → তালিকা) যাতে শীটটি ভাঙতে না পারে৷</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Data validation dropdowns (Data → Data Validation → List) for task types so the sheet can't break.</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শুধুমাত্র ইনপুট কোষ সম্পাদনাযোগ্য রেখে শীটটি (পর্যালোচনা → প্রটেক্ট শীট) রক্ষা করুন; ক্লায়েন্টদের জন্য পিডিএফ রপ্তানি করুন।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Protect the sheet (Review → Protect Sheet) leaving only input cells editable; export PDF for clients.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 · 70 / 1085</a:t>
            </a:r>
          </a:p>
        </p:txBody>
      </p:sp>
    </p:spTree>
  </p:cSld>
  <p:clrMapOvr>
    <a:masterClrMapping/>
  </p:clrMapOvr>
</p:sld>
</file>

<file path=ppt/slides/slide70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case-studies.pdf (2 কেস) + আপডেট করা পোর্টফোলিও + টিজার ওয়ান-পেজার SB-&lt;id&gt;-D47-এ। গ্রহণযোগ্যতা: প্রতিটি ক্ষেত্রে ফলাফলে নম্বর রয়েছে, আগে/পরে বা প্রক্রিয়া ভিজ্যুয়াল উপস্থিত, ≤2 পৃষ্ঠা।</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case-studies.pdf (2 cases) + updated portfolio + teaser one-pager in SB-&lt;id&gt;-D47. Acceptance: every case has numbers in the result, before/after or process visuals present, ≤2 pages each.</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47 · 700 / 1085</a:t>
            </a:r>
          </a:p>
        </p:txBody>
      </p:sp>
    </p:spTree>
  </p:cSld>
  <p:clrMapOvr>
    <a:masterClrMapping/>
  </p:clrMapOvr>
</p:sld>
</file>

<file path=ppt/slides/slide70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শুধুমাত্র চূড়ান্ত সৌন্দর্য শট দেখানো → কোন গল্প নেই, চিন্তার কোন প্রমাণ নেই। প্রক্রিয়া বিক্রি করে।</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showing only final beauty shots → no story, no proof of thinking. Process sells.</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অতিরঞ্জিত ফলাফল → একটি ধরা মিথ্যা চিরতরে রেফারেল শেষ করে। ছোট সৎ সংখ্যা বড় জাল বেশী পরাজিত.</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exaggerating results → one caught lie ends referrals forever. Small honest numbers beat big fake ones.</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অতিরঞ্জিত ফলাফল → একটি ধরা মিথ্যা চিরতরে রেফারেল শেষ করে। ছোট সৎ সংখ্যা বড় জাল বেশী পরাজিত.</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exaggerating results → one caught lie ends referrals forever. Small honest numbers beat big fake ones.</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47 · 701 / 1085</a:t>
            </a:r>
          </a:p>
        </p:txBody>
      </p:sp>
    </p:spTree>
  </p:cSld>
  <p:clrMapOvr>
    <a:masterClrMapping/>
  </p:clrMapOvr>
</p:sld>
</file>

<file path=ppt/slides/slide70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47 · 702 / 1085</a:t>
            </a:r>
          </a:p>
        </p:txBody>
      </p:sp>
    </p:spTree>
  </p:cSld>
  <p:clrMapOvr>
    <a:masterClrMapping/>
  </p:clrMapOvr>
</p:sld>
</file>

<file path=ppt/slides/slide70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47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47”</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47 · 703 / 1085</a:t>
            </a:r>
          </a:p>
        </p:txBody>
      </p:sp>
    </p:spTree>
  </p:cSld>
  <p:clrMapOvr>
    <a:masterClrMapping/>
  </p:clrMapOvr>
</p:sld>
</file>

<file path=ppt/slides/slide70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48</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48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মার্কেটপ্লেস প্রোফাইল: Fiverr এবং Upwork সেটআপ</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Marketplace profiles: Fiverr &amp; Upwork setup</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10 · মঙ্গল · মঙ্গল, 17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70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48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48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তানভীরের Fiverr প্রোফাইল এক মাসের জন্য শূন্য অর্ডারে বসেছিল — অস্পষ্ট শিরোনাম, কোন কীওয়ার্ড নেই, দুর্বল চিত্র। এই পাঠের মত এটি পুনরায় লেখার পরে (নির্দিষ্ট গিগ, সুবিধা, FAQ, নমুনা), প্রথম অর্ডার 9 দিনের মধ্যে এসেছিল।</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Tanvir's Fiverr profile sat at zero orders for a month — vague title, no keywords, weak images. After rewriting it like this lesson (specific gig, benefits, FAQ, samples), first order came in 9 days.</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48 · 705 / 1085</a:t>
            </a:r>
          </a:p>
        </p:txBody>
      </p:sp>
    </p:spTree>
  </p:cSld>
  <p:clrMapOvr>
    <a:masterClrMapping/>
  </p:clrMapOvr>
</p:sld>
</file>

<file path=ppt/slides/slide70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 ব্যাখ্যা করুন: মার্কেটপ্লেস প্রোফাইল: Fiverr এবং Upwork সেটআপ</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Marketplace profiles: Fiverr &amp; Upwork setup</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48 · 706 / 1085</a:t>
            </a:r>
          </a:p>
        </p:txBody>
      </p:sp>
    </p:spTree>
  </p:cSld>
  <p:clrMapOvr>
    <a:masterClrMapping/>
  </p:clrMapOvr>
</p:sld>
</file>

<file path=ppt/slides/slide70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Fiverr + Upwork = দুটি বৃহত্তম ফ্রি-টু-জইন মার্কেটপ্লেস; তারা সম্পূর্ণ, নির্দিষ্ট, দ্রুত প্রতিক্রিয়াশীল প্রোফাইলগুলিকে পুরস্কৃত করে। সেটআপ গুণমান আপনার প্রথম 90 দিন নির্ধারণ করে।</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Fiverr + Upwork = the two biggest free-to-join marketplaces; they reward complete, specific, fast-responding profiles. Setup quality decides your first 90 days.</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Fiverr: গিগ (উৎপাদিত অফার) — ক্রেতা আপনার কাছে আসে। আপওয়ার্ক: প্রস্তাবনা - আপনি ক্রেতাদের কাছে যান। উভয় চালান, তারা একে অপরকে খাওয়ায়।</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Fiverr: gigs (productised offers) — buyer comes to you. Upwork: proposals — you go to buyers. Run both, they feed each other.</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48 · 707 / 1085</a:t>
            </a:r>
          </a:p>
        </p:txBody>
      </p:sp>
    </p:spTree>
  </p:cSld>
  <p:clrMapOvr>
    <a:masterClrMapping/>
  </p:clrMapOvr>
</p:sld>
</file>

<file path=ppt/slides/slide70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Fiverr অ্যাকাউন্ট: আসল নাম/ফটো (মুখ বিশ্বাস তৈরি করে), পেশাদার ব্যবহারকারীর নাম, বিবরণ = আপনার দিন-46 অফার + প্রমাণ লাইন, দক্ষতা ট্যাগ (সমস্ত প্রাসঙ্গিক), ভাষা (ইংরেজি, বাংলা)।</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Fiverr account: real name/photo (face builds trust), professional username, description = your Day-46 offer + proof line, skills tags (all relevant), languages (English, Bengali).</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প্রথম গিগ: শিরোনাম 'আমি [নিচে] জন্য [নির্দিষ্ট পরিষেবা] করব' (ক্রেতা-অনুসন্ধানযোগ্য শব্দ); বিভাগ সঠিক; 3টি প্যাকেজ বেসিক/স্ট্যান্ডার্ড/প্রিমিয়াম (দিন-5 পরিস্থিতি: সীমা + ডেলিভারির দিন আলাদা)।</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First gig: title 'I will [specific service] for [niche]' (buyer-searchable words); category correct; 3 packages Basic/Standard/Premium (Day-5 scenarios: limits + delivery days differ).</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গিগ মিডিয়া: 3টি ছবি (ফলাফল মকআপ, প্রক্রিয়া, প্যাকেজ টেবিল) + 60-সেকেন্ডের ভিডিও (আপনি কথা বলছেন, অফার + প্রমাণ) — ভিডিও গিগগুলি ~40% ভাল রূপান্তর করে।</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Gig media: 3 images (result mockup, process, package table) + 60-second video (you talking, offer + proof) — video gigs convert ~40% better.</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48 · 708 / 1085</a:t>
            </a:r>
          </a:p>
        </p:txBody>
      </p:sp>
    </p:spTree>
  </p:cSld>
  <p:clrMapOvr>
    <a:masterClrMapping/>
  </p:clrMapOvr>
</p:sld>
</file>

<file path=ppt/slides/slide70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4. গিগ বিবরণ: হুক (তাদের সমস্যা) → কী অন্তর্ভুক্ত (বুলেটযুক্ত) → কেন আমি (প্রমাণ) → আপনার কাছ থেকে আমার কী দরকার → CTA 'এখনই অর্ডার করুন বা আমাকে প্রথমে মেসেজ করুন'। 8টি প্রায়শই জিজ্ঞাসিত প্রশ্নাবলী মূল্য/স্কোপ/রিভিশন কভার করে।</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4. Gig description: hook (their problem) → what's included (bulleted) → why me (proof) → what I need from you → CTA 'order now or message me first'. 8 FAQs covering price/scope/revisions.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5. আপওয়ার্ক প্রোফাইল: শিরোনাম = অফার বাক্য, ওভারভিউ প্রথম 2 লাইন = হুক (তারা অনুসন্ধানে দেখায়), প্রতি ঘন্টার রেট বাস্তবসম্মত ($10-15 শুরু করুন, 5 পর্যালোচনার পরে বাড়ান), পোর্টফোলিও আইটেম = কেস স্টাডি, কর্মসংস্থান/শিক্ষা ভরা (100% শক্তি)।</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5. Upwork profile: headline = offer sentence, overview first 2 lines = hook (they show in search), hourly rate realistic (start $10–15, raise after 5 reviews), portfolio items = case studies, employment/education filled (100% strength).</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6. উভয় সেটিংস: ফোনে প্রতিক্রিয়া বিজ্ঞপ্তি, প্রাপ্যতা ব্যাজ (ফাইভার), আপওয়ার্ক প্রোফাইল দৃশ্যমানতা সর্বজনীন।</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6. Settings both: response notifications on phone, availability badge (Fiverr), Upwork profile visibility public.</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48 · 709 / 1085</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লোগো ডিজাইন: 6 ঘন্টা × $10 = $60 খরচ ফ্লোর → বেসিক $79 (1 রিভিশন), স্ট্যান্ডার্ড $129 (3 রিভিশন + সোশ্যাল কিট), প্রিমিয়াম $249 (রাশ 48 ঘন্টা + সম্পূর্ণ ব্র্যান্ড কিট)। ক্লায়েন্ট স্ট্যান্ডার্ড 70% সময় বেছে নেয়।</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Logo design: 6 h × $10 = $60 cost floor → Basic $79 (1 revision), Standard $129 (3 revisions + social kit), Premium $249 (rush 48 h + full brand kit). Client picks Standard 70% of the time.</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 · 71 / 1085</a:t>
            </a:r>
          </a:p>
        </p:txBody>
      </p:sp>
    </p:spTree>
  </p:cSld>
  <p:clrMapOvr>
    <a:masterClrMapping/>
  </p:clrMapOvr>
</p:sld>
</file>

<file path=ppt/slides/slide7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প্রথম-48 ঘন্টার আচার: Fiverr — 2টি প্রাসঙ্গিক FB গ্রুপ + LinkedIn-এ গিগ লিঙ্ক শেয়ার করুন; আপওয়ার্ক — 2টি উপযোগী প্রস্তাব (দিন 62 এই কঠিন অনুশীলন)।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First-48h ritual: Fiverr — share gig link in 2 relevant FB groups + LinkedIn; Upwork — 2 tailored proposals (Day 62 drills this hard).</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48 · 710 / 1085</a:t>
            </a:r>
          </a:p>
        </p:txBody>
      </p:sp>
    </p:spTree>
  </p:cSld>
  <p:clrMapOvr>
    <a:masterClrMapping/>
  </p:clrMapOvr>
</p:sld>
</file>

<file path=ppt/slides/slide7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র্যাঙ্ক করা গিগ: 'আমি একটি রেস্তোরাঁর মেনু ডিজাইন করব যা বিক্রি করে' — কুলুঙ্গি শিরোনাম, 3 প্যাকেজ (৳ একক পৃষ্ঠা / সম্পূর্ণ মেনু / মেনু + সামাজিক কিট), খাবারের শট সহ ভিডিও, FAQ 'আপনিও কি প্রিন্ট করেন?' → প্রথম অর্ডার দিন 9, 4.9★ 12টি অর্ডারের পরে।</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Gig that ranked: 'I will design a restaurant menu that sells' — niche title, 3 packages (৳ single page / full menu / menu + social kit), video with food shots, FAQ 'Do you print too?' → first order day 9, 4.9★ after 12 orders.</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48 · 711 / 1085</a:t>
            </a:r>
          </a:p>
        </p:txBody>
      </p:sp>
    </p:spTree>
  </p:cSld>
  <p:clrMapOvr>
    <a:masterClrMapping/>
  </p:clrMapOvr>
</p:sld>
</file>

<file path=ppt/slides/slide7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ডেটা-এন্ট্রি / লিড-জেন / এক্সেল গিগ তালিকাভুক্ত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List a Data-Entry / Lead-Gen / Excel Gig</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ডাটা এন্ট্রি, লিস্ট বিল্ডিং, লিড জেনারেল — একটি প্রস্তাব জমা দিন।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Data entry, list building, lead gen — submit a proposal.</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48 · 712 / 1085</a:t>
            </a:r>
          </a:p>
        </p:txBody>
      </p:sp>
    </p:spTree>
  </p:cSld>
  <p:clrMapOvr>
    <a:masterClrMapping/>
  </p:clrMapOvr>
</p:sld>
</file>

<file path=ppt/slides/slide7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হ্যান্ডস-অন ল্যাব বি — আপনার Fiverr অ্যাকাউন্ট সেট আপ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B — Set Up Your Fiverr Account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24231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42316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268833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7340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24871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অ্যাকাউন্ট তৈরি করুন (ইমেল + পাসওয়ার্ড, নিরাপদে সংরক্ষণ করুন)।</a:t>
            </a:r>
          </a:p>
        </p:txBody>
      </p:sp>
      <p:sp>
        <p:nvSpPr>
          <p:cNvPr id="16" name="TextBox 15"/>
          <p:cNvSpPr txBox="1"/>
          <p:nvPr/>
        </p:nvSpPr>
        <p:spPr>
          <a:xfrm>
            <a:off x="1280160" y="27729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Create account (email + password, save securely).</a:t>
            </a:r>
          </a:p>
        </p:txBody>
      </p:sp>
      <p:sp>
        <p:nvSpPr>
          <p:cNvPr id="17" name="Rounded Rectangle 16"/>
          <p:cNvSpPr/>
          <p:nvPr/>
        </p:nvSpPr>
        <p:spPr>
          <a:xfrm>
            <a:off x="502920" y="34290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502920" y="342900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713232" y="369417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7398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21" name="TextBox 20"/>
          <p:cNvSpPr txBox="1"/>
          <p:nvPr/>
        </p:nvSpPr>
        <p:spPr>
          <a:xfrm>
            <a:off x="1280160" y="34930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পেশাদার প্রোফাইল যোগ করুন: বায়ো, দক্ষতা, অবস্থান, ভাষা।</a:t>
            </a:r>
          </a:p>
        </p:txBody>
      </p:sp>
      <p:sp>
        <p:nvSpPr>
          <p:cNvPr id="22" name="TextBox 21"/>
          <p:cNvSpPr txBox="1"/>
          <p:nvPr/>
        </p:nvSpPr>
        <p:spPr>
          <a:xfrm>
            <a:off x="1280160" y="37787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Add professional profile: bio, skills, location, languages.</a:t>
            </a:r>
          </a:p>
        </p:txBody>
      </p:sp>
      <p:sp>
        <p:nvSpPr>
          <p:cNvPr id="23" name="Rounded Rectangle 22"/>
          <p:cNvSpPr/>
          <p:nvPr/>
        </p:nvSpPr>
        <p:spPr>
          <a:xfrm>
            <a:off x="502920" y="44348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502920" y="44348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Oval 24"/>
          <p:cNvSpPr/>
          <p:nvPr/>
        </p:nvSpPr>
        <p:spPr>
          <a:xfrm>
            <a:off x="713232" y="470001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7457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7" name="TextBox 26"/>
          <p:cNvSpPr txBox="1"/>
          <p:nvPr/>
        </p:nvSpPr>
        <p:spPr>
          <a:xfrm>
            <a:off x="1280160" y="44988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প্রোফাইল ফটো আপলোড করুন।</a:t>
            </a:r>
          </a:p>
        </p:txBody>
      </p:sp>
      <p:sp>
        <p:nvSpPr>
          <p:cNvPr id="28" name="TextBox 27"/>
          <p:cNvSpPr txBox="1"/>
          <p:nvPr/>
        </p:nvSpPr>
        <p:spPr>
          <a:xfrm>
            <a:off x="1280160" y="47845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Upload profile photo.</a:t>
            </a:r>
          </a:p>
        </p:txBody>
      </p:sp>
      <p:sp>
        <p:nvSpPr>
          <p:cNvPr id="29" name="Rounded Rectangle 28"/>
          <p:cNvSpPr/>
          <p:nvPr/>
        </p:nvSpPr>
        <p:spPr>
          <a:xfrm>
            <a:off x="502920" y="54406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Rectangle 29"/>
          <p:cNvSpPr/>
          <p:nvPr/>
        </p:nvSpPr>
        <p:spPr>
          <a:xfrm>
            <a:off x="502920" y="54406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Oval 30"/>
          <p:cNvSpPr/>
          <p:nvPr/>
        </p:nvSpPr>
        <p:spPr>
          <a:xfrm>
            <a:off x="713232" y="570585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713232" y="57515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33" name="TextBox 32"/>
          <p:cNvSpPr txBox="1"/>
          <p:nvPr/>
        </p:nvSpPr>
        <p:spPr>
          <a:xfrm>
            <a:off x="1280160" y="55046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3টি দক্ষতা বেছে নিন যা আপনি সৎভাবে প্রদান করতে পারেন।</a:t>
            </a:r>
          </a:p>
        </p:txBody>
      </p:sp>
      <p:sp>
        <p:nvSpPr>
          <p:cNvPr id="34" name="TextBox 33"/>
          <p:cNvSpPr txBox="1"/>
          <p:nvPr/>
        </p:nvSpPr>
        <p:spPr>
          <a:xfrm>
            <a:off x="1280160" y="57904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Choose 3 skills you can honestly deliver.</a:t>
            </a:r>
          </a:p>
        </p:txBody>
      </p:sp>
      <p:sp>
        <p:nvSpPr>
          <p:cNvPr id="35" name="TextBox 3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6" name="TextBox 3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48 · 713 / 1085</a:t>
            </a:r>
          </a:p>
        </p:txBody>
      </p:sp>
    </p:spTree>
  </p:cSld>
  <p:clrMapOvr>
    <a:masterClrMapping/>
  </p:clrMapOvr>
</p:sld>
</file>

<file path=ppt/slides/slide7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সামাজিক / থাম্বনেইল ডিজাইন গিগ তালিকাভুক্ত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List a Social / Thumbnail Design Gig</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প্রস্তাব জমা দিন. ড্যাশবোর্ড আপডেট করুন।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Submit a proposal. Update dashboard.</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48 · 714 / 1085</a:t>
            </a:r>
          </a:p>
        </p:txBody>
      </p:sp>
    </p:spTree>
  </p:cSld>
  <p:clrMapOvr>
    <a:masterClrMapping/>
  </p:clrMapOvr>
</p:sld>
</file>

<file path=ppt/slides/slide7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ওয়ার্ডপ্রেস/ওয়েবসাইট গিগ তালিকাভুক্ত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List a WordPress / Website Gig</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প্রস্তাব জমা দিন.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Submit a proposal.</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48 · 715 / 1085</a:t>
            </a:r>
          </a:p>
        </p:txBody>
      </p:sp>
    </p:spTree>
  </p:cSld>
  <p:clrMapOvr>
    <a:masterClrMapping/>
  </p:clrMapOvr>
</p:sld>
</file>

<file path=ppt/slides/slide7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মার্কেটপ্লেস শুক্রবার 1 — আপনার প্রথম লাইভ গিগ তৈরি করুন</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Marketplace Friday 1 — Build Your First Live Gig</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আপনার দক্ষতাকে একটি তালিকায় পরিণত করুন</a:t>
            </a:r>
          </a:p>
        </p:txBody>
      </p:sp>
    </p:spTree>
  </p:cSld>
  <p:clrMapOvr>
    <a:masterClrMapping/>
  </p:clrMapOvr>
</p:sld>
</file>

<file path=ppt/slides/slide7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আপনার গিগ প্রকাশ করুন + আপনার প্রথম প্রস্তাব লিখুন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Publish Your Gig + Write Your First Proposal</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Fiverr: শিরোনাম, বিভাগ, প্যাকেজ, ট্যাগ, FAQ → প্রকাশ।</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Fiverr: title, category, packages, tags, FAQ → publish.</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আপওয়ার্ক: একটি কাজ খুঁজুন → নমুনা সহ একটি নির্দিষ্ট 2-4 বাক্য প্রস্তাব খসড়া করুন।</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Upwork: find a job → draft a specific 2–4 sentence proposal with sample.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48 · 717 / 1085</a:t>
            </a:r>
          </a:p>
        </p:txBody>
      </p:sp>
    </p:spTree>
  </p:cSld>
  <p:clrMapOvr>
    <a:masterClrMapping/>
  </p:clrMapOvr>
</p:sld>
</file>

<file path=ppt/slides/slide7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আপনার প্রথম গিগ (শিরোনাম এবং বিবরণ)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Your First Gig (Title &amp; Description)</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1031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1031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3682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4140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1671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একটি গিগ = একটি সংজ্ঞায়িত বিতরণযোগ্য সহ একটি পরিষ্কার পরিষেবা।</a:t>
            </a:r>
          </a:p>
        </p:txBody>
      </p:sp>
      <p:sp>
        <p:nvSpPr>
          <p:cNvPr id="14" name="TextBox 13"/>
          <p:cNvSpPr txBox="1"/>
          <p:nvPr/>
        </p:nvSpPr>
        <p:spPr>
          <a:xfrm>
            <a:off x="1280160" y="24528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A gig = one clear service with a defined deliverable.</a:t>
            </a:r>
          </a:p>
        </p:txBody>
      </p:sp>
      <p:sp>
        <p:nvSpPr>
          <p:cNvPr id="15" name="Rounded Rectangle 14"/>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শিরোনাম সূত্র: 'আমি [শ্রোতাদের] জন্য [ডেলিভারযোগ্য] করব'।</a:t>
            </a:r>
          </a:p>
        </p:txBody>
      </p:sp>
      <p:sp>
        <p:nvSpPr>
          <p:cNvPr id="20" name="TextBox 19"/>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Title formula: 'I will [deliverable] for [audience]'.</a:t>
            </a:r>
          </a:p>
        </p:txBody>
      </p:sp>
      <p:sp>
        <p:nvSpPr>
          <p:cNvPr id="21" name="Rounded Rectangle 20"/>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সমস্যা সমাধান + বিতরণযোগ্য + সময় বর্ণনা করুন।</a:t>
            </a:r>
          </a:p>
        </p:txBody>
      </p:sp>
      <p:sp>
        <p:nvSpPr>
          <p:cNvPr id="26" name="TextBox 25"/>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Describe problem solved + deliverable + time.</a:t>
            </a:r>
          </a:p>
        </p:txBody>
      </p:sp>
      <p:sp>
        <p:nvSpPr>
          <p:cNvPr id="27" name="Rounded Rectangle 26"/>
          <p:cNvSpPr/>
          <p:nvPr/>
        </p:nvSpPr>
        <p:spPr>
          <a:xfrm>
            <a:off x="502920" y="5120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51206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3858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4315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31" name="TextBox 30"/>
          <p:cNvSpPr txBox="1"/>
          <p:nvPr/>
        </p:nvSpPr>
        <p:spPr>
          <a:xfrm>
            <a:off x="1280160" y="51846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গিগ অতিরিক্ত / প্যাকেজ যোগ করুন.</a:t>
            </a:r>
          </a:p>
        </p:txBody>
      </p:sp>
      <p:sp>
        <p:nvSpPr>
          <p:cNvPr id="32" name="TextBox 31"/>
          <p:cNvSpPr txBox="1"/>
          <p:nvPr/>
        </p:nvSpPr>
        <p:spPr>
          <a:xfrm>
            <a:off x="1280160" y="54703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Add gig extras / packages.</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48 · 718 / 1085</a:t>
            </a:r>
          </a:p>
        </p:txBody>
      </p:sp>
    </p:spTree>
  </p:cSld>
  <p:clrMapOvr>
    <a:masterClrMapping/>
  </p:clrMapOvr>
</p:sld>
</file>

<file path=ppt/slides/slide7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ক্লাসে লাইভ উভয় প্রোফাইল তৈরি/সম্পূর্ণ করুন: একটি সম্পূর্ণ প্রকাশিত গিগ সহ Fiverr (3টি প্যাকেজ, 3টি ছবি, ভিডিও, 8টি FAQs) + 3টি পোর্টফোলিও আইটেম সহ 100% প্রোফাইল শক্তিতে Upwork। চেকলিস্ট সহ পিয়ার অডিট।</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Create/complete BOTH profiles live in class: Fiverr with one fully published gig (3 packages, 3 images, video, 8 FAQs) + Upwork at 100% profile strength with 3 portfolio items. Peer audit with the checklist.</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48 · 719 / 1085</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আপনার প্রথম গিগের মূল্য নির্ধারণ (ইন্ট্রো)</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Pricing Your First Gig (Intro)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পর্যালোচনাগুলি পেতে যথেষ্ট কম শুরু করুন, এত কম নয় যে আপনি সস্তা।</a:t>
            </a:r>
          </a:p>
        </p:txBody>
      </p:sp>
      <p:sp>
        <p:nvSpPr>
          <p:cNvPr id="14" name="TextBox 13"/>
          <p:cNvSpPr txBox="1"/>
          <p:nvPr/>
        </p:nvSpPr>
        <p:spPr>
          <a:xfrm>
            <a:off x="1280160" y="299389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Start low enough to get reviews, not so low you're cheap.</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2026 বেসলাইন: বেসিক $5–15, স্ট্যান্ডার্ড $25–60, প্রিমিয়াম $75–200।</a:t>
            </a:r>
          </a:p>
        </p:txBody>
      </p:sp>
      <p:sp>
        <p:nvSpPr>
          <p:cNvPr id="20" name="TextBox 19"/>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2026 baseline: basic $5–15, standard $25–60, premium $75–200.</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মানের জন্য চার্জ (ফলাফল), ঘন্টা নয়।</a:t>
            </a:r>
          </a:p>
        </p:txBody>
      </p:sp>
      <p:sp>
        <p:nvSpPr>
          <p:cNvPr id="26" name="TextBox 25"/>
          <p:cNvSpPr txBox="1"/>
          <p:nvPr/>
        </p:nvSpPr>
        <p:spPr>
          <a:xfrm>
            <a:off x="1280160" y="50055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Charge for value (result), not hours.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 · 72 / 1085</a:t>
            </a:r>
          </a:p>
        </p:txBody>
      </p:sp>
    </p:spTree>
  </p:cSld>
  <p:clrMapOvr>
    <a:masterClrMapping/>
  </p:clrMapOvr>
</p:sld>
</file>

<file path=ppt/slides/slide7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profile-urls.txt (ফাইভার গিগ + আপওয়ার্ক প্রোফাইল লিঙ্ক) + অডিট চেকলিস্ট (পিয়ার-স্বাক্ষরিত) SB-&lt;id&gt;-D48-এ। গ্রহণযোগ্যতা: ভিডিও + 3 প্যাকেজ সহ গিগ লাইভ; আপওয়ার্ক শক্তি 100%; অডিট পাস</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profile-urls.txt (Fiverr gig + Upwork profile links) + audit checklist (peer-signed) in SB-&lt;id&gt;-D48. Acceptance: gig live with video + 3 packages; Upwork strength 100%; audit passed.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48 · 720 / 1085</a:t>
            </a:r>
          </a:p>
        </p:txBody>
      </p:sp>
    </p:spTree>
  </p:cSld>
  <p:clrMapOvr>
    <a:masterClrMapping/>
  </p:clrMapOvr>
</p:sld>
</file>

<file path=ppt/slides/slide7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জেনেরিক গিগ 'আমি গ্রাফিক ডিজাইন করব' → 200k বিক্রেতাদের সাথে বিনা কারণে প্রতিযোগিতা করে। কুলুঙ্গি শিরোনাম অনুসন্ধান জয়.</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generic gig 'I will do graphic design' → competes with 200k sellers for nothing. Niche titles win search.</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মন্থর উত্তর (&gt;6 ঘন্টা) প্রথম দিকে → প্রতিক্রিয়া সময় একটি র্যাঙ্কিং ফ্যাক্টর এবং একটি বিশ্বাসের সংকেত।</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slow replies (&gt;6 h) early on → response time is a ranking factor AND a trust signal.</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মন্থর উত্তর (&gt;6 ঘন্টা) প্রথম দিকে → প্রতিক্রিয়া সময় একটি র্যাঙ্কিং ফ্যাক্টর এবং একটি বিশ্বাসের সংকেত।</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slow replies (&gt;6 h) early on → response time is a ranking factor AND a trust signal.</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48 · 721 / 1085</a:t>
            </a:r>
          </a:p>
        </p:txBody>
      </p:sp>
    </p:spTree>
  </p:cSld>
  <p:clrMapOvr>
    <a:masterClrMapping/>
  </p:clrMapOvr>
</p:sld>
</file>

<file path=ppt/slides/slide7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48 · 722 / 1085</a:t>
            </a:r>
          </a:p>
        </p:txBody>
      </p:sp>
    </p:spTree>
  </p:cSld>
  <p:clrMapOvr>
    <a:masterClrMapping/>
  </p:clrMapOvr>
</p:sld>
</file>

<file path=ppt/slides/slide7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48তম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48”</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48 · 723 / 1085</a:t>
            </a:r>
          </a:p>
        </p:txBody>
      </p:sp>
    </p:spTree>
  </p:cSld>
  <p:clrMapOvr>
    <a:masterClrMapping/>
  </p:clrMapOvr>
</p:sld>
</file>

<file path=ppt/slides/slide7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49</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49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লিড সোর্সিং: লিঙ্কডইন, স্থানীয়, ডিরেক্টরি</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Lead sourcing: LinkedIn, local, directories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10 · বুধ · বুধ, 18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7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49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49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নুসরাত এক সন্ধ্যায় 20টি বাস্তব সম্ভাবনা খুঁজে পেয়েছেন: 8টি লিঙ্কডইন অনুসন্ধান থেকে (খুলনা রেস্তোরাঁর মালিক), 7টি খারাপ ছবি সহ Google ম্যাপ ব্যবসা থেকে, 5টি স্থানীয় ডিরেক্টরি থেকে। লিড সোর্সিং হল একটি সংখ্যার খেলা — শীর্ষস্থান পূরণ করুন।</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Nusrat found 20 real prospects in one evening: 8 from LinkedIn search (Khulna restaurant owners), 7 from Google Maps businesses with bad photos, 5 from local directories. Lead sourcing is a numbers game — fill the top.</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49 · 725 / 1085</a:t>
            </a:r>
          </a:p>
        </p:txBody>
      </p:sp>
    </p:spTree>
  </p:cSld>
  <p:clrMapOvr>
    <a:masterClrMapping/>
  </p:clrMapOvr>
</p:sld>
</file>

<file path=ppt/slides/slide7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লিড সোর্সিং: লিঙ্কডইন, স্থানীয়, ডিরেক্টরি</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Lead sourcing: LinkedIn, local, directories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49 · 726 / 1085</a:t>
            </a:r>
          </a:p>
        </p:txBody>
      </p:sp>
    </p:spTree>
  </p:cSld>
  <p:clrMapOvr>
    <a:masterClrMapping/>
  </p:clrMapOvr>
</p:sld>
</file>

<file path=ppt/slides/slide7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আপনার ICP যেখান থেকে আগে থেকেই লিড আসে: LinkedIn (B2B), Facebook/স্থানীয় গ্রুপ (SME), ডিরেক্টরি এবং ফিজিক্যাল স্ট্রিট। শিকার = পদ্ধতিগত তালিকা তৈরি করা, অপেক্ষা করা নয়।</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Leads come from where your ICP already is: LinkedIn (B2B), Facebook/local groups (SME), directories, and the physical street. Hunting = systematic list-building, not waiting.</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ট্রিগার = এখনই বার্তা পাঠানোর কারণ: নতুন ব্যবসা, রিব্র্যান্ড, নিয়োগ, ইভেন্ট, গতি/ডিজাইন, নতুন ওয়েবসাইট সম্পর্কে খারাপ পর্যালোচনা।</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Triggers = reasons to message NOW: new business, rebrand, hiring, event, bad reviews about speed/design, new website.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49 · 727 / 1085</a:t>
            </a:r>
          </a:p>
        </p:txBody>
      </p:sp>
    </p:spTree>
  </p:cSld>
  <p:clrMapOvr>
    <a:masterClrMapping/>
  </p:clrMapOvr>
</p:sld>
</file>

<file path=ppt/slides/slide7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লিঙ্কডইন অনুসন্ধান: শিল্প + অবস্থান ('রেস্তোরাঁর মালিক ঢাকা', 'মার্কেটিং ম্যানেজার খুলনা') দ্বারা ব্যক্তি/কোম্পানী ফিল্টার করুন → অনুসন্ধানগুলি সংরক্ষণ করুন → নাম, ভূমিকা, কোম্পানি, প্রোফাইল লিঙ্ক সহ নোট 10/দিন।</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LinkedIn search: filter People/Companies by industry + location ('restaurant owner Dhaka', 'marketing manager Khulna') → save searches → note 10/day with name, role, company, profile link.</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Facebook: স্থানীয় ব্যবসায়/বাণিজ্য গোষ্ঠীতে যোগ দিন (ঢাকা স্টার্টআপ, রেস্তোরাঁ মালিক বিডি, ই-কমার্স বিক্রেতা) → ব্যথার পোস্টগুলি পর্যবেক্ষণ করুন (এগুলি আউটরিচ অ্যাঙ্গেল হয়ে যায়), কখনও স্প্যাম-ড্রপ লিঙ্ক করবেন না।</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Facebook: join local business/trade groups (Dhaka Startups, restaurant owners BD, e-commerce sellers) → observe pain posts (these become outreach angles), never spam-drop links.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Google Maps খনন: অনুসন্ধান করুন '[niche] near [city]' → &lt;10 রিভিউ সহ ব্যবসা, পুরানো ফটো, কোন ওয়েবসাইট বা খারাপ (চেক!) → প্রতিটি একটি সুস্পষ্ট সমস্যা সহ একটি উষ্ণ নেতৃত্ব।</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Google Maps mining: search '[niche] near [city]' → businesses with &lt;10 reviews, old photos, no website or a bad one (check!) → each is a warm lead with an obvious problem.</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49 · 728 / 1085</a:t>
            </a:r>
          </a:p>
        </p:txBody>
      </p:sp>
    </p:spTree>
  </p:cSld>
  <p:clrMapOvr>
    <a:masterClrMapping/>
  </p:clrMapOvr>
</p:sld>
</file>

<file path=ppt/slides/slide7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ডিরেক্টরি: BdJobs কোম্পানির তালিকা, বেসিস সদস্য তালিকা, চেম্বার অফ কমার্স ডিরেক্টরি, ট্রেড-ফেয়ার প্রদর্শক তালিকা — কোম্পানি + যোগাযোগ পৃষ্ঠা।</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Directories: BdJobs company listings, BASIS member list, chamber of commerce directories, trade-fair exhibitor lists — company + contact page.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ট্রিগার স্পটিং প্রতি লিড: তাদের FB পৃষ্ঠা শেষ পোস্টের তারিখ (মৃত = প্রয়োজনীয় সামগ্রী), ওয়েবসাইটের গতি (ধীর = আপনার দিন-35 পিচ), Google পর্যালোচনা (অভিযোগ = কোণ) পরীক্ষা করুন।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Trigger spotting per lead: check their FB page last post date (dead = needs content), website speed (slow = your Day-35 pitch), Google reviews (complaints = angle).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তালিকা শৃঙ্খলা: একটি স্প্রেডশীট/CRM শীট — কোম্পানি, যোগাযোগ, ভূমিকা, চ্যানেল, ট্রিগার, অফার ম্যাচ, স্থিতি, পরবর্তী পদক্ষেপ, তারিখ। প্রতিটি সারির জন্য ট্রিগার + পরবর্তী ক্রিয়া পূরণ করুন।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List discipline: one spreadsheet/CRM sheet — Company, Contact, Role, Channel, Trigger, Offer match, Status, Next action, Date. Fill trigger + next action for EVERY row.</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49 · 729 / 1085</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ডিব্রিফ এবং সাপ্তাহিক পর্যালোচনা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&amp; Weekly Review</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 এই সপ্তাহে কি সক্রিয় করেছেন? আপনার গিগ URL জমা দিন</a:t>
            </a:r>
          </a:p>
        </p:txBody>
      </p:sp>
      <p:sp>
        <p:nvSpPr>
          <p:cNvPr id="14" name="TextBox 13"/>
          <p:cNvSpPr txBox="1"/>
          <p:nvPr/>
        </p:nvSpPr>
        <p:spPr>
          <a:xfrm>
            <a:off x="1298448" y="2216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What did you activate this week? Submit your gig URL</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 · 73 / 1085</a:t>
            </a:r>
          </a:p>
        </p:txBody>
      </p:sp>
    </p:spTree>
  </p:cSld>
  <p:clrMapOvr>
    <a:masterClrMapping/>
  </p:clrMapOvr>
</p:sld>
</file>

<file path=ppt/slides/slide7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দৈনিক ছন্দ (শিকারীর 30): 30 মিনিট/দিন = 10টি নতুন লিড সোর্স + 5টি ট্রিগার যাচাই করা হয়েছে। ধারাবাহিকতা তীব্রতা বীট.</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Daily rhythm (the hunter's 30): 30 min/day = 10 new leads sourced + 5 triggers verified. Consistency beats intensity.</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49 · 730 / 1085</a:t>
            </a:r>
          </a:p>
        </p:txBody>
      </p:sp>
    </p:spTree>
  </p:cSld>
  <p:clrMapOvr>
    <a:masterClrMapping/>
  </p:clrMapOvr>
</p:sld>
</file>

<file path=ppt/slides/slide7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মানচিত্র খনির সেশন: 'বিউটি সেলুন খুলনা' → 22 ফলাফল → 9 ওয়েবসাইট ছাড়াই, 6টি 1-স্টার স্পিড সাইট সহ, 4টি মৃত FB পেজ সহ (শেষ পোস্ট 2023) → 19টি 40 মিনিটের মধ্যে ট্রিগারড লিড, সবই একটি নির্দিষ্ট প্রথম-লাইন কোণ সহ৷</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Maps mining session: 'beauty salon Khulna' → 22 results → 9 with no website, 6 with 1-star speed sites, 4 with dead FB pages (last post 2023) → 19 triggered leads in 40 minutes, all with a specific first-line angle.</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49 · 731 / 1085</a:t>
            </a:r>
          </a:p>
        </p:txBody>
      </p:sp>
    </p:spTree>
  </p:cSld>
  <p:clrMapOvr>
    <a:masterClrMapping/>
  </p:clrMapOvr>
</p:sld>
</file>

<file path=ppt/slides/slide7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49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≥3 চ্যানেল (লিঙ্কডইন, এফবি গ্রুপ, মানচিত্র, ডিরেক্টরি) জুড়ে আপনার কুলুঙ্গির জন্য উৎস 20 বাস্তব লিড, প্রতিটি যাচাইকৃত ট্রিগার + মিলিত অফার + পরবর্তী অ্যাকশন ভরা। শিকারীর -30 প্রতিদিনের অভ্যাস শুরু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Source 20 real leads for YOUR niche across ≥3 channels (LinkedIn, FB groups, Maps, directories), each with verified trigger + matched offer + next action filled. Start the hunter's-30 daily habit.</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49 · 732 / 1085</a:t>
            </a:r>
          </a:p>
        </p:txBody>
      </p:sp>
    </p:spTree>
  </p:cSld>
  <p:clrMapOvr>
    <a:masterClrMapping/>
  </p:clrMapOvr>
</p:sld>
</file>

<file path=ppt/slides/slide7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49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SB-&lt;id&gt;-D49-এ leads-20.csv (সমস্ত 9টি কলাম ভরা, 'ওয়েবসাইটের প্রয়োজন নেই' কিন্তু 'কোন ওয়েবসাইট নয়, 4.1★ সহ 4.1★' ট্রিগার করে)। গ্রহণযোগ্যতা: ≥3 চ্যানেল প্রতিনিধিত্ব করে, প্রতিটি সারি ক্রিয়াযোগ্য।</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leads-20.csv (all 9 columns filled, triggers specific not 'needs website' but 'no website, 4.1★ with 38 reviews') in SB-&lt;id&gt;-D49. Acceptance: ≥3 channels represented, every row actionable.</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49 · 733 / 1085</a:t>
            </a:r>
          </a:p>
        </p:txBody>
      </p:sp>
    </p:spTree>
  </p:cSld>
  <p:clrMapOvr>
    <a:masterClrMapping/>
  </p:clrMapOvr>
</p:sld>
</file>

<file path=ppt/slides/slide7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49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ট্রিগার ছাড়া কোম্পানি তালিকাভুক্ত করা → আউটরিচ বলতে কিছুই নেই। ট্রিগার হল বার্তা।</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listing companies without triggers → nothing to say in outreach. The trigger IS the message.</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এক বীরত্বপূর্ণ দিনে 200 লিড তারপর নীরবতা → 10/দিন চিরতরে পাইপলাইন তৈরি করে যা অর্থ প্রদান করে।</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200 leads in one heroic day then silence → 10/day forever builds the pipeline that pays.</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এক বীরত্বপূর্ণ দিনে 200 লিড তারপর নীরবতা → 10/দিন চিরতরে পাইপলাইন তৈরি করে যা অর্থ প্রদান করে।</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200 leads in one heroic day then silence → 10/day forever builds the pipeline that pays.</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49 · 734 / 1085</a:t>
            </a:r>
          </a:p>
        </p:txBody>
      </p:sp>
    </p:spTree>
  </p:cSld>
  <p:clrMapOvr>
    <a:masterClrMapping/>
  </p:clrMapOvr>
</p:sld>
</file>

<file path=ppt/slides/slide7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49 · 735 / 1085</a:t>
            </a:r>
          </a:p>
        </p:txBody>
      </p:sp>
    </p:spTree>
  </p:cSld>
  <p:clrMapOvr>
    <a:masterClrMapping/>
  </p:clrMapOvr>
</p:sld>
</file>

<file path=ppt/slides/slide7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49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49তম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49”</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49 · 736 / 1085</a:t>
            </a:r>
          </a:p>
        </p:txBody>
      </p:sp>
    </p:spTree>
  </p:cSld>
  <p:clrMapOvr>
    <a:masterClrMapping/>
  </p:clrMapOvr>
</p:sld>
</file>

<file path=ppt/slides/slide7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50</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50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সম্ভাবনা তালিকা তৈরি + সপ্তাহ পর্যালোচনা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Prospect list build + week review</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10 · থু · বৃহস্পতি, 19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7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50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50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সপ্তাহ 10 পর্যালোচনা: রাকিবের সম্ভাবনা পত্রক — নাম, যোগাযোগ, প্রয়োজন-অনুমান এবং অগ্রাধিকার সহ 40টি ব্যবসা। তিনি এটি একটি সারির মত কাজ করেন, এলোমেলোভাবে নয়। একটি তালিকা সহ ফ্রিল্যান্সাররা সবসময় আশা নিয়ে ফ্রিল্যান্সারদের চেয়ে বেশি উপার্জন করে।</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Week 10 review: Rakib's prospect sheet — 40 businesses with name, contact, need-guess and priority. He works it like a queue, not randomly. Freelancers with a list always earn more than freelancers with hope.</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50 · 738 / 1085</a:t>
            </a:r>
          </a:p>
        </p:txBody>
      </p:sp>
    </p:spTree>
  </p:cSld>
  <p:clrMapOvr>
    <a:masterClrMapping/>
  </p:clrMapOvr>
</p:sld>
</file>

<file path=ppt/slides/slide7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সম্ভাব্য তালিকা তৈরি + সপ্তাহ পর্যালোচনা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Prospect list build + week review</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50 · 739 / 1085</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ক্লায়েন্ট বাজেট এবং মূল্য নির্ধারণ স্প্রেডশীট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Client Budget &amp; Pricing Spreadsheet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খরচ + টার্গেট মার্জিন + ব্রেক-ইভেন (গোল সিক)।</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Cost + target margin + break-even (Goal Seek).</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 · 74 / 1085</a:t>
            </a:r>
          </a:p>
        </p:txBody>
      </p:sp>
    </p:spTree>
  </p:cSld>
  <p:clrMapOvr>
    <a:masterClrMapping/>
  </p:clrMapOvr>
</p:sld>
</file>

<file path=ppt/slides/slide7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সম্ভাব্য তালিকা একটি খামার, লটারি নয়: ট্রিগার সহ 20টি মানসম্পন্ন সারি + পরিকল্পিত পরবর্তী ক্রিয়াগুলি 500 টিরও বেশি স্ক্র্যাপ করা ইমেল তৈরি করে৷</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 prospect list is a farm, not a lottery: 20 quality rows with triggers + planned next actions produce more than 500 scraped emails.</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আজ আপনি একটি কার্যকরী পাইপলাইন ফাইলে একত্রিত হন এবং আপনার সাপ্তাহিক শিকারের সংখ্যা নির্ধারণ করুন। আজ সপ্তাহ 10 কুইজ.</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Today you consolidate into a working pipeline file and define YOUR weekly hunting numbers. Week 10 quiz today.</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50 · 740 / 1085</a:t>
            </a:r>
          </a:p>
        </p:txBody>
      </p:sp>
    </p:spTree>
  </p:cSld>
  <p:clrMapOvr>
    <a:masterClrMapping/>
  </p:clrMapOvr>
</p:sld>
</file>

<file path=ppt/slides/slide7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শীটটিকে পাইপলাইন কলামে আপগ্রেড করুন: + অগ্রাধিকার (একটি হট ট্রিগার / বি ওয়ার্ম / সি ঘড়ি), পর্যায় (নতুন → যোগাযোগ করা হয়েছে → উত্তর দেওয়া হয়েছে → কল → প্রস্তাব → জয়/হারানো), শেষ স্পর্শ, ফলো-আপের তারিখ।</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Upgrade the sheet to pipeline columns: + Priority (A hot trigger / B warm / C watch), Stage (New → Contacted → Replied → Call → Proposal → Won/Lost), Last touch, Follow-up date.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স্কোরিং নিয়ম: A = ট্রিগার + বাজেট সিগন্যাল + পৌঁছানোর যোগ্য যোগাযোগ; বি = ট্রিগার, অজানা বাজেট; C = কুলুঙ্গি ফিট করে, এখনো কোনো ট্রিগার নেই। সর্বদা প্রথম কাজ করুন।</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Scoring rule: A = trigger + budget signal + reachable contact; B = trigger, unknown budget; C = fits niche, no trigger yet. Work A first, always.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ফলো-আপ তারিখ: যোগাযোগে, +3 দিন সেট করুন; উত্তরের পরে, +1 দিন; প্রস্তাবের পরে, +3 দিন; নীরবতা → ক্যাডেন্স দিন 8, দিন 21 (দিন 51 বার্তাগুলি লেখে)।</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Follow-up dates: on contact, set +3 days; after reply, +1 day; after proposal, +3 days; silence → cadence day 8, day 21 (Day 51 writes the messages).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50 · 741 / 1085</a:t>
            </a:r>
          </a:p>
        </p:txBody>
      </p:sp>
    </p:spTree>
  </p:cSld>
  <p:clrMapOvr>
    <a:masterClrMapping/>
  </p:clrMapOvr>
</p:sld>
</file>

<file path=ppt/slides/slide7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ব্যক্তিগতকরণের প্রস্তুতি: প্রতিটি A-লিডের জন্য উদ্দেশ্যপ্রণোদিত প্রথম লাইন লিখুন (তাদের ট্রিগার, তাদের ব্যবসা, একটি পর্যবেক্ষণ) — এটি আগামীকালের আউটরিচ, প্রি-লোডেড৷</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Personalisation prep: for each A-lead write the intended first line (their trigger, their business, one observation) — this is tomorrow's outreach, pre-loaded.</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টুলস: এটিকে Google পত্রকগুলিতে রাখুন (ফ্রি, ফোন-সম্পাদনাযোগ্য, প্রশিক্ষকের সাথে ভাগ করা যায়) — শুধুমাত্র ~100 সক্রিয় লিডের আগে একটি CRM (HubSpot বিনামূল্যে) এ যান৷</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Tools: keep it in Google Sheets (free, phone-editable, shareable with trainer) — move to a CRM (HubSpot free) only past ~100 active leads.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সাপ্তাহিক সংখ্যা (শীট হেডারে সেগুলি লিখুন): উত্স 50 নতুন / যোগাযোগ 20 / লক্ষ্য 3 উত্তর / 1 কল। প্রতি বৃহস্পতিবার পর্যালোচনা করুন।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Weekly numbers (write them in the sheet header): source 50 new / contact 20 / target 3 replies / 1 call. Review every Thursday.</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50 · 742 / 1085</a:t>
            </a:r>
          </a:p>
        </p:txBody>
      </p:sp>
    </p:spTree>
  </p:cSld>
  <p:clrMapOvr>
    <a:masterClrMapping/>
  </p:clrMapOvr>
</p:sld>
</file>

<file path=ppt/slides/slide7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স্বাস্থ্যবিধি: মৃত সীসা (বাউন্স, বন্ধ ব্যবসা) → অবস্থা হারিয়ে + কারণ. একটি পরিষ্কার তালিকা লাইভ সুযোগের উপর আপনার শক্তি রাখে।</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Hygiene: dead leads (bounced, closed business) → status Lost + reason. A clean list keeps your energy on live opportunities.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50 · 743 / 1085</a:t>
            </a:r>
          </a:p>
        </p:txBody>
      </p:sp>
    </p:spTree>
  </p:cSld>
  <p:clrMapOvr>
    <a:masterClrMapping/>
  </p:clrMapOvr>
</p:sld>
</file>

<file path=ppt/slides/slide7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নমুনা সারি: সবুজ পাতার ক্যাফে | নুসরাত (মালিক) | FB পেজ + ফোন | জানুয়ারী থেকে মৃত FB, 4.3★ 60 পর্যালোচনা, কোন রিল নেই | ক | নতুন | প্রথম লাইন: 'জানুয়ারি থেকে আপনার বিরিয়ানি পোস্ট দেখেছি 2k লাইক পেয়েছে — আপনার রিল সাপ্তাহিক এটি করতে পারে' | ফলো-আপ: +3d.</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Sample row: Green Leaf Café | Nusrat (owner) | FB page + phone | dead FB since Jan, 4.3★ 60 reviews, no reels | A | New | first line: 'Saw your Biryani post from January got 2k likes — your reels could do that weekly' | follow-up: +3d.</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50 · 744 / 1085</a:t>
            </a:r>
          </a:p>
        </p:txBody>
      </p:sp>
    </p:spTree>
  </p:cSld>
  <p:clrMapOvr>
    <a:masterClrMapping/>
  </p:clrMapOvr>
</p:sld>
</file>

<file path=ppt/slides/slide7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20টি লিডকে সম্পূর্ণ পাইপলাইন ফর্ম্যাটে রূপান্তর করুন, সেগুলি স্কোর করুন, সমস্ত A-লিডের জন্য প্রথম লাইন লিখুন, আপনার সাপ্তাহিক সংখ্যাগুলি সেট করুন এবং প্রতিক্রিয়ার জন্য আপনার প্রশিক্ষকের সাথে শীটটি ভাগ করুন৷</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Convert your 20 leads into the full pipeline format, score them, write first-lines for all A-leads, set your weekly numbers, and share the sheet with your trainer for feedback.</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50 · 745 / 1085</a:t>
            </a:r>
          </a:p>
        </p:txBody>
      </p:sp>
    </p:spTree>
  </p:cSld>
  <p:clrMapOvr>
    <a:masterClrMapping/>
  </p:clrMapOvr>
</p:sld>
</file>

<file path=ppt/slides/slide7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≥20 স্কোর করা সারি সহ পাইপলাইন-v1 (শীট লিঙ্ক/CSV), প্রতিটি A-লিডের জন্য প্রথম লাইন, SB-&lt;id&gt;-D50 এ সাপ্তাহিক সংখ্যার শিরোনাম। গ্রহণযোগ্যতা: পরবর্তী ক্রিয়া + ফলো-আপ তারিখ ছাড়া কোনো সারি নেই; প্রশিক্ষক-পর্যালোচিত।</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pipeline-v1 (sheet link/CSV) with ≥20 scored rows, first-lines for every A-lead, weekly numbers header in SB-&lt;id&gt;-D50. Acceptance: no row without next action + follow-up date; trainer-reviewed.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50 · 746 / 1085</a:t>
            </a:r>
          </a:p>
        </p:txBody>
      </p:sp>
    </p:spTree>
  </p:cSld>
  <p:clrMapOvr>
    <a:masterClrMapping/>
  </p:clrMapOvr>
</p:sld>
</file>

<file path=ppt/slides/slide7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হোর্ডিং 'নতুন' পর্যায়ে এগিয়ে যায় → একটি তালিকা শুধুমাত্র যোগাযোগ করলেই উপার্জন হয়। উৎস 30 মিনিট, যোগাযোগ 30 মিনিট.</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hoarding leads at 'New' stage → a list earns only when contacted. Source 30 min, contact 30 min.</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কোনো ফলো-আপ তারিখ নেই → 80% উত্তর ফলো-আপ থেকে আসে, প্রথম বার্তা নয়।</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no follow-up dates → 80% of replies come from follow-ups, not first messages.</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কোনো ফলো-আপ তারিখ নেই → 80% উত্তর ফলো-আপ থেকে আসে, প্রথম বার্তা নয়।</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no follow-up dates → 80% of replies come from follow-ups, not first messages.</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50 · 747 / 1085</a:t>
            </a:r>
          </a:p>
        </p:txBody>
      </p:sp>
    </p:spTree>
  </p:cSld>
  <p:clrMapOvr>
    <a:masterClrMapping/>
  </p:clrMapOvr>
</p:sld>
</file>

<file path=ppt/slides/slide7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50 · 748 / 1085</a:t>
            </a:r>
          </a:p>
        </p:txBody>
      </p:sp>
    </p:spTree>
  </p:cSld>
  <p:clrMapOvr>
    <a:masterClrMapping/>
  </p:clrMapOvr>
</p:sld>
</file>

<file path=ppt/slides/slide7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50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50”</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50 · 749 / 1085</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মেঝে গণনা, মার্জিন কলাম এবং 3টি পরিস্থিতির সাথে আপনার প্রধান দক্ষতার জন্য একটি মূল্য শীট তৈরি করুন। সপ্তাহের পর্যালোচনা এটি আনুন.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Build a pricing sheet for YOUR main skill with the floor calculation, margin column, and 3 scenarios. Bring it to the week review.</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 · 75 / 1085</a:t>
            </a:r>
          </a:p>
        </p:txBody>
      </p:sp>
    </p:spTree>
  </p:cSld>
  <p:clrMapOvr>
    <a:masterClrMapping/>
  </p:clrMapOvr>
</p:sld>
</file>

<file path=ppt/slides/slide7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51</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51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দিন 51 - ঠান্ডা ইমেল এবং বার্তা ফ্রেমওয়ার্ক</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Cold email &amp; message frameworks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11 · সূর্য · রবিবার, 22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7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51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51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একই পরিষেবার জন্য দুটি ঠান্ডা ইমেল। ইমেল A: 'আমি ওয়েব ডিজাইন করি, আমাকে ভাড়া করুন।' ইমেল বি: 'আমি দেখেছি আপনার মেনুটি মোবাইলে জুম করা দরকার — আমি এটি 3 দিনের মধ্যে ঠিক করে দিচ্ছি, এখানে একটি অনুরূপ দোকানের সাইট রয়েছে।' B উত্তর পায়। নির্দিষ্ট বীট জেনেরিক.</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Two cold emails for the same service. Email A: 'I do web design, hire me.' Email B: 'I saw your menu needs zooming on mobile — I fix that in 3 days, here is a similar shop's site.' B gets replies. Specific beats generic.</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51 · 751 / 1085</a:t>
            </a:r>
          </a:p>
        </p:txBody>
      </p:sp>
    </p:spTree>
  </p:cSld>
  <p:clrMapOvr>
    <a:masterClrMapping/>
  </p:clrMapOvr>
</p:sld>
</file>

<file path=ppt/slides/slide7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কোল্ড ইমেল এবং বার্তা কাঠামো</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Cold email &amp; message frameworks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51 · 752 / 1085</a:t>
            </a:r>
          </a:p>
        </p:txBody>
      </p:sp>
    </p:spTree>
  </p:cSld>
  <p:clrMapOvr>
    <a:masterClrMapping/>
  </p:clrMapOvr>
</p:sld>
</file>

<file path=ppt/slides/slide7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কোল্ড আউটরিচ কাজ করে যখন এটি তাদের সম্পর্কে হয়: তাদের ট্রিগার, তাদের সমস্যা, একটি প্রশ্ন। 90 শব্দ 900 বীট.</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Cold outreach works when it is about THEM: their trigger, their problem, one question. 90 words beats 900.</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ক্যাডেন্স (0/3/8/21 দিন) উত্তরগুলি 2-3× গুণ করে — বেশিরভাগ উত্তর ফলো-আপ থেকে আসে এবং বেশিরভাগ ফ্রিল্যান্সার কখনই সেগুলি পাঠায় না।</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The cadence (0/3/8/21 days) multiplies replies 2–3× — most answers come from follow-ups, and most freelancers never send them.</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51 · 753 / 1085</a:t>
            </a:r>
          </a:p>
        </p:txBody>
      </p:sp>
    </p:spTree>
  </p:cSld>
  <p:clrMapOvr>
    <a:masterClrMapping/>
  </p:clrMapOvr>
</p:sld>
</file>

<file path=ppt/slides/slide7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বার্তা সূত্র (এটি একবার লিখুন, লাইন 1 সর্বদা ব্যক্তিগত করুন): [তাদের নাম + আপনার ট্রিগার গবেষণা থেকে নির্দিষ্ট পর্যবেক্ষণ] → [একটি নির্দিষ্ট ধারণা/ফিক্স] → [নরম প্রশ্ন] → [স্বাক্ষর: নাম, এক-লাইন অফার, পোর্টফোলিও লিঙ্ক]।</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Message formula (write it once, personalise line 1 always): [Their name + specific observation from your trigger research] → [one concrete idea/fix] → [soft question] → [signature: name, one-line offer, portfolio link].</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বিষয় লাইন (ইমেল): নির্দিষ্ট + সংক্ষিপ্ত — 'সবুজ পাতার রিল (ধারণা)', কখনই 'পেশাদার পরিষেবা উপলব্ধ' নয়। হোয়াটসঅ্যাপ/ডিএম: কোন বিষয় নেই, প্রথম লাইনটি বিষয়।</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Subject lines (email): specific + short — 'Green Leaf's reels (idea)', never 'Professional services available'. WhatsApp/DM: no subject, first line IS the subject.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চ্যানেল পছন্দ: B2B/LinkedIn- পাওয়া পরিচিতির জন্য ইমেল, স্থানীয় SME মালিকদের জন্য WhatsApp/FB Messenger (BD বাস্তবতা), LinkedIn কানেক্ট নোট (≤300 অক্ষর, অনুরোধে কোনো পিচ নেই)।</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Channel choice: email for B2B/LinkedIn-found contacts, WhatsApp/FB Messenger for local SME owners (BD reality), LinkedIn connect note (≤300 chars, no pitch in the request).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51 · 754 / 1085</a:t>
            </a:r>
          </a:p>
        </p:txBody>
      </p:sp>
    </p:spTree>
  </p:cSld>
  <p:clrMapOvr>
    <a:masterClrMapping/>
  </p:clrMapOvr>
</p:sld>
</file>

<file path=ppt/slides/slide7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ক্যাডেন্স: দিন 0 প্রথম স্পর্শ → দিন 3 ফলো-আপ ('দ্রুত বাম্প + একটি অতিরিক্ত ধারণা') → 8 দিন মান স্পর্শ (একটি প্রাসঙ্গিক টিপ/নমুনা পাঠান, জিজ্ঞাসা না করুন) → 21 দিন ভদ্র বন্ধ ('আপনার ফাইল বন্ধ করা - যেকোনো সময় উত্তর দিন')।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Cadence: Day 0 first touch → Day 3 follow-up ('quick bump + one extra idea') → Day 8 value touch (send a relevant tip/sample, no ask) → Day 21 polite close ('closing your file — reply anytime').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গতিতে ব্যক্তিগতকরণ: 5 মিনিট/লিড — তাদের পৃষ্ঠা/সাইট খোলা, একটি বাস্তব পর্যবেক্ষণ নোট করুন, শুধুমাত্র আপনার টেমপ্লেটের প্রথম 2 লাইন মানিয়ে নিন।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Personalisation at speed: 5 min/lead — their page/site open, note one real observation, adapt your template's first 2 lines only.</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ট্র্যাকিং: পাইপলাইনে প্রতিটি প্রেরণ লগ করুন (পর্যায়=যোগাযোগ, শেষ স্পর্শ=তারিখ, ফলো-আপ=+3d)। পত্রক সূত্র =TODAY()+3 তারিখের জন্য।</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Tracking: log every send in the pipeline (Stage=Contacted, Last touch=date, Follow-up=+3d). Sheets formula =TODAY()+3 for the date.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51 · 755 / 1085</a:t>
            </a:r>
          </a:p>
        </p:txBody>
      </p:sp>
    </p:spTree>
  </p:cSld>
  <p:clrMapOvr>
    <a:masterClrMapping/>
  </p:clrMapOvr>
</p:sld>
</file>

<file path=ppt/slides/slide7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ভলিউম ডিসিপ্লিন: 10 পাঠান/দিন, 5 দিন/সপ্তাহ = 50/সপ্তাহ → 3-8টি উত্তর আশা করুন (6-15%)। সংখ্যা অনুভূতি অপ্রাসঙ্গিক করে তোলে।</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Volume discipline: 10 sends/day, 5 days/week = 50/week → expect 3–8 replies (6–15%). Numbers make feelings irrelevant.</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51 · 756 / 1085</a:t>
            </a:r>
          </a:p>
        </p:txBody>
      </p:sp>
    </p:spTree>
  </p:cSld>
  <p:clrMapOvr>
    <a:masterClrMapping/>
  </p:clrMapOvr>
</p:sld>
</file>

<file path=ppt/slides/slide7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500" b="1">
                <a:solidFill>
                  <a:srgbClr val="F4F8FF"/>
                </a:solidFill>
                <a:latin typeface="Nirmala UI"/>
              </a:rPr>
              <a:t>জয়ী হোয়াটসঅ্যাপ (আসল প্যাটার্ন): 'সালাম নুসরাত আপু! Green Leaf-এর জানুয়ারির বিরিয়ানি পোস্ট 2k লাইক পেয়েছে — আপনার খাবার ইতিমধ্যেই বিক্রি হয়ে গেছে, এটি পোস্ট করা বন্ধ করে দিয়েছে। আমি রেস্টুরেন্টের জন্য 8টি রিল/মাস তৈরি করি (নমুনা: লিঙ্ক)। ঈদের মেনুর জন্য 3টি রিল আইডিয়া পাঠাতে চান?' — এই স্টাইলে উত্তরের হার: ~20%।</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950" b="0">
                <a:solidFill>
                  <a:srgbClr val="B9C9DB"/>
                </a:solidFill>
                <a:latin typeface="Inter"/>
              </a:rPr>
              <a:t>Winning WhatsApp (real pattern): 'Salam Nusrat apu! Green Leaf's January biryani post got 2k likes — your food already sells itself, it just stopped posting. I make 8 reels/month for restaurants (sample: link). Want me to send 3 reel ideas for Eid menu?' — reply rate on this style: ~20%.</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51 · 757 / 1085</a:t>
            </a:r>
          </a:p>
        </p:txBody>
      </p:sp>
    </p:spTree>
  </p:cSld>
  <p:clrMapOvr>
    <a:masterClrMapping/>
  </p:clrMapOvr>
</p:sld>
</file>

<file path=ppt/slides/slide7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অফারের জন্য আপনার 4-বার্তা ক্যাডেন্স সেট (দিন 0/3/8/21) লিখুন; আপনার 5টি এ-লিড (ইমেল/হোয়াটসঅ্যাপ/লিঙ্কডইন উপযুক্ত হিসাবে) তে রিয়েল ডে-0 বার্তা পাঠান; ফলো-আপ তারিখ সহ পাইপলাইনে সমস্ত লগ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Write your 4-message cadence set (day 0/3/8/21) for your offer; send REAL day-0 messages to your 5 A-leads (email/WhatsApp/LinkedIn as fits); log all in pipeline with follow-up dates.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51 · 758 / 1085</a:t>
            </a:r>
          </a:p>
        </p:txBody>
      </p:sp>
    </p:spTree>
  </p:cSld>
  <p:clrMapOvr>
    <a:masterClrMapping/>
  </p:clrMapOvr>
</p:sld>
</file>

<file path=ppt/slides/slide7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outreach-templates.md (4টি বার্তা + 3টি বিষয় লাইন) + পাঠান-লগ (টাইমস্ট্যাম্প সহ 5টি আসল পাঠান + চ্যানেল) SB-&lt;id&gt;-D51-এ। গ্রহণযোগ্যতা: প্রতিটি বার্তা ≤90 শব্দ, ব্যক্তিগত প্রথম লাইন, নরম প্রশ্ন; সব 5 লগ.</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outreach-templates.md (4 messages + 3 subject lines) + send-log (5 real sends with timestamps + channel) in SB-&lt;id&gt;-D51. Acceptance: every message ≤90 words, personal first line, soft question; all 5 logged.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51 · 759 / 1085</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pricing-sheet.xlsx + SB-&lt;id&gt;-D05-এ পিডিএফ এক্সপোর্ট। গ্রহণযোগ্যতা: ফ্লোর ক্যালক দেখানো হয়েছে, মার্জিন 40%+, 3টি পরিস্থিতি, ড্রপডাউন কাজ করে। সপ্তাহ 1 কুইজ আজ (বৃহস্পতিবার)।</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pricing-sheet.xlsx + PDF export in SB-&lt;id&gt;-D05. Acceptance: floor calc shown, margins 40%+, 3 scenarios, dropdowns work. Week 1 quiz today (Thu).</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 · 76 / 1085</a:t>
            </a:r>
          </a:p>
        </p:txBody>
      </p:sp>
    </p:spTree>
  </p:cSld>
  <p:clrMapOvr>
    <a:masterClrMapping/>
  </p:clrMapOvr>
</p:sld>
</file>

<file path=ppt/slides/slide7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মেসেজ ওয়ান → রিপ্লাইস ডাই-এ পিচিং প্রাইস। কথোপকথন বিক্রি করুন, চুক্তি নয়।</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pitching price in message one → replies die. Sell the conversation, not the contract.</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ব্যাপক অভিন্ন বিস্ফোরণ → প্ল্যাটফর্ম আপনাকে পতাকা দেয়, মানুষ আপনাকে উপেক্ষা করে। 10 রিয়েল বিট 100 স্প্রে করা হয়েছে।</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mass identical blasts → platforms flag you, humans ignore you. 10 real beats 100 sprayed.</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ব্যাপক অভিন্ন বিস্ফোরণ → প্ল্যাটফর্ম আপনাকে পতাকা দেয়, মানুষ আপনাকে উপেক্ষা করে। 10 রিয়েল বিট 100 স্প্রে করা হয়েছে।</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mass identical blasts → platforms flag you, humans ignore you. 10 real beats 100 sprayed.</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51 · 760 / 1085</a:t>
            </a:r>
          </a:p>
        </p:txBody>
      </p:sp>
    </p:spTree>
  </p:cSld>
  <p:clrMapOvr>
    <a:masterClrMapping/>
  </p:clrMapOvr>
</p:sld>
</file>

<file path=ppt/slides/slide7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51 · 761 / 1085</a:t>
            </a:r>
          </a:p>
        </p:txBody>
      </p:sp>
    </p:spTree>
  </p:cSld>
  <p:clrMapOvr>
    <a:masterClrMapping/>
  </p:clrMapOvr>
</p:sld>
</file>

<file path=ppt/slides/slide7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51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51”</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51 · 762 / 1085</a:t>
            </a:r>
          </a:p>
        </p:txBody>
      </p:sp>
    </p:spTree>
  </p:cSld>
  <p:clrMapOvr>
    <a:masterClrMapping/>
  </p:clrMapOvr>
</p:sld>
</file>

<file path=ppt/slides/slide7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52</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52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দিন 52 - প্রস্তাবগুলি যা জয়ী হয় (কাঠামো + প্রমাণ)</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Proposals that win (structure + proof)</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11 সপ্তাহ · সোম · সোম, 23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7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52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52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একটি 15,000 টাকার প্রস্তাব একটি 9,000 টাকার প্রতিযোগীর বিরুদ্ধে জিতেছে — কারণ এটি বোঝার (ক্লায়েন্টের সমস্যা পুনরুদ্ধার করা), প্রমাণ (2টি অনুরূপ ফলাফল) এবং একটি পরিষ্কার পরিকল্পনা দেখায়। ক্লায়েন্টরা নিশ্চিততার জন্য অর্থ প্রদান করে, সস্তাতার জন্য নয়।</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15,000 taka proposal won against a 9,000 taka competitor — because it showed understanding (client's problem restated), proof (2 similar results) and a clear plan. Clients pay for certainty, not cheapness.</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52 · 764 / 1085</a:t>
            </a:r>
          </a:p>
        </p:txBody>
      </p:sp>
    </p:spTree>
  </p:cSld>
  <p:clrMapOvr>
    <a:masterClrMapping/>
  </p:clrMapOvr>
</p:sld>
</file>

<file path=ppt/slides/slide7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প্রস্তাবগুলি যা জয়ী হয় (কাঠামো + প্রমাণ)</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Proposals that win (structure + proof)</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52 · 765 / 1085</a:t>
            </a:r>
          </a:p>
        </p:txBody>
      </p:sp>
    </p:spTree>
  </p:cSld>
  <p:clrMapOvr>
    <a:masterClrMapping/>
  </p:clrMapOvr>
</p:sld>
</file>

<file path=ppt/slides/slide7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একটি প্রস্তাব একটি সিদ্ধান্তের নথি, একটি প্রবন্ধ নয়: তাদের সমস্যা → আপনার পরিকল্পনা → প্রমাণ → মূল্য বিকল্প → পরবর্তী ধাপ। ক্লায়েন্টরা কী স্কিম করতে পারে তাতে স্বাক্ষর করে।</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A proposal is a decision document, not an essay: their problem → your plan → proof → price options → next step. Clients sign what they can skim.</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সর্বদা 3টি বিকল্প উপস্থাপন করুন (দিন-5 পরিস্থিতি)। পছন্দ মনোবিজ্ঞান: লোকেরা 'কোনটি' বেছে নেয়, 'হ্যাঁ বা না' নয়।</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Always present 3 options (Day-5 scenarios). Choice psychology: people pick 'which one', not 'yes or no'.</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52 · 766 / 1085</a:t>
            </a:r>
          </a:p>
        </p:txBody>
      </p:sp>
    </p:spTree>
  </p:cSld>
  <p:clrMapOvr>
    <a:masterClrMapping/>
  </p:clrMapOvr>
</p:sld>
</file>

<file path=ppt/slides/slide7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পৃষ্ঠা 1 — বোঝাপড়া: 3-4 বাক্যগুলি তাদের শব্দে তাদের লক্ষ্য/সমস্যাকে পুনরুদ্ধার করে (আবিষ্কার থ্রেড থেকে) + এটি ঠিক না করার খরচ।</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Page 1 — Understanding: 3–4 sentences restating THEIR goal/problem in their words (from the discovery thread) + the cost of not fixing it.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পৃষ্ঠা 1 — পরিকল্পনা: তারিখ সহ সংখ্যাযুক্ত বিতরণযোগ্য ('সপ্তাহ 1: X, সপ্তাহ 2: Y, লঞ্চ: তারিখ'), তাদের থেকে আপনার যা প্রয়োজন (সম্পদ, অ্যাক্সেস, প্রতিক্রিয়া জানালা)।</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Page 1 — Plan: numbered deliverables with dates ('Week 1: X, Week 2: Y, Launch: date'), what you need from them (assets, access, feedback windows).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পৃষ্ঠা 2 — প্রমাণ: 1-2 মিনি কেস স্টাডিস (দিন-47 টিজার ফর্ম্যাট) তাদের কুলুঙ্গির সাথে মেলে।</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Page 2 — Proof: 1–2 mini case studies (Day-47 teaser format) matching their niche.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52 · 767 / 1085</a:t>
            </a:r>
          </a:p>
        </p:txBody>
      </p:sp>
    </p:spTree>
  </p:cSld>
  <p:clrMapOvr>
    <a:masterClrMapping/>
  </p:clrMapOvr>
</p:sld>
</file>

<file path=ppt/slides/slide7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পৃষ্ঠা 2 — বিকল্প সারণী: বেসিক / স্ট্যান্ডার্ড (প্রস্তাবিত, হাইলাইট) / প্রিমিয়াম — সুযোগ, সময়রেখা, মূল্য, অর্থপ্রদানের শর্তাবলী (স্ট্যান্ডার্ড+ এ 50% অগ্রিম)।</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Page 2 — Options table: Basic / Standard (recommended, highlighted) / Premium — scope, timeline, price, payment terms (50% advance on Standard+).</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পৃষ্ঠা 3 — শর্তাবলী: প্রতি বিকল্পে রিভিশন রাউন্ড, সুযোগের বাইরের হার, অর্থপ্রদানের পদ্ধতি (বিকাশ/ব্যাঙ্ক/পেওনার), বৈধতা ('এই অফারটি 14 দিন ধরে থাকে')।</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Page 3 — Terms: revision rounds per option, out-of-scope rate, payment methods (bKash/bank/Payoneer), validity ('this offer holds 14 days').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পরবর্তী ধাপ: এক লাইন + লিঙ্ক/বোতাম: 'আপনার নির্বাচিত বিকল্পের সাথে উত্তর দিন এবং আমি আজ চুক্তি + চালান পাঠাব।' তারপর লেখা বন্ধ করুন।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Next step: one line + link/button: 'Reply with your chosen option and I'll send the contract + invoice today.' Then STOP writing.</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52 · 768 / 1085</a:t>
            </a:r>
          </a:p>
        </p:txBody>
      </p:sp>
    </p:spTree>
  </p:cSld>
  <p:clrMapOvr>
    <a:masterClrMapping/>
  </p:clrMapOvr>
</p:sld>
</file>

<file path=ppt/slides/slide7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ফর্ম্যাট: পরিষ্কার PDF (Word/Canva/Google ডক্স টেমপ্লেট, আপনার লেটারহেড 22 দিন থেকে), ≤3 পৃষ্ঠা, আবিষ্কার কথোপকথনের 24 ঘন্টার মধ্যে পাঠানো, ফাইলের নাম client-name_service_proposal.pdf৷</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Format: clean PDF (Word/Canva/Google Docs template, your letterhead from Day 22), ≤3 pages, sent within 24 h of the discovery conversation, filename client-name_service_proposal.pdf.</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52 · 769 / 1085</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আপনার ফ্লোর না জেনে 'অন্যরা কী চার্জ করে' থেকে মূল্য নির্ধারণ → আপনি ক্লায়েন্টকে ভর্তুকি দেন।</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pricing from 'what others charge' without knowing your floor → you subsidise the client.</a:t>
            </a:r>
          </a:p>
        </p:txBody>
      </p:sp>
      <p:sp>
        <p:nvSpPr>
          <p:cNvPr id="15" name="Rounded Rectangle 14"/>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17" name="Rounded Rectangle 16"/>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টিপ: কখনই স্প্রেডশীট পাঠাবেন না — পিডিএফ দৃশ্যের টেবিল পাঠান। শীট অভ্যন্তরীণ রাখুন।</a:t>
            </a:r>
          </a:p>
        </p:txBody>
      </p:sp>
      <p:sp>
        <p:nvSpPr>
          <p:cNvPr id="20" name="TextBox 19"/>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never send the spreadsheet — send the PDF scenario table. Keep the sheet internal.</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 · 77 / 1085</a:t>
            </a:r>
          </a:p>
        </p:txBody>
      </p:sp>
    </p:spTree>
  </p:cSld>
  <p:clrMapOvr>
    <a:masterClrMapping/>
  </p:clrMapOvr>
</p:sld>
</file>

<file path=ppt/slides/slide7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500" b="1">
                <a:solidFill>
                  <a:srgbClr val="F4F8FF"/>
                </a:solidFill>
                <a:latin typeface="Nirmala UI"/>
              </a:rPr>
              <a:t>বাস্তব প্যাটার্ন: রেস্তোরাঁর রিল প্রস্তাব — বোঝা ('সাপ্তাহিক দিনের টেবিল অর্ধেক খালি, রিলে বিজয়ী প্রতিযোগীরা'), প্ল্যান (8 রিল + ৳400/দিনের বিজ্ঞাপন, 30 দিন), প্রমাণ (ক্যাফে কেস 40→3800 ভিউ), বিকল্প ৳12k/৳20k/ ৳2k/এ প্রস্তাবিত দিনে সুপারিশকৃত 50% অগ্রিম সহ ৳20k।</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950" b="0">
                <a:solidFill>
                  <a:srgbClr val="B9C9DB"/>
                </a:solidFill>
                <a:latin typeface="Nirmala UI"/>
              </a:rPr>
              <a:t>Real pattern: restaurant reels proposal — Understanding ('weekday tables half-empty, competitors winning on reels'), Plan (8 reels + ৳400/day ads, 30 days), Proof (café case 40→3800 views), Options ৳12k/৳20k/৳32k, Standard recommended → signed in 2 days at ৳20k with 50% advance.</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52 · 770 / 1085</a:t>
            </a:r>
          </a:p>
        </p:txBody>
      </p:sp>
    </p:spTree>
  </p:cSld>
  <p:clrMapOvr>
    <a:masterClrMapping/>
  </p:clrMapOvr>
</p:sld>
</file>

<file path=ppt/slides/slide7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লেটারহেড ব্যবহার করে, আপনার রেট শীট থেকে 3টি মূল্যের বিকল্প এবং 24-ঘন্টা পাঠান ব্যবহার করে আপনার A-লিডগুলির একটির জন্য একটি সম্পূর্ণ 3-পৃষ্ঠার প্রস্তাব লিখুন। 7-পদক্ষেপের চেকলিস্টের বিরুদ্ধে পিয়ার পর্যালোচনা।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Write a full 3-page proposal for one of your A-leads (real or realistic), using your letterhead, 3 priced options from your rate sheet, and a 24-hour send. Peer review against the 7-step checklist.</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52 · 771 / 1085</a:t>
            </a:r>
          </a:p>
        </p:txBody>
      </p:sp>
    </p:spTree>
  </p:cSld>
  <p:clrMapOvr>
    <a:masterClrMapping/>
  </p:clrMapOvr>
</p:sld>
</file>

<file path=ppt/slides/slide7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প্রস্তাব.pdf (≤3 পৃষ্ঠা) + পিয়ার রিভিউ চেকলিস্ট SB-&lt;id&gt;-D52-এ স্বাক্ষরিত। গ্রহণযোগ্যতা: পৃষ্ঠা 1-এ তাদের শব্দ, প্রস্তাবিত স্তর সহ বিকল্প সারণী, শর্তাবলী অগ্রিম %, একক পরবর্তী-পদক্ষেপ CTA অন্তর্ভুক্ত।</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proposal.pdf (≤3 pages) + peer review checklist signed in SB-&lt;id&gt;-D52. Acceptance: their words on page 1, options table with recommended tier, terms include advance %, single next-step CTA.</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52 · 772 / 1085</a:t>
            </a:r>
          </a:p>
        </p:txBody>
      </p:sp>
    </p:spTree>
  </p:cSld>
  <p:clrMapOvr>
    <a:masterClrMapping/>
  </p:clrMapOvr>
</p:sld>
</file>

<file path=ppt/slides/slide7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8-পৃষ্ঠার প্রস্তাব → স্কিমাররা একটি দেয়াল দেখে, বলুন 'আমাকে ভাবতে দিন'। 3 পৃষ্ঠা, টেবিল, সম্পন্ন.</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8-page proposals → skimmers see a wall, say 'let me think'. 3 pages, tables, done.</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কোন বৈধতা তারিখ নেই → জম্বি প্রস্তাবগুলি আপনার পুরানো দামে 6 মাসের মধ্যে ফিরে আসে।</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no validity date → zombie proposals return in 6 months at your old prices.</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কোন বৈধতা তারিখ নেই → জম্বি প্রস্তাবগুলি আপনার পুরানো দামে 6 মাসের মধ্যে ফিরে আসে।</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no validity date → zombie proposals return in 6 months at your old prices.</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52 · 773 / 1085</a:t>
            </a:r>
          </a:p>
        </p:txBody>
      </p:sp>
    </p:spTree>
  </p:cSld>
  <p:clrMapOvr>
    <a:masterClrMapping/>
  </p:clrMapOvr>
</p:sld>
</file>

<file path=ppt/slides/slide7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52 · 774 / 1085</a:t>
            </a:r>
          </a:p>
        </p:txBody>
      </p:sp>
    </p:spTree>
  </p:cSld>
  <p:clrMapOvr>
    <a:masterClrMapping/>
  </p:clrMapOvr>
</p:sld>
</file>

<file path=ppt/slides/slide7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52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52”</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52 · 775 / 1085</a:t>
            </a:r>
          </a:p>
        </p:txBody>
      </p:sp>
    </p:spTree>
  </p:cSld>
  <p:clrMapOvr>
    <a:masterClrMapping/>
  </p:clrMapOvr>
</p:sld>
</file>

<file path=ppt/slides/slide7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53</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53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দিন 53 - আবিষ্কার কল এবং আপত্তি হ্যান্ডলিং</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Discovery calls &amp; objection handling</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11 · মঙ্গল · মঙ্গল, 24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7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53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53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কলে ক্লায়েন্ট জিজ্ঞেস করল 'এত দাম কেন?' নুসরাত এটি পরিচালনা করেছেন: স্বীকার করুন → মান থেকে রিফ্রেম করুন → অফার বিকল্পগুলি। ক্লায়েন্ট মধ্যম প্যাকেজ বেছে নিয়েছে। আপত্তি ছদ্মবেশে সংকেত কিনছে।</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On a call the client asked 'why so expensive?'. Nusrat handled it: acknowledge → reframe to value → offer options. The client chose the middle package. Objections are buying signals in disguise.</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53 · 777 / 1085</a:t>
            </a:r>
          </a:p>
        </p:txBody>
      </p:sp>
    </p:spTree>
  </p:cSld>
  <p:clrMapOvr>
    <a:masterClrMapping/>
  </p:clrMapOvr>
</p:sld>
</file>

<file path=ppt/slides/slide7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আবিষ্কার কল এবং আপত্তি হ্যান্ডলিং</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Discovery calls &amp; objection handling</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53 · 778 / 1085</a:t>
            </a:r>
          </a:p>
        </p:txBody>
      </p:sp>
    </p:spTree>
  </p:cSld>
  <p:clrMapOvr>
    <a:masterClrMapping/>
  </p:clrMapOvr>
</p:sld>
</file>

<file path=ppt/slides/slide7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আবিষ্কার কলের একটি কাজ আছে: মূল্যের জন্য তাদের সমস্যা গভীরভাবে বুঝুন এবং আত্মবিশ্বাসের সাথে প্রস্তাব করুন। আপনি 70% শোনেন, 30% কথা বলুন।</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The discovery call has one job: understand their problem deeply enough to price and propose confidently. You listen 70%, talk 30%.</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আপত্তি হল আস্থার জন্য অনুরোধ — প্রমাণ এবং বিকল্পগুলির সাথে উত্তর দিন, ডিসকাউন্ট-প্রথম আতঙ্কের সাথে কখনই নয়।</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Objections are requests for confidence — answer with evidence and options, never with discounts-first panic.</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53 · 779 / 1085</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 · 78 / 1085</a:t>
            </a:r>
          </a:p>
        </p:txBody>
      </p:sp>
    </p:spTree>
  </p:cSld>
  <p:clrMapOvr>
    <a:masterClrMapping/>
  </p:clrMapOvr>
</p:sld>
</file>

<file path=ppt/slides/slide7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প্রস্তুতি (5 মিনিট): থ্রেড, তাদের সাইট/পৃষ্ঠা, আপনার পাইপলাইন নোটগুলি পুনরায় পড়ুন; ক্যালেন্ডার + নোটপ্যাড + আপনার রেট শীট খোলা আছে।</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Prep (5 min): re-read the thread, their site/page, your pipeline notes; have calendar + notepad + your rate sheet open.</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খুলুন: ধন্যবাদ → এজেন্ডা এক লাইনে ('আমি আপনার ব্যবসা সম্পর্কে 15 মিনিটের জন্য জিজ্ঞাসা করব, তারপর ব্যাখ্যা করব কিভাবে আমি সাহায্য করব — ভাল শোনাচ্ছে?') → তাদের সম্মত হতে দিন।</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Open: thank → agenda in one line ('I'll ask about your business for 15 minutes, then explain how I'd help — sound good?') → let them agree.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প্রশ্ন মই: ব্যবসা এখন কি করে? → কি কাজ করছে? → সমস্যা/লক্ষ্য কি? → এতে আপনার কত খরচ হয়েছে (টাকা/সময়/হারানো গ্রাহক)? → আপনি কি চেষ্টা করেছেন? → যদি আমরা এটি 60 দিনের মধ্যে ঠিক করি, তাহলে সাফল্য কেমন দেখায়? → বাজেট প্রশ্ন: 'এই ধরনের প্রকল্প সাধারণত ৳X–৳Y চলে — সেই পরিসরটি কি আপনার জন্য কার্যকর?'</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Nirmala UI"/>
              </a:rPr>
              <a:t>3. Question ladder: What does the business do now? → What's working? → What's the problem/goal? → What has it cost you (money/time/lost customers)? → What have you tried? → If we fix this in 60 days, what does success look like? → Budget question: 'Projects like this usually run ৳X–৳Y — is that range workable for you?'</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53 · 780 / 1085</a:t>
            </a:r>
          </a:p>
        </p:txBody>
      </p:sp>
    </p:spTree>
  </p:cSld>
  <p:clrMapOvr>
    <a:masterClrMapping/>
  </p:clrMapOvr>
</p:sld>
</file>

<file path=ppt/slides/slide7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4. শৃঙ্খলা শুনুন: তাদের উত্তরের পরে, 2 সেকেন্ড বিরতি দিন (তারা বিরতিতে আসল সোনা যোগ করে), দৃশ্যমান নোট নিন, মিরর ব্যাক করুন ('তাই সাপ্তাহিক দিনের টেবিলগুলি ব্যথা, সপ্তাহান্তে নয় — ঠিক?')।</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4. Listen discipline: after their answer, pause 2 seconds (they add the real gold in the pause), take visible notes, mirror back ('So the weekday tables are the pain, not weekends — right?').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5. পিচ ব্যাক (শুধুমাত্র 3 মিনিট): তাদের সমস্যা → আপনার প্ল্যান স্কেচ → একটি ম্যাচিং কেস স্টাডি → 'আমি আগামীকাল বিকাল 5 টার মধ্যে 3টি বিকল্প সহ একটি প্রস্তাব পাঠাব — আমি করার আগে কোন প্রশ্ন আছে?'</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5. Pitch back (3 min only): their problem → your plan sketch → one matching case study → 'I'll send a proposal with 3 options by tomorrow 5 PM — any questions before I do?'</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6. আপত্তি লাইব্রেরি: 'খুব ব্যয়বহুল' → সমস্যা-অফ-প্রবলেম রিফ্রেম + মৌলিক বিকল্প; 'চিন্তা করা দরকার' → 'অবশ্যই — আপনি কী ওজন করবেন? আমি এতে তথ্য অন্তর্ভুক্ত করব'; 'ফ্রিল্যান্সারদের সাথে খারাপ অভিজ্ঞতা ছিল' → চুক্তি + মাইলফলক + উত্তর হিসাবে সাপ্তাহিক আপডেট; 'আপনি একটি বিনামূল্যে নমুনা করতে পারেন?' → পেইড পাইলট পরিবর্তে।</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6. Objection library: 'Too expensive' → cost-of-problem reframe + Basic option; 'Need to think' → 'Of course — what's the main thing you'll weigh? I'll include data on it'; 'Had bad experience with freelancers' → contract + milestones + weekly updates as the answer; 'Can you do a free sample?' → paid pilot instead.</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53 · 781 / 1085</a:t>
            </a:r>
          </a:p>
        </p:txBody>
      </p:sp>
    </p:spTree>
  </p:cSld>
  <p:clrMapOvr>
    <a:masterClrMapping/>
  </p:clrMapOvr>
</p:sld>
</file>

<file path=ppt/slides/slide7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কল-পরবর্তী (একই ঘন্টা): সংক্ষিপ্ত বার্তা — তারা কী বলেছে, আপনি কী করবেন, কখন; আপডেট পাইপলাইন পর্যায় + ফলো-আপ তারিখ।</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Post-call (same hour): summary message — what they said, what you'll do, when; update pipeline Stage + follow-up date.</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53 · 782 / 1085</a:t>
            </a:r>
          </a:p>
        </p:txBody>
      </p:sp>
    </p:spTree>
  </p:cSld>
  <p:clrMapOvr>
    <a:masterClrMapping/>
  </p:clrMapOvr>
</p:sld>
</file>

<file path=ppt/slides/slide7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বন্ধ করা কল: 18 মিনিট, মালিক তাদের মধ্যে 14 জনের সাথে কথা বলেছেন। একটি বিরতি থেকে স্বর্ণ: '...আমরা আসলে বৃহস্পতিবারের ভিড় হারিয়ে ফেলি নতুন জায়গায় TikTok ভিডিওর মাধ্যমে।' পরের দিনের প্রস্তাবের নাম বৃহস্পতিবার বিশেষভাবে → 'আপনি আমাদের বুঝতে পেরেছেন' → স্বাক্ষরিত প্রিমিয়াম।</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Call that closed: 18 min, owner talked 14 of them. Gold from a pause: '…we actually lose the Thursday crowd to the new place with the TikTok videos.' Proposal next day named Thursday specifically → 'You understood us' → signed Premium.</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53 · 783 / 1085</a:t>
            </a:r>
          </a:p>
        </p:txBody>
      </p:sp>
    </p:spTree>
  </p:cSld>
  <p:clrMapOvr>
    <a:masterClrMapping/>
  </p:clrMapOvr>
</p:sld>
</file>

<file path=ppt/slides/slide7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জোড়ায় ডিসকভারি ড্রিল × 3 রাউন্ড (লুকানো আপত্তি কার্ড সহ বিভিন্ন কাল্পনিক ক্লায়েন্ট): মই চালান, আপত্তি পরিচালনা করুন, প্রস্তাবের প্রতিশ্রুতি দিয়ে বন্ধ করুন। 70/30 শ্রবণ + সারাংশ বার্তা গুণমানে একে অপরকে স্কোর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Discovery drills in pairs × 3 rounds (different fictional clients with hidden objection cards): run the ladder, handle the objection, close with the proposal promise. Score each other on 70/30 listening + summary message quality.</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53 · 784 / 1085</a:t>
            </a:r>
          </a:p>
        </p:txBody>
      </p:sp>
    </p:spTree>
  </p:cSld>
  <p:clrMapOvr>
    <a:masterClrMapping/>
  </p:clrMapOvr>
</p:sld>
</file>

<file path=ppt/slides/slide7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call-script.pdf (আপনার প্রশ্নের মই + আপনার কথায় আপত্তির উত্তর) + SB-&lt;id&gt;-D53-এ 2টি ড্রিল সারাংশ বার্তা। গ্রহণযোগ্যতা: বাজেট প্রশ্ন অন্তর্ভুক্ত, সারাংশ ক্লায়েন্টের নিজস্ব শব্দ প্রতিফলিত করে।</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call-script.pdf (your question ladder + objection answers in your words) + 2 drill summary messages in SB-&lt;id&gt;-D53. Acceptance: budget question included, summaries mirror the client's own words.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53 · 785 / 1085</a:t>
            </a:r>
          </a:p>
        </p:txBody>
      </p:sp>
    </p:spTree>
  </p:cSld>
  <p:clrMapOvr>
    <a:masterClrMapping/>
  </p:clrMapOvr>
</p:sld>
</file>

<file path=ppt/slides/slide7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3 মিনিটে পিচ করা → আপনি কিছুই নির্ণয় করেন না, মূল্য অন্ধ, অন্য সবার মতো শব্দ।</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pitching in minute 3 → you diagnose nothing, price blind, sound like everyone else.</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বাজেট প্রশ্ন ভয়ে → তাড়াতাড়ি জিজ্ঞাসা করা সময় নষ্টকারীদের অযোগ্য করে এবং আপনার পরিসরকে নোঙর করে।</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fearing the budget question → asking early disqualifies time-wasters and anchors your range.</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বাজেট প্রশ্ন ভয়ে → তাড়াতাড়ি জিজ্ঞাসা করা সময় নষ্টকারীদের অযোগ্য করে এবং আপনার পরিসরকে নোঙর করে।</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fearing the budget question → asking early disqualifies time-wasters and anchors your range.</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53 · 786 / 1085</a:t>
            </a:r>
          </a:p>
        </p:txBody>
      </p:sp>
    </p:spTree>
  </p:cSld>
  <p:clrMapOvr>
    <a:masterClrMapping/>
  </p:clrMapOvr>
</p:sld>
</file>

<file path=ppt/slides/slide7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53 · 787 / 1085</a:t>
            </a:r>
          </a:p>
        </p:txBody>
      </p:sp>
    </p:spTree>
  </p:cSld>
  <p:clrMapOvr>
    <a:masterClrMapping/>
  </p:clrMapOvr>
</p:sld>
</file>

<file path=ppt/slides/slide7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53তম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53”</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53 · 788 / 1085</a:t>
            </a:r>
          </a:p>
        </p:txBody>
      </p:sp>
    </p:spTree>
  </p:cSld>
  <p:clrMapOvr>
    <a:masterClrMapping/>
  </p:clrMapOvr>
</p:sld>
</file>

<file path=ppt/slides/slide7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54</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54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মূল্য নির্ধারণের কথোপকথন এবং আলোচনা লাইভ</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Pricing conversations &amp; negotiation live</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11 সপ্তাহ · বুধ · বুধ, 25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5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5”</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 · 79 / 1085</a:t>
            </a:r>
          </a:p>
        </p:txBody>
      </p:sp>
    </p:spTree>
  </p:cSld>
  <p:clrMapOvr>
    <a:masterClrMapping/>
  </p:clrMapOvr>
</p:sld>
</file>

<file path=ppt/slides/slide7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54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54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রাকিব একটি ফ্ল্যাট 10,000 উদ্ধৃত করেছে এবং ক্লায়েন্ট 7,000-এ আলোচনা করেছে — উভয়ই ভাল বোধ করেছে কারণ তিনি প্রস্তুত করেছিলেন: অ্যাঙ্কর মূল্য, ওয়াক-অ্যাওয়ে পয়েন্ট এবং একটি ছোট সুযোগের বিকল্প প্রস্তুত। একটি পরিকল্পনা সঙ্গে আলোচনা, ভয় সঙ্গে কখনও.</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Rakib quoted a flat 10,000 and the client negotiated to 7,000 — both felt fine because he had prepared: anchor price, walk-away point, and a smaller-scope option ready. Negotiate with a plan, never with fear.</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54 · 790 / 1085</a:t>
            </a:r>
          </a:p>
        </p:txBody>
      </p:sp>
    </p:spTree>
  </p:cSld>
  <p:clrMapOvr>
    <a:masterClrMapping/>
  </p:clrMapOvr>
</p:sld>
</file>

<file path=ppt/slides/slide7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মূল্য নির্ধারণের কথোপকথন এবং আলোচনা লাইভ৷</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Pricing conversations &amp; negotiation live</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54 · 791 / 1085</a:t>
            </a:r>
          </a:p>
        </p:txBody>
      </p:sp>
    </p:spTree>
  </p:cSld>
  <p:clrMapOvr>
    <a:masterClrMapping/>
  </p:clrMapOvr>
</p:sld>
</file>

<file path=ppt/slides/slide7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দামের কথোপকথনগুলি কাঠামোগত, উন্নত নয়: বর্তমান বিকল্পগুলি → অ্যাঙ্কর মান → ফাঁক পরিচালনা করুন → শর্তে সম্মত হন → এটি লিখিতভাবে পান।</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Price conversations are structured, not improvised: present options → anchor value → handle the gap → agree terms → get it in writing.</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ডিসকাউন্ট হল ট্রেড, কখনোই উপহার নয়: প্রতিটি হ্রাস আপনাকে কিছু না কিছু কিনে দেয় (আপফ্রন্ট পেমেন্ট, দীর্ঘ সময়রেখা, প্রশংসাপত্র, রেফারেল ইন্ট্রো)।</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Discounts are trades, never gifts: every reduction buys you something (upfront payment, longer timeline, testimonial, referral intro).</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54 · 792 / 1085</a:t>
            </a:r>
          </a:p>
        </p:txBody>
      </p:sp>
    </p:spTree>
  </p:cSld>
  <p:clrMapOvr>
    <a:masterClrMapping/>
  </p:clrMapOvr>
</p:sld>
</file>

<file path=ppt/slides/slide7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পরিসরটি আত্মবিশ্বাসের সাথে উপস্থাপন করুন: 'এই সুযোগের জন্য, বিকল্পের উপর নির্ভর করে প্রকল্পগুলি ৳18–32k চালিত হয় — এখানে প্রতিটিতে কী অন্তর্ভুক্ত রয়েছে।' তারপর নীরবতা।</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Nirmala UI"/>
              </a:rPr>
              <a:t>1. Present the range confidently: 'For this scope, projects run ৳18–32k depending on the option — here's what each includes.' Then silence.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মানের উপর অ্যাঙ্কর, ঘন্টা নয়: 'ধীরগতির সাইটের জন্য আপনার পরিত্যক্ত গাড়িতে ~৳40k/মাস খরচ হবে — ঠিক হল একবার ৳25k।' তাদের সমস্যার খরচ আপনার ফি ছোট করে তোলে।</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Nirmala UI"/>
              </a:rPr>
              <a:t>2. Anchor on value, not hours: 'The slow site costs you ~৳40k/month in abandoned carts — the fix is ৳25k once.' Their problem's cost makes your fee small.</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যদি বাজেট &lt; আপনার ফ্লোর: সঙ্কুচিত স্কোপ, কখনই হার না — '৳15k এ আমি মেনু + 4 রিল (বেসিক) সরবরাহ করব এবং আমরা পরের মাসে বিজ্ঞাপন যোগ করব।' হার থাকে; সুযোগ flexes.</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Nirmala UI"/>
              </a:rPr>
              <a:t>3. If budget &lt; your floor: shrink scope, never rate — 'At ৳15k I'd deliver the menu + 4 reels (Basic) and we add ads next month.' Rate stays; scope flexes.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54 · 793 / 1085</a:t>
            </a:r>
          </a:p>
        </p:txBody>
      </p:sp>
    </p:spTree>
  </p:cSld>
  <p:clrMapOvr>
    <a:masterClrMapping/>
  </p:clrMapOvr>
</p:sld>
</file>

<file path=ppt/slides/slide7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ডিসকাউন্টের জন্য ট্রেড ল্যাডার: 100% অগ্রিমের জন্য 5% · একটি ভিডিও প্রশংসাপত্রের জন্য 5% · 2টি রেফারেল ভূমিকার জন্য 0% 'শুধু কারণ' (ভদ্রতার সাথে ধরে রাখুন)।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Trade ladder for discounts: 5% for 100% upfront · 5% for a video testimonial · 5% for 2 referral introductions · 0% for 'just because' (politely hold).</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শর্তাবলী অ-আলোচনাযোগ্য: 50% অগ্রিম (নতুন ক্লায়েন্ট), ৳50k এর বেশি মাইলস্টোন, লিখিত সুযোগ, রিভিশন রাউন্ড ক্যাপড, স্কোপের বাইরে ঘন্টার হার উল্লেখ করা হয়েছে।</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Nirmala UI"/>
              </a:rPr>
              <a:t>5. Terms non-negotiables: 50% advance (new clients), milestones over ৳50k, written scope, revision rounds capped, out-of-scope hourly rate stated.</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মৌখিক বন্ধ → একই দিনে লিখিত: 'দারুণ — স্ট্যান্ডার্ড এ ৳20k, 50% অগ্রিম, 3 সপ্তাহের মধ্যে লঞ্চ। আমি এখন চুক্তি এবং চালান পাঠাব।' ঘন্টার মধ্যে পাঠান।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Nirmala UI"/>
              </a:rPr>
              <a:t>6. Verbal close → written same day: 'Great — Standard at ৳20k, 50% advance, launch in 3 weeks. I'll send the contract and invoice now.' Send within the hour.</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54 · 794 / 1085</a:t>
            </a:r>
          </a:p>
        </p:txBody>
      </p:sp>
    </p:spTree>
  </p:cSld>
  <p:clrMapOvr>
    <a:masterClrMapping/>
  </p:clrMapOvr>
</p:sld>
</file>

<file path=ppt/slides/slide7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ওয়াক-অ্যাওয়ে প্র্যাকটিস: যদি তারা আপনার ফ্লোরের নিচে কোনো ট্রেড ছাড়াই পূর্ণ সুযোগ দাবি করে → ভদ্র না + দরজা খোলা ('যখন বাজেট অনুমতি দেয়, আমরা যা করব তা এখানে)। খ্যাতি যৌগ; হতাশা ডিসকাউন্ট আপনার বাজার বিষ.</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Walk-away practice: if they demand full scope below your floor with no trade → polite no + door open ('when budget allows, here's what we'd do'). Reputation compounds; desperation discounts poison your market.</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54 · 795 / 1085</a:t>
            </a:r>
          </a:p>
        </p:txBody>
      </p:sp>
    </p:spTree>
  </p:cSld>
  <p:clrMapOvr>
    <a:masterClrMapping/>
  </p:clrMapOvr>
</p:sld>
</file>

<file path=ppt/slides/slide7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সংরক্ষিত চুক্তি: '৳12k সর্বোচ্চ' বনাম ফ্লোর ৳15k → স্কোপ-কাট অফারে ক্লায়েন্ট (শুধুমাত্র মেনু, একই রেট কার্ডে পরের মাসে রিল) → ৳12k এ মেনু নিলেন + পরবর্তী মাসের জন্য বুক করা রিল = 60 দিনের বেশি ৳24k, রেট কখনও বাঁকা নয়।</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Saved deal: client at '৳12k max' vs floor ৳15k → scope-cut offer (menu only now, reels next month at same rate card) → took menu at ৳12k + booked reels for next month = ৳24k over 60 days, rate never bent.</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54 · 796 / 1085</a:t>
            </a:r>
          </a:p>
        </p:txBody>
      </p:sp>
    </p:spTree>
  </p:cSld>
  <p:clrMapOvr>
    <a:masterClrMapping/>
  </p:clrMapOvr>
</p:sld>
</file>

<file path=ppt/slides/slide7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নেগোসিয়েশন ল্যাব: গোপন বাজেট কার্ড সহ 3টি লাইভ রাউন্ড (একটি তলায়, একটি 'ডিসকাউন্ট প্রয়োজন', একটি প্রিমিয়াম-প্রস্তুত)। জোরে জোরে বাণিজ্য মই অনুশীলন. সংক্ষিপ্ত বিবরণ: যার হার কখনও সরানো হয়নি এবং এটি কেমন লাগলো?</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Negotiation lab: 3 live rounds with secret budget cards (one below floor, one 'need discount', one premium-ready). Practice the trade ladder aloud. Debrief: whose rate never moved and how did it feel?</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54 · 797 / 1085</a:t>
            </a:r>
          </a:p>
        </p:txBody>
      </p:sp>
    </p:spTree>
  </p:cSld>
  <p:clrMapOvr>
    <a:masterClrMapping/>
  </p:clrMapOvr>
</p:sld>
</file>

<file path=ppt/slides/slide79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negotiation-playbook.md (7টি ধাপের প্রতিটির জন্য আপনার বাক্যাংশ + ট্রেড ল্যাডার) + SB-&lt;id&gt;-D54-এ রাউন্ড নোট। গ্রহণযোগ্যতা: একটি স্কোপ-সঙ্কুচিত স্ক্রিপ্ট এবং 4টি কংক্রিট ট্রেড অন্তর্ভুক্ত করে; ড্রিল নোট শো হার অনুষ্ঠিত.</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negotiation-playbook.md (your phrases for each of the 7 steps + trade ladder) + round notes in SB-&lt;id&gt;-D54. Acceptance: includes a scope-shrink script and 4 concrete trades; drill notes show rate held.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54 · 798 / 1085</a:t>
            </a:r>
          </a:p>
        </p:txBody>
      </p:sp>
    </p:spTree>
  </p:cSld>
  <p:clrMapOvr>
    <a:masterClrMapping/>
  </p:clrMapOvr>
</p:sld>
</file>

<file path=ppt/slides/slide79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'আমাকে চেক করে ফিরে আসতে দিন' দামের উপর → দ্বিধা প্যাডিং হিসাবে পড়ে। আপনার মেঝে ঠান্ডা জানুন (দিন 5)।</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'let me check and get back' on price → hesitation reads as padding. Know your floor cold (Day 5).</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জয়ের জন্য ছাড় দেওয়া, তারপর ক্লায়েন্টকে বিরক্ত করা → গুণমান হ্রাস, পর্যালোচনা ক্ষতিগ্রস্ত, পুনরাবৃত্তি ব্যবসা মারা যায়।</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discounting to win, then resenting the client → quality drops, review suffers, repeat business dies.</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জয়ের জন্য ছাড় দেওয়া, তারপর ক্লায়েন্টকে বিরক্ত করা → গুণমান হ্রাস, পর্যালোচনা ক্ষতিগ্রস্ত, পুনরাবৃত্তি ব্যবসা মারা যায়।</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discounting to win, then resenting the client → quality drops, review suffers, repeat business dies.</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54 · 799 / 1085</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কোর্স শুরু</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Course Kickoff</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সজিববাইগ ফ্রিল্যান্সিং বুটক্যাম্পে স্বাগতম।</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06</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6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এক্সেল চার্ট, ট্র্যাকার এবং লুকআপ টেবিল</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Excel charts, trackers &amp; lookup tables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2 · সূর্য · রবিবার, 20 সেপ্টেম্বর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80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54 · 800 / 1085</a:t>
            </a:r>
          </a:p>
        </p:txBody>
      </p:sp>
    </p:spTree>
  </p:cSld>
  <p:clrMapOvr>
    <a:masterClrMapping/>
  </p:clrMapOvr>
</p:sld>
</file>

<file path=ppt/slides/slide80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54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54”</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54 · 801 / 1085</a:t>
            </a:r>
          </a:p>
        </p:txBody>
      </p:sp>
    </p:spTree>
  </p:cSld>
  <p:clrMapOvr>
    <a:masterClrMapping/>
  </p:clrMapOvr>
</p:sld>
</file>

<file path=ppt/slides/slide80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55</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55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পাইপলাইন, CRM এবং ফলো-আপ ক্যাডেন্স + সপ্তাহের পর্যালোচনা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Pipeline, CRM &amp; follow-up cadence + week review</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11 সপ্তাহ · বৃহস্পতি · বৃহস্পতি, 26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80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55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55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সপ্তাহ 11 পর্যালোচনা: তানভীর দুটি ফলো-আপ মিস করেছেন এবং উভয় কাজ হারিয়েছেন — যতক্ষণ না তিনি ফলো-আপ তারিখ সহ একটি সাধারণ CRM শীট তৈরি করেছিলেন। নিয়ম: প্রতিটি সম্ভাবনা 3 টাচ পায়। বেশিরভাগ অর্ডার ফলো-আপ #2 এবং #3 থেকে আসে, #1 থেকে নয়।</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Week 11 review: Tanvir missed two follow-ups and lost both jobs — until he built a simple CRM sheet with follow-up dates. Rule: every prospect gets 3 touches. Most orders come from follow-up #2 and #3, not #1.</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55 · 803 / 1085</a:t>
            </a:r>
          </a:p>
        </p:txBody>
      </p:sp>
    </p:spTree>
  </p:cSld>
  <p:clrMapOvr>
    <a:masterClrMapping/>
  </p:clrMapOvr>
</p:sld>
</file>

<file path=ppt/slides/slide80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পাইপলাইন, CRM এবং ফলো-আপ ক্যাডেন্স + সপ্তাহ পর্যালোচনা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Pipeline, CRM &amp; follow-up cadence + week review</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55 · 804 / 1085</a:t>
            </a:r>
          </a:p>
        </p:txBody>
      </p:sp>
    </p:spTree>
  </p:cSld>
  <p:clrMapOvr>
    <a:masterClrMapping/>
  </p:clrMapOvr>
</p:sld>
</file>

<file path=ppt/slides/slide80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পাইপলাইন + ক্যাডেন্স = অনুমানযোগ্য আয়। 30টি লাইভ লিড সহ একজন ফ্রিল্যান্সার এবং একটি ফলো-আপ আচার প্রকল্পগুলির মধ্যে কখনই আতঙ্কিত হয় না৷</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Pipeline + cadence = predictable income. A freelancer with 30 live leads and a follow-up ritual never panics between projects.</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সাপ্তাহিক পর্যালোচনা (30 মিনিট, প্রতি বৃহস্পতিবার) হল ইঞ্জিন: সংখ্যা ইন, অ্যাকশন আউট। আজ 11 সপ্তাহের কুইজ।</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The weekly review (30 min, every Thursday) is the engine: numbers in, actions out. Week 11 quiz today.</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55 · 805 / 1085</a:t>
            </a:r>
          </a:p>
        </p:txBody>
      </p:sp>
    </p:spTree>
  </p:cSld>
  <p:clrMapOvr>
    <a:masterClrMapping/>
  </p:clrMapOvr>
</p:sld>
</file>

<file path=ppt/slides/slide80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CRM পছন্দ: Google শীট থেকে 100 লিড (ফ্রি, দ্রুত); HubSpot ফ্রি CRM এর বাইরে (ডিল, কাজ, ইমেল লগ)। চাদর ব্যথা হলেই সরান।</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CRM choice: Google Sheets to 100 leads (free, fast); HubSpot Free CRM beyond (deals, tasks, email log). Move only when the sheet hurts.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পর্যায়গুলি (ঠিক এইগুলি রাখুন): নতুন → যোগাযোগ করা হয়েছে → উত্তর দেওয়া হয়েছে → কল/আলোচনা → প্রস্তাব → জিতেছে / হারানো (কারণ সহ) / লালনপালন (সি-লিডস, মাসিক স্পর্শ)।</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Stages (keep exactly these): New → Contacted → Replied → Call/Discussion → Proposal → Won / Lost (with reason) / Nurture (C-leads, monthly touch).</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অটোমেশন-লাইট: স্টেজ অনুসারে শীট শর্তসাপেক্ষ বিন্যাস; =IF(অনুসরণ&lt;=TODAY(),"ACTION","") কলাম প্রতিদিন সকালে আপনাকে চিৎকার করে; ড্রাইভ ইমেল টেমপ্লেট এক ক্লিক দূরে.</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Automation-lite: Sheets conditional formatting by Stage; =IF(followup&lt;=TODAY(),"ACTION","") column screams at you each morning; Drive email templates one click away.</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55 · 806 / 1085</a:t>
            </a:r>
          </a:p>
        </p:txBody>
      </p:sp>
    </p:spTree>
  </p:cSld>
  <p:clrMapOvr>
    <a:masterClrMapping/>
  </p:clrMapOvr>
</p:sld>
</file>

<file path=ppt/slides/slide80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দৈনিক 15: প্রতিদিন সকালে — অ্যাকশন সারিগুলি সাফ করুন (নির্ধারিত ফলো-আপগুলি পাঠান), গতকালের স্পর্শগুলি লগ করুন, যে কোনও নতুন লিড যুক্ত করুন৷ পনের মিনিট, আলোচনার অযোগ্য।</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Daily 15: every morning — clear the ACTION rows (send due follow-ups), log yesterday's touches, add any new lead. Fifteen minutes, non-negotiable.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সাপ্তাহিক পর্যালোচনা অনুষ্ঠান (বৃহস্পতিবার 30 মিনিট): পর্যায় অনুসারে গণনা → উত্তরের হার → প্রস্তাবের হার → জেতা/হারানো কারণ → পরের সপ্তাহের উত্স/যোগাযোগ লক্ষ্য → একটি প্রক্রিয়া সংশোধন।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Weekly review ritual (Thu 30 min): count by stage → reply rate → proposal rate → won/lost reasons → next week's source/contact targets → one process fix.</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হারানো স্বাস্থ্যবিধি: প্রতিটি হারানো একটি কারণ পায় (মূল্য/সময়/প্রতিযোগী/ভূত) — প্যাটার্নগুলি দেখায় কী ঠিক করতে হবে (প্রস্তাব? কুলুঙ্গি? গতি?)।</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Lost hygiene: every Lost gets a reason (price/timing/competitor/ghost) — patterns show what to fix (proposal? niche? speed?).</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55 · 807 / 1085</a:t>
            </a:r>
          </a:p>
        </p:txBody>
      </p:sp>
    </p:spTree>
  </p:cSld>
  <p:clrMapOvr>
    <a:masterClrMapping/>
  </p:clrMapOvr>
</p:sld>
</file>

<file path=ppt/slides/slide80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নর্চার লুপ: সি-লিডস + পুরানো ক্লায়েন্টরা মাসিক এক ভ্যালু টাচ পান (টিপ, নমুনা, সিজনাল অফার) — 'মৃত' লিডের 30% এক বছরের মধ্যে পুনরুজ্জীবিত হয়।</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Nurture loop: C-leads + old clients get one value touch monthly (tip, sample, seasonal offer) — 30% of 'dead' leads revive within a year.</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55 · 808 / 1085</a:t>
            </a:r>
          </a:p>
        </p:txBody>
      </p:sp>
    </p:spTree>
  </p:cSld>
  <p:clrMapOvr>
    <a:masterClrMapping/>
  </p:clrMapOvr>
</p:sld>
</file>

<file path=ppt/slides/slide80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সংখ্যায় সপ্তাহ (বাস্তববাদী মাস 2): উৎস 42, যোগাযোগ করা 38, উত্তর 7 (18%), কল 3, প্রস্তাব 3, জিতেছে 1 (৳20k) + 1 nurture revived (৳8k)। বৃহস্পতিবারের পর্যালোচনায় স্থগিত প্রস্তাবগুলি দেখা গেছে → 24-ঘণ্টা পাঠানোর নিয়ম যোগ করেছে → পরের মাসে 2 জিতেছে।</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Week in numbers (realistic month 2): sourced 42, contacted 38, replies 7 (18%), calls 3, proposals 3, won 1 (৳20k) + 1 nurture revived (৳8k). The Thursday review spotted proposals stalling → added the 24-hour send rule → next month 2 won.</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55 · 809 / 1085</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6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6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একটি কোচিং সেন্টার চার্ট সহ মাসিক উপস্থিতি এবং ফি ট্র্যাকার চেয়েছিল। রাকিব এটি একটি পিভট-স্টাইলের সারাংশ এবং একটি বার চার্ট দিয়ে তৈরি করেছিল — মালিক এটি মিটিংয়ে অভিভাবকদের দেখিয়েছিলেন। একটি ট্র্যাকার থেকে চলমান 3,000 টাকা/মাস কাজ।</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coaching centre wanted a monthly attendance and fee tracker with charts. Rakib built it with a pivot-style summary and a bar chart — the owner showed it to guardians at the meeting. Ongoing 3,000 taka/month work from one tracker.</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 · 81 / 1085</a:t>
            </a:r>
          </a:p>
        </p:txBody>
      </p:sp>
    </p:spTree>
  </p:cSld>
  <p:clrMapOvr>
    <a:masterClrMapping/>
  </p:clrMapOvr>
</p:sld>
</file>

<file path=ppt/slides/slide8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পাইপলাইনকে পূর্ণ পর্যায়ের শৃঙ্খলায় স্থানান্তর করুন, ACTION সূত্র কলাম + শর্তসাপেক্ষ বিন্যাস তৈরি করুন, নম্বর সহ আপনার প্রথম বাস্তব সাপ্তাহিক পর্যালোচনা চালান এবং আপনার ফোন ক্যালেন্ডারে বৃহস্পতিবারের অনুষ্ঠানের সময়সূচী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Migrate your pipeline to full stage discipline, build the ACTION formula column + conditional formatting, run your first real weekly review with numbers, and schedule the Thursday ritual in your phone calendar.</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55 · 810 / 1085</a:t>
            </a:r>
          </a:p>
        </p:txBody>
      </p:sp>
    </p:spTree>
  </p:cSld>
  <p:clrMapOvr>
    <a:masterClrMapping/>
  </p:clrMapOvr>
</p:sld>
</file>

<file path=ppt/slides/slide8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SB-&lt;id&gt;-D55-এ ধাপ সহ crm-শীট (লিংক/CSV), ACTION কলাম, সাপ্তাহিক-রিভিউ সারাংশ (প্রথম বাস্তব সংখ্যা + একটি প্রক্রিয়া ফিক্স)। গ্রহণযোগ্যতা: প্রতিটি সীসা আছে পর্যায় + পরবর্তী কর্ম; পর্যালোচনা দেখায় 5 গণনা + উত্তর হার.</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crm-sheet (link/CSV) with stages, ACTION column, weekly-review summary (first real numbers + one process fix) in SB-&lt;id&gt;-D55. Acceptance: every lead has stage + next action; review shows 5 counts + reply rate.</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55 · 811 / 1085</a:t>
            </a:r>
          </a:p>
        </p:txBody>
      </p:sp>
    </p:spTree>
  </p:cSld>
  <p:clrMapOvr>
    <a:masterClrMapping/>
  </p:clrMapOvr>
</p:sld>
</file>

<file path=ppt/slides/slide8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কবরস্থান হিসাবে CRM (লগ করা, কখনও কাজ করেনি) → ACTION কলামটি প্রতিদিন খালি করার জন্য বিদ্যমান।</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CRM as graveyard (logged, never worked) → the ACTION column exists to be emptied daily.</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সাপ্তাহিক পর্যালোচনা এড়িয়ে যাওয়া কারণ 'ব্যস্ত' → সংখ্যা ছাড়া ব্যস্ত থাকলে মাসগুলি কীভাবে হারিয়ে যায়।</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skipping the weekly review because 'busy' → busy without numbers is how months vanish.</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সাপ্তাহিক পর্যালোচনা এড়িয়ে যাওয়া কারণ 'ব্যস্ত' → সংখ্যা ছাড়া ব্যস্ত থাকলে মাসগুলি কীভাবে হারিয়ে যায়।</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skipping the weekly review because 'busy' → busy without numbers is how months vanish.</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55 · 812 / 1085</a:t>
            </a:r>
          </a:p>
        </p:txBody>
      </p:sp>
    </p:spTree>
  </p:cSld>
  <p:clrMapOvr>
    <a:masterClrMapping/>
  </p:clrMapOvr>
</p:sld>
</file>

<file path=ppt/slides/slide8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55 · 813 / 1085</a:t>
            </a:r>
          </a:p>
        </p:txBody>
      </p:sp>
    </p:spTree>
  </p:cSld>
  <p:clrMapOvr>
    <a:masterClrMapping/>
  </p:clrMapOvr>
</p:sld>
</file>

<file path=ppt/slides/slide8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55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55”</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55 · 814 / 1085</a:t>
            </a:r>
          </a:p>
        </p:txBody>
      </p:sp>
    </p:spTree>
  </p:cSld>
  <p:clrMapOvr>
    <a:masterClrMapping/>
  </p:clrMapOvr>
</p:sld>
</file>

<file path=ppt/slides/slide8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56</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56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মূল্য নির্ধারণের মডেল এবং ব্যক্তিগত রেট কার্ড</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Pricing models &amp; personal rate card</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12 · সূর্য · রবিবার, 29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8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56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56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একই লোগো কাজ, তিনটি মূল্য: মৌলিক 3,000 (1 ধারণা), স্ট্যান্ডার্ড 6,000 (3 ধারণা + সংশোধন), প্রিমিয়াম 12,000 (সম্পূর্ণ ব্র্যান্ড কিট)। বেশিরভাগ ক্লায়েন্ট মাঝখানে বাছাই করে। রেট কার্ড চালু 'কত?' 'কোনটি?'</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Same logo job, three prices: basic 3,000 (1 concept), standard 6,000 (3 concepts + revisions), premium 12,000 (full brand kit). Most clients pick the middle. Rate cards turn 'how much?' into 'which one?'.</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56 · 816 / 1085</a:t>
            </a:r>
          </a:p>
        </p:txBody>
      </p:sp>
    </p:spTree>
  </p:cSld>
  <p:clrMapOvr>
    <a:masterClrMapping/>
  </p:clrMapOvr>
</p:sld>
</file>

<file path=ppt/slides/slide8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মূল্য নির্ধারণের মডেল এবং ব্যক্তিগত রেট কার্ড</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Pricing models &amp; personal rate card</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56 · 817 / 1085</a:t>
            </a:r>
          </a:p>
        </p:txBody>
      </p:sp>
    </p:spTree>
  </p:cSld>
  <p:clrMapOvr>
    <a:masterClrMapping/>
  </p:clrMapOvr>
</p:sld>
</file>

<file path=ppt/slides/slide8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মূল্য নির্ধারণের মডেল: প্রতি ঘণ্টায় (স্বচ্ছ, ক্যাপ আয়), প্রতি-প্রকল্প (মূল্য-মূল্য, সুযোগ শৃঙ্খলা প্রয়োজন), ধারক (অনুমানযোগ্য মাসিক — লক্ষ্য)।</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Pricing models: hourly (transparent, caps income), per-project (value-priced, scope discipline required), retainer (predictable monthly — the goal).</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আপনার রেট কার্ড = ফ্লোর + মার্কেট + ভ্যালু। প্রতি 5টি ফাইভ-স্টার রিভিউ বা প্রতি 10টি প্রজেক্টের পর রেট বাড়ান — ছোট পদক্ষেপ, কোনো ক্ষমা চাই না।</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Your rate card = floor + market + value. Raise rates after every 5 five-star reviews or every 10 projects — small steps, no apologies.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56 · 818 / 1085</a:t>
            </a:r>
          </a:p>
        </p:txBody>
      </p:sp>
    </p:spTree>
  </p:cSld>
  <p:clrMapOvr>
    <a:masterClrMapping/>
  </p:clrMapOvr>
</p:sld>
</file>

<file path=ppt/slides/slide8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আপনার প্রকৃত ঘন্টায় ফ্লোর গণনা করুন: (মাসিক জীবনযাত্রার খরচ + ব্যবসার খরচ + 20% বাফার) ÷ বিলযোগ্য ঘন্টা (~100 শিক্ষানবিস, ~120 অভিজ্ঞ)। এর নিচে আপনি ক্লায়েন্টদের ভর্তুকি দেন।</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Compute your real hourly floor: (monthly living costs + business costs + 20% buffer) ÷ billable hours (~100 beginner, ~120 experienced). Below this you subsidise clients.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প্রতি-ঘণ্টায় আয়-চেক: প্রকল্পের মূল্য ÷ বাস্তব ঘন্টা (ট্র্যাক করা হয়েছে!) — যদি একটি ৳20k প্রকল্প 40 ঘন্টা সময় নেয়, তাহলে আপনার প্রকৃত হার হল ৳500/ঘন্টা → মূল্য বৃদ্ধি বা পরের বার সুযোগ কাটুন।</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Nirmala UI"/>
              </a:rPr>
              <a:t>2. Revenue-per-hour check: project price ÷ ACTUAL hours (tracked!) — if a ৳20k project took 40 h, your real rate is ৳500/h → raise price or cut scope next time.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প্রতি-প্রকল্প মূল্য: অনুমান ঘন্টা × লক্ষ্য হার × 1.25 (সংশোধন/যোগাযোগের জন্য বাফার) → একটি পরিচ্ছন্ন সংখ্যা থেকে রাউন্ড → 3টি বিকল্প হিসাবে উপস্থিত৷</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Per-project pricing: estimate hours × target rate × 1.25 (buffer for revisions/communication) → round to a clean number → present as 3 options.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56 · 819 / 1085</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এক্সেল চার্ট, ট্র্যাকার এবং লুকআপ টেবিল</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Excel charts, trackers &amp; lookup tables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 · 82 / 1085</a:t>
            </a:r>
          </a:p>
        </p:txBody>
      </p:sp>
    </p:spTree>
  </p:cSld>
  <p:clrMapOvr>
    <a:masterClrMapping/>
  </p:clrMapOvr>
</p:sld>
</file>

<file path=ppt/slides/slide8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4. রিটেইনার ডিজাইন: ক্যাপ সহ মাসিক বিতরণযোগ্য ('8 রিল + সম্প্রদায়ের উত্তর, 2টি রিভিশন রাউন্ড পর্যন্ত'), নির্দিষ্ট দিনের ডেলিভারি, 10-20% ডিসকাউন্ট বনাম অ্যাড-হক — উভয় পক্ষের জন্য অনুমানযোগ্য।</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4. Retainer design: monthly deliverables with a cap ('8 reels + community replies, up to 2 revision rounds'), fixed day-of-month delivery, 10–20% discount vs ad-hoc — predictable for both sides.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5. রেট কার্ডের নথি: পরিষেবা টেবিল (পরিষেবা, সুযোগ, টাইমলাইন, 3 স্তর), প্রতি ঘণ্টায় পরামর্শের হার, রাশ ফি (+30% &lt;72 h এর জন্য), সুযোগ-সুবিধার বাইরের হার। পিডিএফ হিসাবে পাঠান, স্প্রেডশীট হিসাবে না।</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5. Rate card document: services table (service, scope, timeline, 3 tiers), hourly consult rate, rush fee (+30% for &lt;72 h), out-of-scope rate. Send as PDF, never as a spreadsheet.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6. আচার বাড়ান: পর্যালোচনার পর মাইলফলক → নতুন ক্লায়েন্টরা অবিলম্বে নতুন হার পান; বিদ্যমান ক্লায়েন্টরা 30-দিনের নোটিশ পান + পুরানো হারে একটি পুনর্নবীকরণ (সদিচ্ছা বজায় থাকে)।</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6. Raise ritual: after review milestone → new clients get new rates immediately; existing clients get 30-day notice + one renewal at old rate (goodwill that retains).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56 · 820 / 1085</a:t>
            </a:r>
          </a:p>
        </p:txBody>
      </p:sp>
    </p:spTree>
  </p:cSld>
  <p:clrMapOvr>
    <a:masterClrMapping/>
  </p:clrMapOvr>
</p:sld>
</file>

<file path=ppt/slides/slide8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কারেন্সি নোট: আন্তর্জাতিক ক্লায়েন্টদের (আপওয়ার্ক/ডাইরেক্ট) দাম আন্তর্জাতিক স্তরে মার্কিন ডলারে, স্থানীয় নয় - আপনার $15/ঘন্টা প্রতিযোগিতামূলক; আপনার ৳1500/ঘণ্টা স্থানীয় সমমানের মানসিকতা রপ্তানি আয় হারায়।</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Nirmala UI"/>
              </a:rPr>
              <a:t>7. Currency note: international clients (Upwork/direct) price in USD at international levels, not local — your $15/h is competitive; your ৳1500/h local equivalent mindset loses export income.</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56 · 821 / 1085</a:t>
            </a:r>
          </a:p>
        </p:txBody>
      </p:sp>
    </p:spTree>
  </p:cSld>
  <p:clrMapOvr>
    <a:masterClrMapping/>
  </p:clrMapOvr>
</p:sld>
</file>

<file path=ppt/slides/slide8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রেট কার্ডের উদ্ধৃতি (মাস 3): লোগো ৳8/12/20k · মেনু ডিজাইন ৳5/8/14k · রিল প্যাকেজ রিটেইনার ৳15/22/32k প্রতি মাসে · পরামর্শ করুন ৳1500/h · রাশ +30%। রাজস্ব/ঘণ্টার লগে লোগো বেসিক দেখানো হয়েছে ৳450/ঘন্টা → ৳9k-এ উন্নীত, শূন্য অর্ডার হারিয়েছে।</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Rate card excerpt (month 3): logo ৳8/12/20k · menu design ৳5/8/14k · reels package retainer ৳15/22/32k per month · consult ৳1500/h · rush +30%. Revenue/hour log showed logo Basic at ৳450/h → raised to ৳9k, zero lost orders.</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56 · 822 / 1085</a:t>
            </a:r>
          </a:p>
        </p:txBody>
      </p:sp>
    </p:spTree>
  </p:cSld>
  <p:clrMapOvr>
    <a:masterClrMapping/>
  </p:clrMapOvr>
</p:sld>
</file>

<file path=ppt/slides/slide8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আসল রেট কার্ড তৈরি করুন: ফ্লোর ক্যালকুলেশন দেখানো হয়েছে, ≥4 পরিষেবা প্রতিটি 3 টি স্তর সহ, রিটেইনার অফার, রাশ/আউট-অফ-স্কোপের নিয়ম, আপনার লেটারহেডে পরিষ্কার PDF। তারপর একটি উপহাস বাড়ান: এক স্তর +20% পুনরায় লিখুন এবং লিখিতভাবে এটিকে ন্যায্যতা দিন।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Build your real rate card: floor calculation shown, ≥4 services with 3 tiers each, retainer offer, rush/out-of-scope rules, clean PDF on your letterhead. Then a mock raise: rewrite one tier +20% and justify it in writing.</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56 · 823 / 1085</a:t>
            </a:r>
          </a:p>
        </p:txBody>
      </p:sp>
    </p:spTree>
  </p:cSld>
  <p:clrMapOvr>
    <a:masterClrMapping/>
  </p:clrMapOvr>
</p:sld>
</file>

<file path=ppt/slides/slide8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প্রত্নবস্তু: SB-&lt;id&gt;-D56-এ rate-card.pdf + মেঝে-গণনার শীট। গ্রহণযোগ্যতা: মেঝে গণিত দেখানো হয়েছে এবং বসবাস-খরচ লাইনের উপরে; 4 পরিষেবা × 3 স্তর; ধারক + রাশ নিয়ম উপস্থিত।</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rate-card.pdf + floor-calculation sheet in SB-&lt;id&gt;-D56. Acceptance: floor math shown and above living-cost line; 4 services × 3 tiers; retainer + rush rules present.</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56 · 824 / 1085</a:t>
            </a:r>
          </a:p>
        </p:txBody>
      </p:sp>
    </p:spTree>
  </p:cSld>
  <p:clrMapOvr>
    <a:masterClrMapping/>
  </p:clrMapOvr>
</p:sld>
</file>

<file path=ppt/slides/slide8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ট্র্যাকিং ঘন্টা ছাড়া মূল্য নির্ধারণ → 'একটি ভাল হার মত মনে হয়েছে' ডেটা নয়। প্রথম দিন থেকে প্রতিটি প্রকল্প ট্র্যাক করুন (দিন 58 সিস্টেম)।</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pricing hours without tracking hours → 'felt like a good rate' is not data. Track every project from day one (Day 58 system).</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প্রত্যেকের জন্য একটি দৈত্য হার → স্তরগুলি বাজেট-সংক্রান্ত ক্লায়েন্টদের কিছু না করে কিছু কিনতে দেয়৷</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one giant rate for everyone → tiers let budget-constrained clients buy SOMETHING instead of nothing.</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প্রত্যেকের জন্য একটি দৈত্য হার → স্তরগুলি বাজেট-সংক্রান্ত ক্লায়েন্টদের কিছু না করে কিছু কিনতে দেয়৷</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one giant rate for everyone → tiers let budget-constrained clients buy SOMETHING instead of nothing.</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56 · 825 / 1085</a:t>
            </a:r>
          </a:p>
        </p:txBody>
      </p:sp>
    </p:spTree>
  </p:cSld>
  <p:clrMapOvr>
    <a:masterClrMapping/>
  </p:clrMapOvr>
</p:sld>
</file>

<file path=ppt/slides/slide8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56 · 826 / 1085</a:t>
            </a:r>
          </a:p>
        </p:txBody>
      </p:sp>
    </p:spTree>
  </p:cSld>
  <p:clrMapOvr>
    <a:masterClrMapping/>
  </p:clrMapOvr>
</p:sld>
</file>

<file path=ppt/slides/slide8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56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56”</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56 · 827 / 1085</a:t>
            </a:r>
          </a:p>
        </p:txBody>
      </p:sp>
    </p:spTree>
  </p:cSld>
  <p:clrMapOvr>
    <a:masterClrMapping/>
  </p:clrMapOvr>
</p:sld>
</file>

<file path=ppt/slides/slide8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57</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57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চালান, অর্থপ্রদান এবং চুক্তি</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Invoicing, payments &amp; contracts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12 · সোম · সোম, 30 নভেম্বর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8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57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57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একজন ক্লায়েন্ট দুই মাসের জন্য 'শীঘ্রই' অর্থ প্রদান করেছে। নুসরাতের ফিক্স: বিকাশ/পেওনারের মাধ্যমে 50% অগ্রিম, লিখিত চুক্তি, নির্ধারিত তারিখ সহ চালান — কাজ শুরু করার আগে পাঠানো হয়েছে। দেরী অর্থপ্রদান বেশিরভাগই অদৃশ্য হয়ে যায় যখন সিস্টেমটি আগে থেকেই থাকে।</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client paid 'soon' for two months. Nusrat's fix: 50% advance via bKash/Payoneer, written contract, invoice with due date — sent BEFORE starting work. Late payments mostly disappear when the system exists upfront.</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57 · 829 / 1085</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চার্ট আপনার সংখ্যা প্ররোচিত করে তোলে; লুকআপ টেবিলগুলি বড় ডেটা পরিচালনাযোগ্য করে তোলে। উভয়ই ক্লায়েন্ট-ডেলিভারযোগ্য দক্ষতা (প্রতিবেদন ড্যাশবোর্ড ভাল বিক্রি হয়)।</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Charts make your numbers persuasive; lookup tables make big data manageable. Both are client-deliverable skills (report dashboards sell well).</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VLOOKUP/XLOOKUP = 'একটি সারণীতে এই মানটি খুঁজুন এবং একটি ম্যাচিং কলাম ফিরিয়ে আনুন' — সবচেয়ে বেশি ব্যবহৃত ব্যবসায়িক সূত্র।</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VLOOKUP/XLOOKUP = 'find this value in a table and bring back a matching column' — the most-used business formula.</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 · 83 / 1085</a:t>
            </a:r>
          </a:p>
        </p:txBody>
      </p:sp>
    </p:spTree>
  </p:cSld>
  <p:clrMapOvr>
    <a:masterClrMapping/>
  </p:clrMapOvr>
</p:sld>
</file>

<file path=ppt/slides/slide8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চালান, অর্থপ্রদান এবং চুক্তি</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Invoicing, payments &amp; contracts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57 · 830 / 1085</a:t>
            </a:r>
          </a:p>
        </p:txBody>
      </p:sp>
    </p:spTree>
  </p:cSld>
  <p:clrMapOvr>
    <a:masterClrMapping/>
  </p:clrMapOvr>
</p:sld>
</file>

<file path=ppt/slides/slide8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চালান + চুক্তি + পেমেন্ট রেল = সময়মতো অর্থ প্রদান করা, প্রতিবার। অবৈতনিক কাজ একটি প্রক্রিয়া ব্যর্থতা, দুর্ভাগ্য নয়।</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Invoice + contract + payment rails = getting paid on time, every time. Unpaid work is a process failure, not bad luck.</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শর্তাবলী যা আপনাকে রক্ষা করে: 50% অগ্রিম (নতুন ক্লায়েন্ট), বড় প্রকল্পে মাইলফলক, বিলম্ব-ফী ধারা, ওভারডিউ ইনভয়েসগুলিতে কাজের বিরতি।</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Terms that protect you: 50% advance (new clients), milestones on big projects, late-fee clause, work pauses on overdue invoices.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57 · 831 / 1085</a:t>
            </a:r>
          </a:p>
        </p:txBody>
      </p:sp>
    </p:spTree>
  </p:cSld>
  <p:clrMapOvr>
    <a:masterClrMapping/>
  </p:clrMapOvr>
</p:sld>
</file>

<file path=ppt/slides/slide8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চালানের প্রয়োজনীয়তা (আপনার দিন-3 টেমপ্লেট, এখন পেশাদার): অনন্য নম্বর (INV-2026-001 ক্রম), ইস্যু + নির্ধারিত তারিখ, আপনার বিবরণ, ক্লায়েন্টের বিবরণ, লাইন আইটেম (ডেলিভারযোগ্য, পরিমাণ, হার), সাবটোটাল, অগ্রিম প্রাপ্তি, ব্যালেন্স বকেয়া, অর্থপ্রদানের পদ্ধতি, ধন্যবাদ লাইন।</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Invoice essentials (your Day-3 template, now professional): unique number (INV-2026-001 sequence), issue + due date, your details, client details, line items (deliverable, qty, rate), subtotal, advance received, balance due, payment methods, thank-you line.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শৃঙ্খলা পাঠান: পিডিএফ সংযুক্তি + বার্তার মূল অংশের সারাংশ; পাঠানো একই দিনের কাজ বিতরণ/মাইলস্টোন হিট; নির্ধারিত তারিখ 7 দিন (স্থানীয়) / কাজ শুরু করার আগে অবিলম্বে অগ্রিম।</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Send discipline: PDF attachment + message body summary; sent the SAME day work is delivered/milestone hit; due date 7 days (local) / immediate advance before work starts.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পেমেন্ট রেল (বিডি ফ্রিল্যান্সার স্ট্যাক): বিকাশ/নগদ (স্থানীয়, তাত্ক্ষণিক), ব্যাঙ্ক ট্রান্সফার (কর্পোরেট), পেওনিয়ার/ওয়াইজ (আন্তর্জাতিক — এখনই সেট আপ করুন, অনুমোদনে দিন লাগে), পেপাল যেখানে উপলব্ধ। প্রতিটি চালানে 2-3টি বিকল্প তালিকাভুক্ত করুন।</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Payment rails (BD freelancer stack): bKash/Nagad (local, instant), bank transfer (corporate), Payoneer/Wise (international — set these up NOW, approval takes days), PayPal where available. List 2–3 options on every invoice.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57 · 832 / 1085</a:t>
            </a:r>
          </a:p>
        </p:txBody>
      </p:sp>
    </p:spTree>
  </p:cSld>
  <p:clrMapOvr>
    <a:masterClrMapping/>
  </p:clrMapOvr>
</p:sld>
</file>

<file path=ppt/slides/slide8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4. চুক্তির এক-পেজার (সরল ভাষা): পক্ষ, সুযোগ (প্রস্তাবের পরিকল্পনা বিভাগ), টাইমলাইন, মূল্য + সময়সূচী, সংশোধন অন্তর্ভুক্ত, সুযোগের বাইরের হার, মালিকানা (সম্পূর্ণ অর্থপ্রদানে ফাইল স্থানান্তর), গোপনীয়তা, সমাপ্তি (যেকোন দিক থেকে, কাজ-টু-ডেট অর্থপ্রদান), বিরোধ (আলোচনা → মধ্যস্থতা → ঢাকা আদালত)।</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4. Contract one-pager (plain language): parties, scope (the proposal's plan section), timeline, price + schedule, revisions included, out-of-scope rate, ownership (files transfer on FULL payment), confidentiality, termination (either side, work-to-date paid), dispute (talk → mediate → Dhaka courts).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5. সাইন ফ্লো: চুক্তি + অগ্রিম চালান একসাথে পাঠান; কাজ তখনই শুরু হয় যখন অগ্রিম জমি আসে (কোন ব্যতিক্রম নয়, 'আমাকে বিশ্বাস করুন' - এই বাক্যাংশটি প্রতিটি অবৈতনিক গল্পের আগে)।</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5. Sign flow: send contract + advance invoice together; work starts ONLY when advance lands (no exceptions, no 'trust me' — that phrase precedes every unpaid story).</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6. ওভারডু প্রসেস: দিন 1 ভদ্র রিমাইন্ডার ('ইনভয়েস অ্যাটাচড, মৃদু নাজ') → দিন 4 ফোন/হোয়াটসঅ্যাপ → দিন 8 ফর্মাল (কন্ট্রাক্ট প্রতি বিলম্বের ফি, কাজ থামানো) → 15 দিন চূড়ান্ত বিজ্ঞপ্তি৷ যদি ধাপগুলি বিদ্যমান থাকে তবে সর্বাধিক 2 ধাপে অর্থ প্রদান করে।</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6. Overdue process: day 1 polite reminder ('invoice attached, gentle nudge') → day 4 phone/WhatsApp → day 8 formal (late fee per contract, work paused) → day 15 final notice. Most pay at step 2 if steps exist.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57 · 833 / 1085</a:t>
            </a:r>
          </a:p>
        </p:txBody>
      </p:sp>
    </p:spTree>
  </p:cSld>
  <p:clrMapOvr>
    <a:masterClrMapping/>
  </p:clrMapOvr>
</p:sld>
</file>

<file path=ppt/slides/slide8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সবকিছু ফাইল করুন: /04-ব্যবসা/ইনভয়েস + /ক্লায়েন্ট দ্বারা চুক্তি — ট্যাক্স ডে (60 দিন) একটি আতঙ্কের পরিবর্তে 30-মিনিটের রপ্তানি হয়ে ওঠে।</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File everything: /04-Business/invoices + /contracts by client — tax day (Day 60) becomes a 30-minute export instead of a panic.</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57 · 834 / 1085</a:t>
            </a:r>
          </a:p>
        </p:txBody>
      </p:sp>
    </p:spTree>
  </p:cSld>
  <p:clrMapOvr>
    <a:masterClrMapping/>
  </p:clrMapOvr>
</p:sld>
</file>

<file path=ppt/slides/slide8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500" b="1">
                <a:solidFill>
                  <a:srgbClr val="F4F8FF"/>
                </a:solidFill>
                <a:latin typeface="Nirmala UI"/>
              </a:rPr>
              <a:t>মাইলস্টোন ডিল সঠিকভাবে সম্পন্ন হয়েছে: ৳60k ওয়েবসাইট = 30% স্টার্ট (৳18k), 40% ডিজাইন অনুমোদন, 30% লঞ্চ। চুক্তির ধারা 'সম্পূর্ণ অর্থপ্রদানে ফাইল স্থানান্তর' → ক্লায়েন্ট বিলম্বিত শেষ ধাপ → সাইট স্টেজিং পাসওয়ার্ডে রয়ে গেছে, 3 দিনের মধ্যে ট্রাঞ্চ পরিশোধ করা হয়েছে। লড়াই নয়, শুধু প্রক্রিয়া।</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950" b="0">
                <a:solidFill>
                  <a:srgbClr val="B9C9DB"/>
                </a:solidFill>
                <a:latin typeface="Nirmala UI"/>
              </a:rPr>
              <a:t>Milestone deal done right: ৳60k website = 30% start (৳18k), 40% design approval, 30% launch. Contract clause 'files transfer on full payment' → client delayed last tranche → site stayed on staging password, tranche paid in 3 days. No fight, just process.</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57 · 835 / 1085</a:t>
            </a:r>
          </a:p>
        </p:txBody>
      </p:sp>
    </p:spTree>
  </p:cSld>
  <p:clrMapOvr>
    <a:masterClrMapping/>
  </p:clrMapOvr>
</p:sld>
</file>

<file path=ppt/slides/slide8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মানি প্যাক তৈরি করুন: ইনভয়েস টেমপ্লেট (সংখ্যাযুক্ত, অগ্রিম লাইন), আপনার পরিষেবার সাথে অভিযোজিত এক-পেজার চুক্তি, পেমেন্ট-রিমাইন্ডার সিকোয়েন্স (3টি বার্তা), এবং Payoneer বা Wise অ্যাকাউন্ট সেট আপ/যাচাই করুন। তারপর একটি সহপাঠীর মক প্রজেক্ট এন্ড-টু-এন্ড চালান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Produce your money pack: invoice template (numbered, advance line), contract one-pager adapted to your services, payment-reminder sequence (3 messages), and set up/verify Payoneer or Wise account. Then invoice a classmate's mock project end-to-end.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57 · 836 / 1085</a:t>
            </a:r>
          </a:p>
        </p:txBody>
      </p:sp>
    </p:spTree>
  </p:cSld>
  <p:clrMapOvr>
    <a:masterClrMapping/>
  </p:clrMapOvr>
</p:sld>
</file>

<file path=ppt/slides/slide8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ল্যাব আর্টিফ্যাক্ট: money-pack/ (invoice-template.pdf, contract-template.pdf, reminder-messages.md, পেমেন্ট অ্যাকাউন্টের স্ক্রিনশট) + SB-&lt;id&gt;-D57-এ মক ইনভয়েস পেয়ার (প্রেরিত + অর্থপ্রদান)। গ্রহণযোগ্যতা: চুক্তিতে মালিকানা-অন-পূর্ণ-প্রদান + সমাপ্তির ধারা রয়েছে; চালান সব 8 অপরিহার্য আছে.</a:t>
            </a:r>
          </a:p>
        </p:txBody>
      </p:sp>
      <p:sp>
        <p:nvSpPr>
          <p:cNvPr id="16" name="TextBox 15"/>
          <p:cNvSpPr txBox="1"/>
          <p:nvPr/>
        </p:nvSpPr>
        <p:spPr>
          <a:xfrm>
            <a:off x="1280160" y="42816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Lab artefact: money-pack/ (invoice-template.pdf, contract-template.pdf, reminder-messages.md, payment account screenshot) + mock invoice pair (sent + paid) in SB-&lt;id&gt;-D57. Acceptance: contract has ownership-on-full-payment + termination clauses; invoice has all 8 essentials.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57 · 837 / 1085</a:t>
            </a:r>
          </a:p>
        </p:txBody>
      </p:sp>
    </p:spTree>
  </p:cSld>
  <p:clrMapOvr>
    <a:masterClrMapping/>
  </p:clrMapOvr>
</p:sld>
</file>

<file path=ppt/slides/slide8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মৌখিক হ্যাঁ → অগ্রিম-প্রথমে কাজ শুরু করা সম্পূর্ণ সুরক্ষা। অগ্রিম নেই, কাজ নেই।</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starting work on a verbal yes → advance-first is the entire protection. No advance, no work.</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নির্ধারিত তারিখ বা নম্বর ছাড়া চালান → 'কোন পেমেন্ট কিসের জন্য?' বিবাদ সবকিছু সিকোয়েন্স করুন।</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invoices without due dates or numbers → 'which payment is for what?' disputes. Sequence everything.</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নির্ধারিত তারিখ বা নম্বর ছাড়া চালান → 'কোন পেমেন্ট কিসের জন্য?' বিবাদ সবকিছু সিকোয়েন্স করুন।</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invoices without due dates or numbers → 'which payment is for what?' disputes. Sequence everything.</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57 · 838 / 1085</a:t>
            </a:r>
          </a:p>
        </p:txBody>
      </p:sp>
    </p:spTree>
  </p:cSld>
  <p:clrMapOvr>
    <a:masterClrMapping/>
  </p:clrMapOvr>
</p:sld>
</file>

<file path=ppt/slides/slide8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57 · 839 / 1085</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পরিষ্কার ডেটা প্রস্তুত করুন (কোনও মার্জড সেল নেই, একটি হেডার সারি) → পরিসর নির্বাচন করুন → সন্নিবেশ → চার্ট (তুলনার জন্য কলাম, সময়ের জন্য লাইন, পাই ≤5 স্লাইস)।</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Prepare clean data (no merged cells, one header row) → select range → Insert → Chart (Column for comparison, Line for time, Pie ≤5 slices).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চার্ট পোলিশ: শিরোনাম অন্তর্দৃষ্টি ('ক্লায়েন্ট দ্বারা রাজস্ব, Sep'), কিংবদন্তি বন্ধ যখন স্পষ্ট, ছোট সেটের জন্য ডেটা লেবেল চালু করে।</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Chart polish: title states the insight ('Revenue by client, Sep'), legend off when obvious, data labels on for small sets.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শর্তাধীন বিন্যাস: হোম → CF → উপার্জনের উপর রঙের স্কেল; হাইলাইট নিয়ম → বড় অর্ডারের জন্য 5000 এর চেয়ে বেশি।</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Conditional formatting: Home → CF → Color Scales on earnings; Highlight Rules → Greater Than 5000 for big orders.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 · 84 / 1085</a:t>
            </a:r>
          </a:p>
        </p:txBody>
      </p:sp>
    </p:spTree>
  </p:cSld>
  <p:clrMapOvr>
    <a:masterClrMapping/>
  </p:clrMapOvr>
</p:sld>
</file>

<file path=ppt/slides/slide8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57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57”</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57 · 840 / 1085</a:t>
            </a:r>
          </a:p>
        </p:txBody>
      </p:sp>
    </p:spTree>
  </p:cSld>
  <p:clrMapOvr>
    <a:masterClrMapping/>
  </p:clrMapOvr>
</p:sld>
</file>

<file path=ppt/slides/slide8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58</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58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বুককিপিং এবং উপার্জন ট্র্যাকার সেটআপ</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Bookkeeping &amp; earnings tracker setup</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12 · মঙ্গল · মঙ্গল, 01 ডিসেম্বর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8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58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58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রাকিব উত্তর দিতে পারেনি 'এ বছর কত আয় করেছি?' - নগদ, বিকাশ এবং ব্যাংক সর্বত্র মিশ্রিত। তার উপার্জন ট্র্যাকার (তারিখ, ক্লায়েন্ট, পরিষেবা, পরিমাণ, স্থিতি, যেখানে-প্রাপ্ত) এখন একটি ফিল্টারে উত্তর দেয়। ট্র্যাক বা অনুমান.</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Rakib couldn't answer 'how much did I earn this year?' — cash, bKash and bank mixed everywhere. His earnings tracker (date, client, service, amount, status, where-received) now answers in one filter. Track or guess.</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58 · 842 / 1085</a:t>
            </a:r>
          </a:p>
        </p:txBody>
      </p:sp>
    </p:spTree>
  </p:cSld>
  <p:clrMapOvr>
    <a:masterClrMapping/>
  </p:clrMapOvr>
</p:sld>
</file>

<file path=ppt/slides/slide8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বুককিপিং এবং উপার্জন ট্র্যাকার সেটআপ</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Bookkeeping &amp; earnings tracker setup</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58 · 843 / 1085</a:t>
            </a:r>
          </a:p>
        </p:txBody>
      </p:sp>
    </p:spTree>
  </p:cSld>
  <p:clrMapOvr>
    <a:masterClrMapping/>
  </p:clrMapOvr>
</p:sld>
</file>

<file path=ppt/slides/slide8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বুককিপিং = মাসিক আপনার সংখ্যা জানা: রাজস্ব, খরচ, লাভ, অবৈতনিক চালান, ট্যাক্স আলাদা। প্রতি মাসে 30 মিনিট বছরের শেষ বিপর্যয় প্রতিরোধ করে।</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Bookkeeping = knowing your numbers monthly: revenue, expenses, profit, unpaid invoices, tax set-aside. 30 minutes a month prevents year-end disaster.</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বিচ্ছেদ হল সুবর্ণ নিয়ম: ব্যবসার অর্থ ≠ ব্যক্তিগত অর্থ। একটি ডেডিকেটেড অ্যাকাউন্ট/মোবাইল ওয়ালেট সবকিছু পরিবর্তন করে।</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Separation is the golden rule: business money ≠ personal money. One dedicated account/mobile wallet changes everything.</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58 · 844 / 1085</a:t>
            </a:r>
          </a:p>
        </p:txBody>
      </p:sp>
    </p:spTree>
  </p:cSld>
  <p:clrMapOvr>
    <a:masterClrMapping/>
  </p:clrMapOvr>
</p:sld>
</file>

<file path=ppt/slides/slide8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বিচ্ছেদ খুলুন: শুধুমাত্র ব্যবসায়িক আয়ের জন্য ডেডিকেটেড বিকাশ/ব্যাঙ্ক অ্যাকাউন্ট; নিজেকে ব্যক্তিগতভাবে একটি নির্দিষ্ট মাসিক 'বেতন' স্থানান্তর প্রদান করুন।</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Open the separation: dedicated bKash/bank account for business income ONLY; pay yourself a fixed monthly 'salary' transfer to personal.</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আয় ট্র্যাকার (পোর্টাল + শীট): প্রতিটি অর্ডার যেদিন এটি ঘটে — তারিখ, ক্লায়েন্ট, মার্কেটপ্লেস, টাস্ক, পরিমাণ, স্থিতি (প্রদেয়/পেন্ডিং/ওভারডি), পেমেন্ট পদ্ধতি। আপনি ইতিমধ্যে /earnings.php ব্যবহার করেন — এখন এটিকে একই দিনের অভ্যাস করুন।</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Earnings tracker (portal + sheet): every order the day it happens — date, client, marketplace, task, amount, status (paid/pending/overdue), payment method. You already use /earnings.php — now make it a same-day habit.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খরচ লগ: একই শীট, দ্বিতীয় ট্যাব — ইন্টারনেট, বিদ্যুৎ ভাগ, সফ্টওয়্যার, পরিবহন, সরঞ্জাম। মাস অনুযায়ী ড্রাইভ ফোল্ডারে রসিদ/ফটো রাখুন।</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Expense log: same sheet, second tab — internet, electricity share, software, transport, equipment. Keep receipts/photos in Drive folder by month.</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58 · 845 / 1085</a:t>
            </a:r>
          </a:p>
        </p:txBody>
      </p:sp>
    </p:spTree>
  </p:cSld>
  <p:clrMapOvr>
    <a:masterClrMapping/>
  </p:clrMapOvr>
</p:sld>
</file>

<file path=ppt/slides/slide8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4. ট্যাক্স সেট-সাইড: প্রাপ্ত প্রতিটি পেমেন্টে, 10-15% একটি সেভিংস পকেটে ('ট্যাক্স জার') সরান — বাংলাদেশ ফ্রিল্যান্সার আয়কর বাস্তবতা আগামীকাল কভার করা হবে; অভ্যাস শুরু হয় আজ থেকে।</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4. Tax set-aside: on every payment received, move 10–15% to a savings pocket ('tax jar') — Bangladesh freelancer income tax realities covered tomorrow; the habit starts today.</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5. মাস-শেষের সমাপ্তি (30 মিনিট, মাসের 1ম): প্রদত্ত যোগফল বনাম মুলতুবি বনাম ওভারডিউ → চেজ ওভারডিউ (দিন-57 সিকোয়েন্স) → মোট খরচ → লাভ = রাজস্ব − খরচ → 3 লাইন লিখুন: সেরা ক্লায়েন্ট, সবচেয়ে খারাপ মার্জিন কাজ, পরের মাসের ফোকাস।</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5. Month-end close (30 min, 1st of month): sum paid vs pending vs overdue → chase overdue (Day-57 sequence) → total expenses → profit = revenue − expenses → write 3 lines: best client, worst margin job, next month focus.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6. রিজার্ভ টার্গেট: রিজার্ভ পকেটে 3 মাসের জীবনযাত্রার খরচ তৈরি করুন — ফ্রিল্যান্স আয় গলিত; রিজার্ভ আতঙ্কের মাসগুলিকে কৌশল মাসে পরিণত করে।</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6. Reserve target: build 3 months of living costs in the reserve pocket — freelance income is lumpy; the reserve turns panic months into strategy months.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58 · 846 / 1085</a:t>
            </a:r>
          </a:p>
        </p:txBody>
      </p:sp>
    </p:spTree>
  </p:cSld>
  <p:clrMapOvr>
    <a:masterClrMapping/>
  </p:clrMapOvr>
</p:sld>
</file>

<file path=ppt/slides/slide8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টুলস: আপনার পোর্টাল উপার্জন পৃষ্ঠা (CSV রপ্তানি), Google পত্রক সূত্র (ক্লায়েন্ট/স্ট্যাটাস দ্বারা SUMIF), ড্রাইভ রসিদ ফোল্ডার। এই পর্যায়ে কোন প্রদত্ত সফ্টওয়্যার প্রয়োজন.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Tools: your portal Earnings page (CSV export), Google Sheets formulas (SUMIF by client/status), Drive receipts folder. No paid software needed at this stage.</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58 · 847 / 1085</a:t>
            </a:r>
          </a:p>
        </p:txBody>
      </p:sp>
    </p:spTree>
  </p:cSld>
  <p:clrMapOvr>
    <a:masterClrMapping/>
  </p:clrMapOvr>
</p:sld>
</file>

<file path=ppt/slides/slide8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মাস বন্ধ উদাহরণ: পেমেন্ট ৳78k, মুলতুবি ৳22k (1 ওভারডিউ ৳8k → রিমাইন্ডার পাঠানো হয়েছে), খরচ ৳14k, ট্যাক্স জার ৳9k → লাভ ৳55k। 3 লাইন: সেরা = রেস্তোরাঁ রিটেইনার (12 ঘণ্টার জন্য ৳32k!), সবচেয়ে খারাপ = লোগো ৳380/h রিয়েল রেটে → বেসিক টিয়ার বাড়ান (56 দিন সম্পন্ন হয়েছে)।</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Month close example: paid ৳78k, pending ৳22k (1 overdue ৳8k → reminder sent), expenses ৳14k, tax jar ৳9k → profit ৳55k. 3 lines: best = restaurant retainer (৳32k for 12 h!), worst = logo at ৳380/h real rate → raise Basic tier (done Day 56).</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58 · 848 / 1085</a:t>
            </a:r>
          </a:p>
        </p:txBody>
      </p:sp>
    </p:spTree>
  </p:cSld>
  <p:clrMapOvr>
    <a:masterClrMapping/>
  </p:clrMapOvr>
</p:sld>
</file>

<file path=ppt/slides/slide8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ফ্রিল্যান্সার ইনকাম ট্র্যাকার তৈরি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Build a Freelancer Income Tracker</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1031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1031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3682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4140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1671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হেডার: ক্লায়েন্ট, টাস্ক, ঘন্টা, রেট, মোট।</a:t>
            </a:r>
          </a:p>
        </p:txBody>
      </p:sp>
      <p:sp>
        <p:nvSpPr>
          <p:cNvPr id="14" name="TextBox 13"/>
          <p:cNvSpPr txBox="1"/>
          <p:nvPr/>
        </p:nvSpPr>
        <p:spPr>
          <a:xfrm>
            <a:off x="1280160" y="24528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Headers: Client, Task, Hours, Rate, Total.</a:t>
            </a:r>
          </a:p>
        </p:txBody>
      </p:sp>
      <p:sp>
        <p:nvSpPr>
          <p:cNvPr id="15" name="Rounded Rectangle 14"/>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সূত্র =C2*D2; কলাম মোট।</a:t>
            </a:r>
          </a:p>
        </p:txBody>
      </p:sp>
      <p:sp>
        <p:nvSpPr>
          <p:cNvPr id="20" name="TextBox 19"/>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Formula =C2*D2; column total.</a:t>
            </a:r>
          </a:p>
        </p:txBody>
      </p:sp>
      <p:sp>
        <p:nvSpPr>
          <p:cNvPr id="21" name="Rounded Rectangle 20"/>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মুদ্রা বিন্যাস; মোটের উপর শর্তসাপেক্ষ বিন্যাস।</a:t>
            </a:r>
          </a:p>
        </p:txBody>
      </p:sp>
      <p:sp>
        <p:nvSpPr>
          <p:cNvPr id="26" name="TextBox 25"/>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Currency format; conditional formatting on totals.</a:t>
            </a:r>
          </a:p>
        </p:txBody>
      </p:sp>
      <p:sp>
        <p:nvSpPr>
          <p:cNvPr id="27" name="Rounded Rectangle 26"/>
          <p:cNvSpPr/>
          <p:nvPr/>
        </p:nvSpPr>
        <p:spPr>
          <a:xfrm>
            <a:off x="502920" y="5120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51206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3858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4315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31" name="TextBox 30"/>
          <p:cNvSpPr txBox="1"/>
          <p:nvPr/>
        </p:nvSpPr>
        <p:spPr>
          <a:xfrm>
            <a:off x="1280160" y="51846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বার চার্ট ঢোকান।</a:t>
            </a:r>
          </a:p>
        </p:txBody>
      </p:sp>
      <p:sp>
        <p:nvSpPr>
          <p:cNvPr id="32" name="TextBox 31"/>
          <p:cNvSpPr txBox="1"/>
          <p:nvPr/>
        </p:nvSpPr>
        <p:spPr>
          <a:xfrm>
            <a:off x="1280160" y="54703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Insert bar chart.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58 · 849 / 1085</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(2/2)</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(2/2)</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4. VLOOKUP: =VLOOKUP(D2, RateCard!A:B,2,FALSE) — মান, টেবিল, কলাম, সঠিক মিল।</a:t>
            </a:r>
          </a:p>
        </p:txBody>
      </p:sp>
      <p:sp>
        <p:nvSpPr>
          <p:cNvPr id="14" name="TextBox 13"/>
          <p:cNvSpPr txBox="1"/>
          <p:nvPr/>
        </p:nvSpPr>
        <p:spPr>
          <a:xfrm>
            <a:off x="1280160" y="29557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4. VLOOKUP: =VLOOKUP(D2,RateCard!A:B,2,FALSE) — value, table, column, exact match.</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5. XLOOKUP (নতুন এক্সেল): =XLOOKUP(D2, RateCard!A:A, RateCard!B:B,"পাওয়া যায়নি") — কোন কলাম গণনা নেই, নিরাপদ।</a:t>
            </a:r>
          </a:p>
        </p:txBody>
      </p:sp>
      <p:sp>
        <p:nvSpPr>
          <p:cNvPr id="20" name="TextBox 19"/>
          <p:cNvSpPr txBox="1"/>
          <p:nvPr/>
        </p:nvSpPr>
        <p:spPr>
          <a:xfrm>
            <a:off x="1280160" y="396163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5. XLOOKUP (newer Excel): =XLOOKUP(D2,RateCard!A:A,RateCard!B:B,"not found") — no column counting, safer.</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6. একটি ক্লায়েন্ট ট্র্যাকার তৈরি করুন: ক্লায়েন্ট, প্রজেক্ট, স্টেজ (ড্রপডাউন), বকেয়া, পরিমাণ, স্থিতি — প্রতি স্টেজে CF রঙ সহ।</a:t>
            </a:r>
          </a:p>
        </p:txBody>
      </p:sp>
      <p:sp>
        <p:nvSpPr>
          <p:cNvPr id="26" name="TextBox 25"/>
          <p:cNvSpPr txBox="1"/>
          <p:nvPr/>
        </p:nvSpPr>
        <p:spPr>
          <a:xfrm>
            <a:off x="1280160" y="49674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6. Build a client tracker: Client, Project, Stage (dropdown), Due, Amount, Status — with CF colours per stage.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 · 85 / 1085</a:t>
            </a:r>
          </a:p>
        </p:txBody>
      </p:sp>
    </p:spTree>
  </p:cSld>
  <p:clrMapOvr>
    <a:masterClrMapping/>
  </p:clrMapOvr>
</p:sld>
</file>

<file path=ppt/slides/slide8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সম্পূর্ণ সিস্টেম লাইভ সেট আপ করুন: বিজনেস ওয়ালেট/অ্যাকাউন্ট, ট্র্যাকার ট্যাব (আয়/ব্যয়/ট্যাক্স জার), আপনার প্রথম মাস-এন্ড REAL কোর্সের উপার্জন ডেটা সহ (/earnings.php-এ আপনার অনুশীলনের এন্ট্রি যোগ করুন), 3-লাইনের সারাংশ লেখা।</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Set up the full system live: business wallet/account, tracker tabs (income/expense/tax jar), your first month-end close with REAL course earnings data (add your practice entries in /earnings.php), 3-line summary written.</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58 · 850 / 1085</a:t>
            </a:r>
          </a:p>
        </p:txBody>
      </p:sp>
    </p:spTree>
  </p:cSld>
  <p:clrMapOvr>
    <a:masterClrMapping/>
  </p:clrMapOvr>
</p:sld>
</file>

<file path=ppt/slides/slide8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SB-&lt;id&gt;-D58-এ বুককিপিং-সিস্টেম (ট্র্যাকার লিঙ্ক/CSV + মাস-ক্লোজ সারাংশ + রিজার্ভ প্ল্যান)। গ্রহণযোগ্যতা: পোর্টালে লগ ইন করা ≥5 উপার্জন সারি, লাভের গণিত বন্ধ করে, ট্যাক্স জার % সংজ্ঞায়িত, বিচ্ছেদ অ্যাকাউন্টের স্ক্রিনশট।</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bookkeeping-system (tracker link/CSV + month-close summary + reserve plan) in SB-&lt;id&gt;-D58. Acceptance: ≥5 earnings rows logged in portal, close shows profit math, tax jar % defined, separation account screenshot.</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58 · 851 / 1085</a:t>
            </a:r>
          </a:p>
        </p:txBody>
      </p:sp>
    </p:spTree>
  </p:cSld>
  <p:clrMapOvr>
    <a:masterClrMapping/>
  </p:clrMapOvr>
</p:sld>
</file>

<file path=ppt/slides/slide8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ব্যবসায়িক আয়ের সাথে ব্যক্তিগত খরচ মিশ্রিত করা → আপনি লাভজনক কিনা তা আপনি কখনই জানেন না। নিজেকে বেতন দিন।</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mixing personal spending into business income → you never know if you're profitable. Salary yourself.</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মেমরি থেকে মাসিক লগিং → অর্ধেক অর্ডার অদৃশ্য। একই দিনে লগিং, প্রতিটি 2 মিনিট।</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logging monthly from memory → half the orders vanish. Same-day logging, 2 minutes each.</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মেমরি থেকে মাসিক লগিং → অর্ধেক অর্ডার অদৃশ্য। একই দিনে লগিং, প্রতিটি 2 মিনিট।</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logging monthly from memory → half the orders vanish. Same-day logging, 2 minutes each.</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58 · 852 / 1085</a:t>
            </a:r>
          </a:p>
        </p:txBody>
      </p:sp>
    </p:spTree>
  </p:cSld>
  <p:clrMapOvr>
    <a:masterClrMapping/>
  </p:clrMapOvr>
</p:sld>
</file>

<file path=ppt/slides/slide8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58 · 853 / 1085</a:t>
            </a:r>
          </a:p>
        </p:txBody>
      </p:sp>
    </p:spTree>
  </p:cSld>
  <p:clrMapOvr>
    <a:masterClrMapping/>
  </p:clrMapOvr>
</p:sld>
</file>

<file path=ppt/slides/slide8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58তম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58”</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58 · 854 / 1085</a:t>
            </a:r>
          </a:p>
        </p:txBody>
      </p:sp>
    </p:spTree>
  </p:cSld>
  <p:clrMapOvr>
    <a:masterClrMapping/>
  </p:clrMapOvr>
</p:sld>
</file>

<file path=ppt/slides/slide8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59</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59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মাসিক আয়ের রিপোর্ট এবং মেট্রিক্স</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Monthly earnings report &amp; metrics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12 · বুধ · বুধ, 02 ডিসেম্বর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8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59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59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মাসের শেষ রিপোর্টের সময়: তানভীরের এক পৃষ্ঠার রিপোর্ট — আয় বনাম লক্ষ্য, শীর্ষ ক্লায়েন্ট, প্রতি পরিষেবার ঘন্টা, পরের মাসের পরিকল্পনা — নিজের এবং তার সবচেয়ে বড় ক্লায়েন্টের কাছে গিয়েছিল। ক্লায়েন্ট তার ধারক উত্থাপন. সংখ্যা বিশ্বাস গড়ে তোলে।</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Month-end report time: Tanvir's one-page report — income vs target, top clients, hours per service, next month's plan — went to himself AND his biggest client. The client raised his retainer. Numbers build trust.</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59 · 856 / 1085</a:t>
            </a:r>
          </a:p>
        </p:txBody>
      </p:sp>
    </p:spTree>
  </p:cSld>
  <p:clrMapOvr>
    <a:masterClrMapping/>
  </p:clrMapOvr>
</p:sld>
</file>

<file path=ppt/slides/slide8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মাসিক আয়ের প্রতিবেদন এবং মেট্রিক্স</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Monthly earnings report &amp; metrics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59 · 857 / 1085</a:t>
            </a:r>
          </a:p>
        </p:txBody>
      </p:sp>
    </p:spTree>
  </p:cSld>
  <p:clrMapOvr>
    <a:masterClrMapping/>
  </p:clrMapOvr>
</p:sld>
</file>

<file path=ppt/slides/slide8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মাসিক আয়ের প্রতিবেদন = আপনার ব্যবসার ড্যাশবোর্ড এবং আপনার ধারক-রক্ষক (ক্লায়েন্ট যারা সংখ্যা দেখেন, পুনর্নবীকরণ করেন)। দুই শ্রোতা, দুই সংস্করণ।</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The monthly earnings report = your business dashboard AND your retainer-keeper (clients who see numbers, renew). Two audiences, two versions.</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মেট্রিক্স যা গুরুত্বপূর্ণ: মোট, অর্থপ্রদান বনাম মুলতুবি, রাজস্ব/ঘণ্টা, প্রতি-ক্লায়েন্ট শেয়ার, প্রতি-মার্কেটপ্লেস শেয়ার, পাইপলাইন মান, জয়ের হার।</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Metrics that matter: total, paid vs pending, revenue/hour, per-client share, per-marketplace share, pipeline value, win rate.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59 · 858 / 1085</a:t>
            </a:r>
          </a:p>
        </p:txBody>
      </p:sp>
    </p:spTree>
  </p:cSld>
  <p:clrMapOvr>
    <a:masterClrMapping/>
  </p:clrMapOvr>
</p:sld>
</file>

<file path=ppt/slides/slide8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অভ্যন্তরীণ রিপোর্ট (আপনি): মাস অনুসারে রাজস্ব (লাইন চার্ট), প্রদত্ত/মুলতুবি বিভক্ত, বিতরণ করা ঘন্টা প্রতি রাজস্ব, শীর্ষ ক্লায়েন্ট এবং শীর্ষ মার্কেটপ্লেস শেয়ার, খরচ + লাভ, ট্যাক্স জার ব্যালেন্স, পাইপলাইন: লিড → উত্তর → প্রস্তাব → জিতেছে।</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Internal report (you): revenue by month (line chart), paid/pending split, revenue per delivered hour, top client &amp; top marketplace share, expenses + profit, tax jar balance, pipeline: leads → replies → proposals → won.</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শীটগুলিতে গণনা করুন: মাস/স্থিতি/বাজার দ্বারা SUMIFS; আয়/ঘন্টা = পরিমাণ ÷ ট্র্যাক করা ঘন্টা; ঘনত্ব ঝুঁকি পতাকা যদি একজন ক্লায়েন্ট&gt; রাজস্বের 40%।</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Compute in Sheets: SUMIFS by month/status/marketplace; revenue/hour = amount ÷ tracked hours; concentration risk flag if one client &gt;40% of revenue.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ক্লায়েন্ট রিপোর্ট (প্রতি ধারক ক্লায়েন্ট, 1 পৃষ্ঠা): এই মাসে বিতরণ করা কাজ (লিঙ্ক/স্ক্রিনশট), সংখ্যা (নাগাদ, লিড, অর্ডার - যাই হোক না কেন পরিষেবা চলে), ব্যবহৃত ঘন্টা, পরের মাসের পরিকল্পনা, একটি সুপারিশ।</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Client report (per retainer client, 1 page): work delivered this month (links/screenshots), numbers (reach, leads, orders — whatever the service moves), hours used, next month plan, one recommendation.</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59 · 859 / 1085</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আয় ট্র্যাকার: মাসিক আয়ের লাইন চার্ট সেপ্টেম্বর→ফেব্রুয়ারি বৃদ্ধির গল্প দেখায়; VLOOKUP প্রতিটি ক্লায়েন্টের হার স্বয়ংক্রিয়ভাবে টেনে আনে তাই প্রতিটি নতুন কাজের একটি শীট মূল্য নির্ধারণ করে।</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Earnings tracker: line chart of monthly revenue Sep→Feb shows growth story; VLOOKUP pulls each client's rate automatically so one sheet prices every new job.</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 · 86 / 1085</a:t>
            </a:r>
          </a:p>
        </p:txBody>
      </p:sp>
    </p:spTree>
  </p:cSld>
  <p:clrMapOvr>
    <a:masterClrMapping/>
  </p:clrMapOvr>
</p:sld>
</file>

<file path=ppt/slides/slide8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4. একবার তৈরি করুন, পুনরায় ব্যবহার করুন: স্থানধারক সহ টেমপ্লেট → আপনার লগ থেকে 20 মিনিট/ক্লায়েন্ট/মাস। প্রতি মাসে একই তারিখ পাঠান (১ম) — নির্ভরযোগ্যতা নিজেই ব্র্যান্ডিং।</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4. Build once, reuse: template with placeholders → 20 min/client/month from your logs. Send same date monthly (the 1st) — reliability itself is the branding.</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5. গল্প পড়ুন, শুধু মোট নয়: আয় বেড়েছে কিন্তু আয়/ঘণ্টা কমছে = আপনি একই অর্থের জন্য আরও কঠোর পরিশ্রম করছেন (দর বাড়ান/কাটা সুযোগ); পেন্ডিং শেয়ার বাড়ছে = পেমেন্ট ডিসিপ্লিন স্লিপিং (শর্তাবলী প্রয়োগ)।</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5. Read the story, not just totals: revenue up but rev/hour down = you're working harder for the same money (raise rates/cut scope); pending share growing = payment discipline slipping (enforce terms).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6. ত্রৈমাসিক গভীর পর্যালোচনা: 3 মাস তুলনা করুন → সেরা চ্যানেল ROI (কোথা থেকে জেতা ডিল আসে?), রেট উপলব্ধি, রিজার্ভ অগ্রগতি → পরবর্তী ত্রৈমাসিকের এক ফোকাস সেট করুন৷</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6. Quarterly deep review: compare 3 months → best channel ROI (where do won deals come from?), rate realisation, reserve progress → set next quarter's ONE focus.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59 · 860 / 1085</a:t>
            </a:r>
          </a:p>
        </p:txBody>
      </p:sp>
    </p:spTree>
  </p:cSld>
  <p:clrMapOvr>
    <a:masterClrMapping/>
  </p:clrMapOvr>
</p:sld>
</file>

<file path=ppt/slides/slide8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বট ইন্টিগ্রেশন: /earnings.php এ প্রতিদিন লগ এন্ট্রি করুন → আনুষ্ঠানিক পর্যালোচনাগুলির মধ্যে একটি তাত্ক্ষণিক রিডআউটের জন্য সজিবটিউটরকে 'আমার উপার্জন প্রতিবেদন' জিজ্ঞাসা করুন।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Bot integration: log entries daily in /earnings.php → ask SajibTutor 'my earnings report' for an instant readout between formal reviews.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59 · 861 / 1085</a:t>
            </a:r>
          </a:p>
        </p:txBody>
      </p:sp>
    </p:spTree>
  </p:cSld>
  <p:clrMapOvr>
    <a:masterClrMapping/>
  </p:clrMapOvr>
</p:sld>
</file>

<file path=ppt/slides/slide8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ড্যাশবোর্ড যা ক্যারিয়ার পরিবর্তন করেছে: মাস 3 রিপোর্টে দেখানো হয়েছে 25% রাজস্বের জন্য Fiverr = 60% ঘন্টা, সরাসরি ক্লায়েন্ট = 50% রাজস্বের জন্য 15% ঘন্টা → সরাসরি আউটরিচের জন্য শিকারের সময় স্থানান্তরিত করা হয়েছে → মাস 5: একই মোট ঘন্টা, +40% আয়।</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Dashboard that changed a career: month 3 report showed Fiverr = 60% of hours for 25% of revenue, direct clients = 15% of hours for 50% of revenue → shifted hunting time to direct outreach → month 5: same total hours, +40% income.</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59 · 862 / 1085</a:t>
            </a:r>
          </a:p>
        </p:txBody>
      </p:sp>
    </p:spTree>
  </p:cSld>
  <p:clrMapOvr>
    <a:masterClrMapping/>
  </p:clrMapOvr>
</p:sld>
</file>

<file path=ppt/slides/slide8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59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অভ্যন্তরীণ আয়ের ড্যাশবোর্ড তৈরি করুন (আপনার আসল ট্র্যাকার সারি থেকে — প্রয়োজনে আরও অনুশীলন এন্ট্রি যোগ করুন) + একটি ক্লায়েন্ট-রিপোর্ট টেমপ্লেট। AI টিউটরকে আপনার উপার্জন পড়ার জন্য জিজ্ঞাসা করুন এবং আপনার ড্যাশবোর্ডের সাথে তুলনা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Build your internal earnings dashboard (from your real tracker rows — add more practice entries if needed) + one client-report template. Ask the AI tutor for your earnings readout and compare with your dashboard.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59 · 863 / 1085</a:t>
            </a:r>
          </a:p>
        </p:txBody>
      </p:sp>
    </p:spTree>
  </p:cSld>
  <p:clrMapOvr>
    <a:masterClrMapping/>
  </p:clrMapOvr>
</p:sld>
</file>

<file path=ppt/slides/slide8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59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SB-&lt;id&gt;-D59-এ earnings-report.xlsx (চার্ট + সূত্র সহ ড্যাশবোর্ড ট্যাব) + client-report-template.pdf। গ্রহণযোগ্যতা: ডেটা থেকে চার্ট রেন্ডার, রেভ/ঘন্টা গণনা করা, ঘনত্বের পতাকা কাজ, ক্লায়েন্ট টেমপ্লেট ≤1 পৃষ্ঠা।</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earnings-report.xlsx (dashboard tab with charts + formulas) + client-report-template.pdf in SB-&lt;id&gt;-D59. Acceptance: charts render from data, rev/hour computed, concentration flag works, client template ≤1 page.</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59 · 864 / 1085</a:t>
            </a:r>
          </a:p>
        </p:txBody>
      </p:sp>
    </p:spTree>
  </p:cSld>
  <p:clrMapOvr>
    <a:masterClrMapping/>
  </p:clrMapOvr>
</p:sld>
</file>

<file path=ppt/slides/slide8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59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ভ্যানিটি রিপোর্টিং (শুধুমাত্র মোট) → প্রতি ঘন্টা এবং প্রতি-চ্যানেল সংখ্যা যেখানে সিদ্ধান্তগুলি লুকিয়ে থাকে৷</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vanity reporting (only totals) → per-hour and per-channel numbers are where decisions hide.</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ক্লায়েন্ট রিপোর্ট শুধুমাত্র যখন জিজ্ঞাসা করা হয় → সক্রিয় মাসিক রিপোর্ট হল #1 রিটেইনার পুনর্নবীকরণ ড্রাইভার।</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client reports only when asked → proactive monthly reports are the #1 retainer renewal driver.</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ক্লায়েন্ট রিপোর্ট শুধুমাত্র যখন জিজ্ঞাসা করা হয় → সক্রিয় মাসিক রিপোর্ট হল #1 রিটেইনার পুনর্নবীকরণ ড্রাইভার।</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client reports only when asked → proactive monthly reports are the #1 retainer renewal driver.</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59 · 865 / 1085</a:t>
            </a:r>
          </a:p>
        </p:txBody>
      </p:sp>
    </p:spTree>
  </p:cSld>
  <p:clrMapOvr>
    <a:masterClrMapping/>
  </p:clrMapOvr>
</p:sld>
</file>

<file path=ppt/slides/slide8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59 · 866 / 1085</a:t>
            </a:r>
          </a:p>
        </p:txBody>
      </p:sp>
    </p:spTree>
  </p:cSld>
  <p:clrMapOvr>
    <a:masterClrMapping/>
  </p:clrMapOvr>
</p:sld>
</file>

<file path=ppt/slides/slide8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59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59তম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59”</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59 · 867 / 1085</a:t>
            </a:r>
          </a:p>
        </p:txBody>
      </p:sp>
    </p:spTree>
  </p:cSld>
  <p:clrMapOvr>
    <a:masterClrMapping/>
  </p:clrMapOvr>
</p:sld>
</file>

<file path=ppt/slides/slide8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60</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60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কর, সঞ্চয় এবং স্কেলিং পরিকল্পনা + সপ্তাহ পর্যালোচনা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Tax, savings &amp; scaling plan + week review</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12 · থু · বৃহস্পতি, 03 ডিসেম্বর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8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60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60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সপ্তাহ 12 পর্যালোচনা: নুসরাত এই মাসে 45,000 টাকা আয় করেছে। পরিকল্পনা: 10% করের বিধান, 20% সঞ্চয়, 20% পুনঃবিনিয়োগ (সরঞ্জাম/বিজ্ঞাপন), 50% জীবনযাত্রা। ফ্রিল্যান্স আয় চটকদার — সিস্টেমটি স্পাইককে সংকটে পরিণত হওয়া থেকে রক্ষা করে।</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Week 12 review: Nusrat earned 45,000 taka this month. The plan: 10% tax provision, 20% savings, 20% reinvest (tools/ads), 50% living. Freelance income is spiky — the system keeps spikes from becoming crises.</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60 · 869 / 1085</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এক্সেল অ্যাডভান্সড</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Excel Advanced</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লজিক্যাল ফাংশন IF/AND/OR; VLOOKUP/XLOOKUP।</a:t>
            </a:r>
          </a:p>
        </p:txBody>
      </p:sp>
      <p:sp>
        <p:nvSpPr>
          <p:cNvPr id="14" name="TextBox 13"/>
          <p:cNvSpPr txBox="1"/>
          <p:nvPr/>
        </p:nvSpPr>
        <p:spPr>
          <a:xfrm>
            <a:off x="1280160" y="299389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Logical functions IF/AND/OR; VLOOKUP/XLOOKUP.</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পাঠ্য এবং তারিখ ফাংশন।</a:t>
            </a:r>
          </a:p>
        </p:txBody>
      </p:sp>
      <p:sp>
        <p:nvSpPr>
          <p:cNvPr id="20" name="TextBox 19"/>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Text &amp; date functions.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PivotTables &amp; PivotCharts; তথ্য যাচাইকরণ; লক্ষ্য অনুসন্ধান.</a:t>
            </a:r>
          </a:p>
        </p:txBody>
      </p:sp>
      <p:sp>
        <p:nvSpPr>
          <p:cNvPr id="26" name="TextBox 25"/>
          <p:cNvSpPr txBox="1"/>
          <p:nvPr/>
        </p:nvSpPr>
        <p:spPr>
          <a:xfrm>
            <a:off x="1280160" y="50055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PivotTables &amp; PivotCharts; data validation; Goal Seek.</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 · 87 / 1085</a:t>
            </a:r>
          </a:p>
        </p:txBody>
      </p:sp>
    </p:spTree>
  </p:cSld>
  <p:clrMapOvr>
    <a:masterClrMapping/>
  </p:clrMapOvr>
</p:sld>
</file>

<file path=ppt/slides/slide8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কর, সঞ্চয় এবং স্কেলিং পরিকল্পনা + সপ্তাহ পর্যালোচনা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Tax, savings &amp; scaling plan + week review</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60 · 870 / 1085</a:t>
            </a:r>
          </a:p>
        </p:txBody>
      </p:sp>
    </p:spTree>
  </p:cSld>
  <p:clrMapOvr>
    <a:masterClrMapping/>
  </p:clrMapOvr>
</p:sld>
</file>

<file path=ppt/slides/slide8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ট্যাক্স এবং স্কেলিং: বাংলাদেশে ফ্রিল্যান্সারদের প্রকৃত বাধ্যবাধকতা (টিআইএন, রিটার্ন) এবং প্রকৃত সুবিধা (ফ্রিল্যান্সার ইনসেনটিভ, রেমিট্যান্স বোনাস) রয়েছে। সম্মতি = শান্তি + ঋণ/ভিসার যোগ্যতা।</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Tax &amp; scaling: freelancers in Bangladesh have real obligations (TIN, returns) and real advantages (freelancer incentives, remittance bonus). Compliance = peace + loan/visa eligibility.</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কর্মচারী ছাড়া স্কেলিং: সিস্টেম (টেমপ্লেট, এসওপি), মূল্য বৃদ্ধি, ধারক এবং পরে উপ-কন্ট্রাক্টিং। সপ্তাহ 12 কুইজ আজ.</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Scaling without employees: systems (templates, SOPs), price increases, retainers, and subcontracting later. Week 12 quiz today.</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60 · 871 / 1085</a:t>
            </a:r>
          </a:p>
        </p:txBody>
      </p:sp>
    </p:spTree>
  </p:cSld>
  <p:clrMapOvr>
    <a:masterClrMapping/>
  </p:clrMapOvr>
</p:sld>
</file>

<file path=ppt/slides/slide8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একটি টিআইএন পান (বিনামূল্যে, এনবিআর ই-টিআইএন পোর্টালে অনলাইন): রিটার্ন, ব্যবসায়িক অ্যাকাউন্ট এবং বিশ্বাসযোগ্যতার জন্য প্রয়োজন। /04-ব্যবসায় সার্টিফিকেট পিডিএফ রাখুন।</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Get a TIN (free, online at NBR e-TIN portal): needed for returns, business accounts, and credibility. Keep the certificate PDF in /04-Business.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আপনার লেন জানুন: কাঠামোর উপর নির্ভর করে ফ্রিল্যান্স আয় হল 'অন্যান্য উৎস'/ব্যবসায়িক আয়; অনেক ফ্রিল্যান্সার ট্যাক্স-ফ্রি থ্রেশহোল্ড/রিবেট জোনের জন্য যোগ্য — NBR সাইটে চলতি বছরের নিয়ম যাচাই করুন বা ৳500 পরামর্শক কল (একবার এটি মূল্যবান)।</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Nirmala UI"/>
              </a:rPr>
              <a:t>2. Know your lane: freelance income is 'other sources'/business income depending on structure; many freelancers qualify for tax-free thresholds/rebate zones — verify current-year rules on NBR site or a ৳500 consultant call (worth it once).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রেমিট্যান্স সুবিধা: ব্যাঙ্কিং চ্যানেলের মাধ্যমে বিদেশী আয় (Payoneer→ব্যাঙ্ক) 2.5% নগদ প্রণোদনার জন্য যোগ্য হতে পারে — আপনার ব্যাঙ্ককে জিজ্ঞাসা করুন; রেমিট্যান্স সার্টিফিকেট রাখুন।</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Remittance benefit: foreign earnings through banking channels (Payoneer→bank) may qualify for the 2.5% cash incentive — ask your bank; keep remittance certificates.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60 · 872 / 1085</a:t>
            </a:r>
          </a:p>
        </p:txBody>
      </p:sp>
    </p:spTree>
  </p:cSld>
  <p:clrMapOvr>
    <a:masterClrMapping/>
  </p:clrMapOvr>
</p:sld>
</file>

<file path=ppt/slides/slide8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4. রিটার্ন ফাইলিং (বার্ষিক, সাধারণত 30 নভেম্বরের মধ্যে): আপনার ট্র্যাকার + খরচ লগ রপ্তানি করুন (58 দিন এটি 1 ঘন্টা করে), NBR ই-রিটার্নে ফাইল করুন বা প্রথম বছরের জন্য ট্যাক্স আইনজীবীর মাধ্যমে (দেখে শিখুন)।</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4. Return filing (yearly, by Nov 30 typically): export your tracker + expense logs (Day 58 makes this 1 hour), file on NBR e-return or via a tax lawyer for the first year (learn by watching).</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5. প্রাপ্ত পেমেন্ট প্রতি সঞ্চয় বরাদ্দের নিয়ম: 10-15% ট্যাক্স জার · 10% রিজার্ভ (3-6 মাসের দিকে) · 5% দক্ষতা/সরঞ্জাম তহবিল · বাকি = বেতন + ব্যবসার খরচ।</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5. Savings allocation rule per payment received: 10–15% tax jar · 10% reserve (toward 3–6 months) · 5% skill/equipment fund · rest = salary + business costs.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6. স্কেলিং মই (ক্রমানুসারে): হার বাড়ান (সবচেয়ে সহজ) → প্রজেক্টকে রিটেইনারে রূপান্তর করুন (আনুমানিক) → টেমপ্লেটাইজ ডেলিভারি (দিন 67 সিস্টেম) → বিশ্বস্ত সহপাঠীদের কাছে সাবকন্ট্রাক্ট ওভারফ্লো (আপনি 15-25% মার্জিন রাখুন, QA দায়িত্ব আপনারই থাকবে)।</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6. Scaling ladder (in order): raise rates (easiest) → convert projects to retainers (predictable) → templatise delivery (Day 67 systems) → subcontract overflow to trusted classmates (you keep 15–25% margin, QA responsibility stays yours).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60 · 873 / 1085</a:t>
            </a:r>
          </a:p>
        </p:txBody>
      </p:sp>
    </p:spTree>
  </p:cSld>
  <p:clrMapOvr>
    <a:masterClrMapping/>
  </p:clrMapOvr>
</p:sld>
</file>

<file path=ppt/slides/slide8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90-দিনের বৃদ্ধি পরিকল্পনার খসড়া: আয় লক্ষ্য, চ্যানেল ফোকাস (দিন-59 ডেটা থেকে), রেট সরানো, রিটেইনার পুশ তালিকা (3টি নাম), দক্ষতা বিনিয়োগ (প্রতি সপ্তাহে একটি কোর্স/ঘন্টা)।</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90-day growth plan draft: income target, channel focus (from Day-59 data), rate move, retainer push list (3 names), skill investment (one course/hour per week).</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60 · 874 / 1085</a:t>
            </a:r>
          </a:p>
        </p:txBody>
      </p:sp>
    </p:spTree>
  </p:cSld>
  <p:clrMapOvr>
    <a:masterClrMapping/>
  </p:clrMapOvr>
</p:sld>
</file>

<file path=ppt/slides/slide8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আসল ট্র্যাজেক্টোরি (প্রাক্তন ছাত্রদের প্যাটার্নের সংমিশ্রণ): মাস 3: ৳45k/mo, সমস্ত Fiverr, কোন TIN নেই → মাস 6: TIN সম্পন্ন, 2 রিটেইনার, ৳95k/mo, ট্যাক্স জার ৳28k → মাস 12: ৳1.6L/mo, একটি সাব-কন্ট্রাক্টর, ট্র্যাক 4 মিনিটে ক্লিন রিটার্ন জমা দেওয়ার কারণে।</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Real trajectory (composite of alumni patterns): month 3: ৳45k/mo, all Fiverr, no TIN → month 6: TIN done, 2 retainers, ৳95k/mo, tax jar ৳28k → month 12: ৳1.6L/mo, one subcontractor, first return filed in 45 minutes because the tracker was clean.</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60 · 875 / 1085</a:t>
            </a:r>
          </a:p>
        </p:txBody>
      </p:sp>
    </p:spTree>
  </p:cSld>
  <p:clrMapOvr>
    <a:masterClrMapping/>
  </p:clrMapOvr>
</p:sld>
</file>

<file path=ppt/slides/slide8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সম্মতি + স্কেল প্যাক সম্পূর্ণ করুন: টিআইএন আবেদন শুরু/সমাপ্ত করুন (বা সঠিক পদক্ষেপগুলি নথিভুক্ত করুন), আপনার বরাদ্দের নিয়ম লিখুন, আপনার ড্যাশবোর্ড থেকে প্রকৃত সংখ্যা সহ 90-দিনের বৃদ্ধি পরিকল্পনার খসড়া তৈরি করুন, 3 জন রিটেইনার প্রার্থী তালিকা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Complete your compliance + scale pack: start/finish TIN application (or document exact steps), write your allocation rule, draft the 90-day growth plan with real numbers from your dashboard, list 3 retainer candidates.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60 · 876 / 1085</a:t>
            </a:r>
          </a:p>
        </p:txBody>
      </p:sp>
    </p:spTree>
  </p:cSld>
  <p:clrMapOvr>
    <a:masterClrMapping/>
  </p:clrMapOvr>
</p:sld>
</file>

<file path=ppt/slides/slide8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SB-&lt;id&gt;-D60-এ স্কেল-প্লান.পিডিএফ (৯০ দিনের পরিকল্পনা + বরাদ্দের নিয়ম + টিআইএন স্ট্যাটাস/পদক্ষেপ-তালিকা)। গ্রহণযোগ্যতা: পরিকল্পনায় আয় লক্ষ্য + চ্যানেল ফোকাস + 3 ধারক নাম রয়েছে; বরাদ্দ শতাংশ সঠিকভাবে যোগফল; ট্যাক্স জার ব্যালেন্স দেখানো হয়েছে.</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scale-plan.pdf (90-day plan + allocation rule + TIN status/step-list) in SB-&lt;id&gt;-D60. Acceptance: plan has income target + channel focus + 3 retainer names; allocation percentages sum correctly; tax jar balance shown.</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60 · 877 / 1085</a:t>
            </a:r>
          </a:p>
        </p:txBody>
      </p:sp>
    </p:spTree>
  </p:cSld>
  <p:clrMapOvr>
    <a:masterClrMapping/>
  </p:clrMapOvr>
</p:sld>
</file>

<file path=ppt/slides/slide8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'পরে ট্যাক্স' → জরিমানা + অবরুদ্ধ ব্যাঙ্ক সীমা + নভেম্বরে আতঙ্ক। প্রথমে টিআইএন, এটি বিনামূল্যে।</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'tax later' → penalties + blocked bank limits + panic in November. TIN first, it's free.</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কাজের রাত → মূল্য/সিস্টেম/লোকদের মাধ্যমে স্কেলিং, সেই ক্রমে। ঘন্টা সীমাবদ্ধ করা হয়; হার না.</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scaling by working nights → scale via price/systems/people, in that order. Hours are capped; rates aren't.</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কাজের রাত → মূল্য/সিস্টেম/লোকদের মাধ্যমে স্কেলিং, সেই ক্রমে। ঘন্টা সীমাবদ্ধ করা হয়; হার না.</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scaling by working nights → scale via price/systems/people, in that order. Hours are capped; rates aren't.</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60 · 878 / 1085</a:t>
            </a:r>
          </a:p>
        </p:txBody>
      </p:sp>
    </p:spTree>
  </p:cSld>
  <p:clrMapOvr>
    <a:masterClrMapping/>
  </p:clrMapOvr>
</p:sld>
</file>

<file path=ppt/slides/slide8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60 · 879 / 1085</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06</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6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সপ্তাহ 2 — অফিস উত্পাদনশীলতা এবং ডেটা গিগস</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Week 2 — Office Productivity &amp; Data Gigs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এক্সেল · পাওয়ারপয়েন্ট · হার্ডওয়্যার/নেটওয়ার্ক</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8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60</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সজিবটিউটরকে জিজ্ঞাসা করুন: "আমাকে 60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60”</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60 · 880 / 1085</a:t>
            </a:r>
          </a:p>
        </p:txBody>
      </p:sp>
    </p:spTree>
  </p:cSld>
  <p:clrMapOvr>
    <a:masterClrMapping/>
  </p:clrMapOvr>
</p:sld>
</file>

<file path=ppt/slides/slide8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61</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61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Fiverr গিগ এসইও এবং অপ্টিমাইজেশান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Fiverr gig SEO &amp; optimisation</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13 · সূর্য · রবিবার, 06 ডিসেম্বর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8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61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61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দুটি অভিন্ন Fiverr গিগ - একটি র‍্যাঙ্ক, একটি নয়৷ র‌্যাঙ্ক করা হয়েছে: কীওয়ার্ড সমৃদ্ধ শিরোনাম, সম্পূর্ণ FAQ, ভিডিও, রিভিউ। রাকিবের গিগ এসইও পুনর্লিখন তাকে 'shopify পণ্য আপলোড'-এর জন্য পৃষ্ঠা 2-এ নিয়ে গেছে। দৃশ্যমানতা ইঞ্জিনিয়ারিং।</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Two identical Fiverr gigs — one ranks, one doesn't. The ranked one: keyword-rich title, complete FAQ, video, reviews. Rakib's gig SEO rewrite moved him to page 2 for 'shopify product upload'. Visibility is engineering.</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61 · 882 / 1085</a:t>
            </a:r>
          </a:p>
        </p:txBody>
      </p:sp>
    </p:spTree>
  </p:cSld>
  <p:clrMapOvr>
    <a:masterClrMapping/>
  </p:clrMapOvr>
</p:sld>
</file>

<file path=ppt/slides/slide8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Fiverr গিগ এসইও এবং অপ্টিমাইজেশান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Fiverr gig SEO &amp; optimisation</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61 · 883 / 1085</a:t>
            </a:r>
          </a:p>
        </p:txBody>
      </p:sp>
    </p:spTree>
  </p:cSld>
  <p:clrMapOvr>
    <a:masterClrMapping/>
  </p:clrMapOvr>
</p:sld>
</file>

<file path=ppt/slides/slide8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Fiverr র‌্যাঙ্কিং = অনুসন্ধানের প্রাসঙ্গিকতা (শিরোনাম/ট্যাগে কীওয়ার্ড) × রূপান্তর (ছবি, ভিডিও, মূল্য স্পষ্টতা) × নির্ভরযোগ্যতা (প্রতিক্রিয়ার সময়, সময়মত বিতরণ, পর্যালোচনা)। আপনি তিনটি নিয়ন্ত্রণ করুন।</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Fiverr ranking = search relevance (keywords in title/tags) × conversion (images, video, price clarity) × reliability (response time, on-time delivery, reviews). You control all three.</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গিগ এসইও: ক্রেতাদের অনুসন্ধান বাক্যাংশ, পরিষেবা নয় — শিরোনাম এবং ট্যাগগুলি অবশ্যই ক্রেতাদের টাইপ করতে হবে।</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Gig SEO: buyers search phrases, not services — title and tags must contain what buyers TYPE.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61 · 884 / 1085</a:t>
            </a:r>
          </a:p>
        </p:txBody>
      </p:sp>
    </p:spTree>
  </p:cSld>
  <p:clrMapOvr>
    <a:masterClrMapping/>
  </p:clrMapOvr>
</p:sld>
</file>

<file path=ppt/slides/slide8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কীওয়ার্ড হার্ভেস্ট: আপনার পরিষেবার জন্য Fiverr সার্চ বার স্বয়ংসম্পূর্ণ (টাইপ 'রেস্তোরাঁ মেনু' → নোট সাজেশন), প্রতিযোগী গিগ শিরোনাম (শীর্ষ 10 ফলাফল), আপনার দিন-38 কীওয়ার্ড তালিকা।</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Keyword harvest: Fiverr search bar autocomplete for your service (type 'restaurant menu' → note suggestions), competitor gig titles (top 10 results), your Day-38 keyword list.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শিরোনাম: 'I will [do X] for [niche/with differentiator]' সবচেয়ে শক্তিশালী কীওয়ার্ড বাক্যাংশ ব্যবহার করে — ≤80 অক্ষর, কোন স্টাফিং নেই ('ডিজাইন লোগো লোগো ডিজাইন' = শাস্তির গন্ধ)।</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Title: 'I will [do X] for [niche/with differentiator]' using the strongest keyword phrase — ≤80 chars, no stuffing ('design logo logo design' = penalty smell).</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ট্যাগ: সমস্ত 5টি স্লট, ধাপ 1 থেকে সঠিক অনুসন্ধান বাক্যাংশ (মেনু ডিজাইন, রেস্তোরাঁর ব্র্যান্ডিং, খাদ্য মেনু…) — বাস্তব অনুসন্ধান হিসাবে সেগুলি স্বয়ংসম্পূর্ণ হয়েছে কিনা তা পরীক্ষা করুন৷</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Tags: all 5 slots, exact search phrases from step 1 (menu design, restaurant branding, food menu…) — check they autocomplete as real searches.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61 · 885 / 1085</a:t>
            </a:r>
          </a:p>
        </p:txBody>
      </p:sp>
    </p:spTree>
  </p:cSld>
  <p:clrMapOvr>
    <a:masterClrMapping/>
  </p:clrMapOvr>
</p:sld>
</file>

<file path=ppt/slides/slide8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4. মূল্যের স্পষ্টতা: সৎ ডেলিভারি দিন সহ 3টি প্যাকেজ (প্রতিশ্রুতি 3, ডেলিভারি 2 — যথাসময়ে+আর্লি ফিড অ্যালগরিদম); অতিরিক্ত মূল্য (রাশ, উৎস ফাইল, সংশোধন) — অতিরিক্ত বিশুদ্ধ মার্জিন.</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4. Pricing clarity: 3 packages with honest delivery days (promise 3, deliver 2 — on-time+early feeds the algorithm); extras priced (rush, source files, revisions) — extras are pure margin.</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5. রূপান্তর মিডিয়া: স্লট 1 = 3-শব্দের সুবিধার পাঠ্য সহ ফলাফল মকআপ, স্লট 2 = প্যাকেজ তুলনা টেবিল চিত্র, স্লট 3 = প্রক্রিয়া/প্রমাণ, ভিডিও = আপনি + অফার + একটি কেস (60-90 s)।</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5. Conversion media: slot 1 = result mockup with 3-word benefit text, slot 2 = package comparison table image, slot 3 = process/proof, video = you + offer + one case (60–90 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6. প্রায়শই জিজ্ঞাসিত প্রশ্ন প্রকৌশল: 8টি প্রায়শই জিজ্ঞাসিত প্রশ্ন আপত্তির উত্তর দেয় (রিভিশন? সোর্স ফাইল? বাণিজ্যিক অধিকার? টাইমলাইন? আমার কাছ থেকে আপনার কী প্রয়োজন?) - প্রতিটি FAQ একটি দ্বিধা-এবং-ত্যাগ সরিয়ে দেয়।</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6. FAQ engineering: 8 FAQs answering objections (revisions? source files? commercial rights? timeline? what do you need from me?) — each FAQ removes a hesitate-and-leave.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61 · 886 / 1085</a:t>
            </a:r>
          </a:p>
        </p:txBody>
      </p:sp>
    </p:spTree>
  </p:cSld>
  <p:clrMapOvr>
    <a:masterClrMapping/>
  </p:clrMapOvr>
</p:sld>
</file>

<file path=ppt/slides/slide8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লঞ্চ বুস্ট: প্রথম 2 সপ্তাহ = সাড়া দিন &lt;1 ঘন্টা (ফোনে অ্যাপ), বাহ্যিকভাবে গিগ লিঙ্ক শেয়ার করুন (লিঙ্কডইন, এফবি গ্রুপ, হোয়াটসঅ্যাপ স্ট্যাটাস - বাহ্যিক ট্র্যাফিক একটি র‌্যাঙ্কিং সংকেত), 2 প্রকৃত প্রাথমিক ক্লায়েন্টকে সততার সাথে জিজ্ঞাসা করুন (কখনও নকল পর্যালোচনা করবেন 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Launch boost: first 2 weeks = respond &lt;1 h (app on phone), share gig link externally (LinkedIn, FB groups, WhatsApp status — external traffic is a ranking signal), ask 2 real early clients honestly (never fake reviews).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61 · 887 / 1085</a:t>
            </a:r>
          </a:p>
        </p:txBody>
      </p:sp>
    </p:spTree>
  </p:cSld>
  <p:clrMapOvr>
    <a:masterClrMapping/>
  </p:clrMapOvr>
</p:sld>
</file>

<file path=ppt/slides/slide8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গিগ পুনঃলঞ্চ: একই দক্ষতা, 'আমি গ্রাফিক ডিজাইন করব' (র্যাঙ্ক: অদৃশ্য) থেকে শিরোনাম → 'আমি একটি খাবার মেনু ডিজাইন করব যা আপনার রেস্তোরাঁর জন্য বিক্রি হয়' + 5 কুলুঙ্গি ট্যাগ + ফুড শট সহ ভিডিও + 8 FAQ → ইম্প্রেশন 40/wk → 900/wk, প্রথম অর্ডারের দিন 6।</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Inter"/>
              </a:rPr>
              <a:t>Gig relaunch: same skills, retitled from 'I will do graphic design' (rank: invisible) → 'I will design a food menu that sells for your restaurant' + 5 niche tags + video with food shots + 8 FAQs → impressions 40/wk → 900/wk, first order day 6.</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61 · 888 / 1085</a:t>
            </a:r>
          </a:p>
        </p:txBody>
      </p:sp>
    </p:spTree>
  </p:cSld>
  <p:clrMapOvr>
    <a:masterClrMapping/>
  </p:clrMapOvr>
</p:sld>
</file>

<file path=ppt/slides/slide8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61</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61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সপ্তাহ 2 · মার্কেটপ্লেস শুক্রবার 2</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Week 2 · Marketplace Friday 2</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হার্ডওয়্যার, নেটওয়ার্ক, ডেটা গিগ</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এক্সেল: বিন্যাস, বাছাই, চার্ট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Excel: Formatting, Sorting, Charts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হরফ, সংখ্যা বিন্যাস, মুদ্রা, শর্তাধীন বিন্যাস।</a:t>
            </a:r>
          </a:p>
        </p:txBody>
      </p:sp>
      <p:sp>
        <p:nvSpPr>
          <p:cNvPr id="14" name="TextBox 13"/>
          <p:cNvSpPr txBox="1"/>
          <p:nvPr/>
        </p:nvSpPr>
        <p:spPr>
          <a:xfrm>
            <a:off x="1280160" y="299389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Fonts, number formats, currency, conditional formatting.</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বাছাই এবং ফিল্টার.</a:t>
            </a:r>
          </a:p>
        </p:txBody>
      </p:sp>
      <p:sp>
        <p:nvSpPr>
          <p:cNvPr id="20" name="TextBox 19"/>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Sort &amp; filter.</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বার/লাইন/পাই চার্ট।</a:t>
            </a:r>
          </a:p>
        </p:txBody>
      </p:sp>
      <p:sp>
        <p:nvSpPr>
          <p:cNvPr id="26" name="TextBox 25"/>
          <p:cNvSpPr txBox="1"/>
          <p:nvPr/>
        </p:nvSpPr>
        <p:spPr>
          <a:xfrm>
            <a:off x="1280160" y="50055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Bar/line/pie charts.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 · 89 / 1085</a:t>
            </a:r>
          </a:p>
        </p:txBody>
      </p:sp>
    </p:spTree>
  </p:cSld>
  <p:clrMapOvr>
    <a:masterClrMapping/>
  </p:clrMapOvr>
</p:sld>
</file>

<file path=ppt/slides/slide8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ডিব্রিফ এবং হোমওয়ার্ক — অধিবেশন 1</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&amp; Homework — Session 1</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প্রস্থান টিকিট + কুইজ 1 · হোমওয়ার্ক: ফিনিস প্রোফাইল, ড্রাফ্ট 1 গিগ</a:t>
            </a:r>
          </a:p>
        </p:txBody>
      </p:sp>
      <p:sp>
        <p:nvSpPr>
          <p:cNvPr id="14" name="TextBox 13"/>
          <p:cNvSpPr txBox="1"/>
          <p:nvPr/>
        </p:nvSpPr>
        <p:spPr>
          <a:xfrm>
            <a:off x="1298448" y="2216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Exit ticket + Quiz 1 · homework: finish profile, draft 1 gig</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61 · 890 / 1085</a:t>
            </a:r>
          </a:p>
        </p:txBody>
      </p:sp>
    </p:spTree>
  </p:cSld>
  <p:clrMapOvr>
    <a:masterClrMapping/>
  </p:clrMapOvr>
</p:sld>
</file>

<file path=ppt/slides/slide8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এসইও অডিট/কন্টেন্ট গিগ তালিকাভুক্ত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List an SEO Audit / Content Gig</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প্রস্তাব জমা দিন.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Submit a proposal.</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61 · 891 / 1085</a:t>
            </a:r>
          </a:p>
        </p:txBody>
      </p:sp>
    </p:spTree>
  </p:cSld>
  <p:clrMapOvr>
    <a:masterClrMapping/>
  </p:clrMapOvr>
</p:sld>
</file>

<file path=ppt/slides/slide8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ডে-48 গিগের সম্পূর্ণ গিগ এসইও ওভারহল: কীওয়ার্ড হার্ভেস্ট শীট (15 বাক্যাংশ), নতুন শিরোনাম + 5 ট্যাগ, প্যাকেজ টেবিল ইমেজ, 8টি FAQ, দুর্বল হলে ভিডিও পুনরায় রেকর্ড করুন। বেসলাইন ইমপ্রেশন আজই প্রকাশ করুন এবং লগ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Full gig SEO overhaul of your Day-48 gig: keyword harvest sheet (15 phrases), new title + 5 tags, package table image, 8 FAQs, video re-record if weak. Publish and log baseline impressions today.</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61 · 892 / 1085</a:t>
            </a:r>
          </a:p>
        </p:txBody>
      </p:sp>
    </p:spTree>
  </p:cSld>
  <p:clrMapOvr>
    <a:masterClrMapping/>
  </p:clrMapOvr>
</p:sld>
</file>

<file path=ppt/slides/slide8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গিগ-এসইও-ওয়ার্কশীট (কীওয়ার্ড, শিরোনাম আগে/পরে, ট্যাগ) + আপডেট করা গিগ ইউআরএল + SB-&lt;id&gt;-D61-এ নতুন FAQ তালিকা। গ্রহণযোগ্যতা: শিরোনামে ক্রেতার বাক্যাংশ, 5টি বাস্তব-অনুসন্ধান ট্যাগ, ≥8 FAQs, প্যাকেজ টেবিল চিত্র লাইভ রয়েছে।</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gig-seo-worksheet (keywords, title before/after, tags) + updated gig URL + new FAQ list in SB-&lt;id&gt;-D61. Acceptance: title contains buyer phrase, 5 real-search tags, ≥8 FAQs, package table image live.</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61 · 893 / 1085</a:t>
            </a:r>
          </a:p>
        </p:txBody>
      </p:sp>
    </p:spTree>
  </p:cSld>
  <p:clrMapOvr>
    <a:masterClrMapping/>
  </p:clrMapOvr>
</p:sld>
</file>

<file path=ppt/slides/slide8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গিগ সাপ্তাহিক → র‌্যাঙ্কিং পরিবর্তন করতে 2-3 সপ্তাহের স্থিতিশীল ডেটা প্রয়োজন। অপ্টিমাইজ করুন, তারপর অপেক্ষা করুন এবং পরিমাপ করুন।</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changing the gig weekly → ranking needs 2–3 weeks of stable data. Optimise, then WAIT and measure.</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প্রতিযোগিতামূলক দেখতে 1 দিনের ডেলিভারির প্রতিশ্রুতি → একটি দেরী অর্ডার সপ্তাহের জন্য নির্ভরযোগ্যতা স্কোরকে ক্রেটার করে।</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delivery promise of 1 day to look competitive → one late order craters the reliability score for weeks.</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প্রতিযোগিতামূলক দেখতে 1 দিনের ডেলিভারির প্রতিশ্রুতি → একটি দেরী অর্ডার সপ্তাহের জন্য নির্ভরযোগ্যতা স্কোরকে ক্রেটার করে।</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delivery promise of 1 day to look competitive → one late order craters the reliability score for weeks.</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61 · 894 / 1085</a:t>
            </a:r>
          </a:p>
        </p:txBody>
      </p:sp>
    </p:spTree>
  </p:cSld>
  <p:clrMapOvr>
    <a:masterClrMapping/>
  </p:clrMapOvr>
</p:sld>
</file>

<file path=ppt/slides/slide8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61 · 895 / 1085</a:t>
            </a:r>
          </a:p>
        </p:txBody>
      </p:sp>
    </p:spTree>
  </p:cSld>
  <p:clrMapOvr>
    <a:masterClrMapping/>
  </p:clrMapOvr>
</p:sld>
</file>

<file path=ppt/slides/slide8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61</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61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61”</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61 · 896 / 1085</a:t>
            </a:r>
          </a:p>
        </p:txBody>
      </p:sp>
    </p:spTree>
  </p:cSld>
  <p:clrMapOvr>
    <a:masterClrMapping/>
  </p:clrMapOvr>
</p:sld>
</file>

<file path=ppt/slides/slide8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62</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62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আপওয়ার্ক প্রস্তাব স্প্রিন্ট (10 পাঠায়)</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Upwork proposal sprint (10 sends)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13 সপ্তাহ · সোম · সোম, 07 ডিসেম্বর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89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62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62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আপওয়ার্ক স্প্রিন্ট ডে: দুপুরের আগে 10টি উপযোগী প্রস্তাব, প্রতিটি ক্লায়েন্টের নিজস্ব শব্দ উদ্ধৃত করে। তানভীরের প্রতি ৪টি প্রস্তাবে গড়ে ১টি উত্তর - ২টি ইন্টারভিউ, ১টি ভাড়া। ভলিউম + টেইলারিং বিটগুলি আবিষ্কারের জন্য অপেক্ষা করছে৷</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Upwork sprint day: 10 tailored proposals before noon, each quoting the client's own words back. Tanvir averaged 1 reply per 4 proposals — 2 interviews, 1 hire. Volume + tailoring beats waiting to be discovered.</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62 · 898 / 1085</a:t>
            </a:r>
          </a:p>
        </p:txBody>
      </p:sp>
    </p:spTree>
  </p:cSld>
  <p:clrMapOvr>
    <a:masterClrMapping/>
  </p:clrMapOvr>
</p:sld>
</file>

<file path=ppt/slides/slide89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আপওয়ার্ক প্রপোজাল স্প্রিন্ট (10 পাঠান)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Upwork proposal sprint (10 sends)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62 · 899 / 1085</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A14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8016" cy="68580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103120"/>
            <a:ext cx="10607040" cy="1188720"/>
          </a:xfrm>
          <a:prstGeom prst="rect">
            <a:avLst/>
          </a:prstGeom>
          <a:noFill/>
        </p:spPr>
        <p:txBody>
          <a:bodyPr wrap="square" anchor="t" lIns="0" rIns="0" tIns="0" bIns="0">
            <a:spAutoFit/>
          </a:bodyPr>
          <a:lstStyle/>
          <a:p>
            <a:pPr algn="l">
              <a:lnSpc>
                <a:spcPct val="100000"/>
              </a:lnSpc>
            </a:pPr>
            <a:r>
              <a:rPr sz="4000" b="1">
                <a:solidFill>
                  <a:srgbClr val="F4F8FF"/>
                </a:solidFill>
                <a:latin typeface="Nirmala UI"/>
              </a:rPr>
              <a:t>শেখার উদ্দেশ্য — অধিবেশন 1</a:t>
            </a:r>
          </a:p>
        </p:txBody>
      </p:sp>
      <p:sp>
        <p:nvSpPr>
          <p:cNvPr id="6" name="TextBox 5"/>
          <p:cNvSpPr txBox="1"/>
          <p:nvPr/>
        </p:nvSpPr>
        <p:spPr>
          <a:xfrm>
            <a:off x="822960" y="3291840"/>
            <a:ext cx="10607040" cy="548640"/>
          </a:xfrm>
          <a:prstGeom prst="rect">
            <a:avLst/>
          </a:prstGeom>
          <a:noFill/>
        </p:spPr>
        <p:txBody>
          <a:bodyPr wrap="square" anchor="t" lIns="0" rIns="0" tIns="0" bIns="0">
            <a:spAutoFit/>
          </a:bodyPr>
          <a:lstStyle/>
          <a:p>
            <a:pPr algn="l">
              <a:lnSpc>
                <a:spcPct val="100000"/>
              </a:lnSpc>
            </a:pPr>
            <a:r>
              <a:rPr sz="2000" b="1">
                <a:solidFill>
                  <a:srgbClr val="7DF3FF"/>
                </a:solidFill>
                <a:latin typeface="Space Grotesk"/>
              </a:rPr>
              <a:t>Learning Objectives — Session 1</a:t>
            </a:r>
          </a:p>
        </p:txBody>
      </p:sp>
      <p:sp>
        <p:nvSpPr>
          <p:cNvPr id="7" name="Rectangle 6"/>
          <p:cNvSpPr/>
          <p:nvPr/>
        </p:nvSpPr>
        <p:spPr>
          <a:xfrm>
            <a:off x="868680" y="3977639"/>
            <a:ext cx="173736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4251960"/>
            <a:ext cx="10607040" cy="914400"/>
          </a:xfrm>
          <a:prstGeom prst="rect">
            <a:avLst/>
          </a:prstGeom>
          <a:noFill/>
        </p:spPr>
        <p:txBody>
          <a:bodyPr wrap="square" anchor="t" lIns="0" rIns="0" tIns="0" bIns="0">
            <a:spAutoFit/>
          </a:bodyPr>
          <a:lstStyle/>
          <a:p>
            <a:pPr algn="l">
              <a:lnSpc>
                <a:spcPct val="125000"/>
              </a:lnSpc>
            </a:pPr>
            <a:r>
              <a:rPr sz="1400" b="0">
                <a:solidFill>
                  <a:srgbClr val="B9C9DB"/>
                </a:solidFill>
                <a:latin typeface="Nirmala UI"/>
              </a:rPr>
              <a:t>ফ্রিল্যান্সিং ব্যাখ্যা করুন · কম্পিউটারের অংশ সনাক্ত করুন · Fiverr অ্যাকাউন্ট সেট আপ করুন</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গতকালের মূল্য পত্রের টোটালগুলিকে একটি কলাম চার্টে রূপান্তর করুন, কম মার্জিন সারিগুলিতে CF যোগ করুন এবং একটি VLOOKUP রেট কলাম সহ একটি 10-সারি ক্লায়েন্ট ট্র্যাকার তৈরি করুন৷</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Convert yesterday's pricing sheet totals into a column chart, add CF to flag low-margin rows, and build a 10-row client tracker with a VLOOKUP rate column.</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 · 90 / 1085</a:t>
            </a:r>
          </a:p>
        </p:txBody>
      </p:sp>
    </p:spTree>
  </p:cSld>
  <p:clrMapOvr>
    <a:masterClrMapping/>
  </p:clrMapOvr>
</p:sld>
</file>

<file path=ppt/slides/slide90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আপওয়ার্ক = প্রপোজাল গেম: ক্লায়েন্টরা চাকরি পোস্ট করেন, আপনি প্রাসঙ্গিকতার সাথে বিড করেন। বিজয়ের হার প্রথম দুই লাইনে থাকে — এটাই বেশিরভাগ ক্লায়েন্ট পড়ে।</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Upwork = proposal game: clients post jobs, you bid with relevance. Winning rate lives in the FIRST TWO LINES — that's all most clients read.</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স্প্রিন্ট ফরম্যাট: এক সেশনে 10টি উপযোগী প্রস্তাব। গুণমান সহ ভলিউম ভলিউম-স্প্যাম এবং পারফেকশনিস্ট-শূন্য উভয়কেই বীট করে।</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Sprint format: 10 tailored proposals in one session. Volume with quality beats both volume-spam and perfectionist-zero.</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62 · 900 / 1085</a:t>
            </a:r>
          </a:p>
        </p:txBody>
      </p:sp>
    </p:spTree>
  </p:cSld>
  <p:clrMapOvr>
    <a:masterClrMapping/>
  </p:clrMapOvr>
</p:sld>
</file>

<file path=ppt/slides/slide90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কাজের ফিল্টারিং (আপনার সংযোগগুলিকে সুরক্ষিত করুন): পোস্ট করা হয়েছে &lt;6 ঘন্টা, অর্থপ্রদান যাচাই, ক্লায়েন্ট পর্যালোচনা ≥4.5, &lt;15 প্রস্তাব, বাজেট আপনার স্তরের সাথে মেলে, কাজের বিবরণ নির্দিষ্ট (অস্পষ্ট = মাথাব্যথা)। বাকি সব এড়িয়ে যান।</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Job filtering (protect your Connects): posted &lt;6 h, payment verified, client review ≥4.5, &lt;15 proposals, budget matches your tier, job description specific (vague = headache). Skip everything else.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প্রথম 2 লাইন = তাদের সমস্যা + আপনার প্রথম পদক্ষেপ: '7 সেকেন্ডে আপনার WooCommerce সাইট লোড করার জন্য মোবাইল ক্রেতাদের খরচ হচ্ছে — আমি ইমেজ WebP রূপান্তর এবং ক্যাশে দিয়ে শুরু করব, সাধারণত এক সপ্তাহে 2-3 সেকেন্ড লাভ।' কখনই 'আমি একজন আবেগী ফ্রিল্যান্সার...'</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First 2 lines = their problem + your first step: 'Your WooCommerce site loading in 7 s is costing mobile buyers — I'd start with image WebP conversion and cache, typically a 2–3 s gain in week one.' Never 'I am a passionate freelancer…'</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প্রুফ লাইন: একটি নম্বর সহ একটি প্রাসঙ্গিক কেস ('8 s → 1.9 s থেকে একটি ঢাকার দোকান নিয়েছি, অর্ডার +30%') + সেই পোর্টফোলিও অংশের লিঙ্ক।</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Proof line: ONE relevant case with a number ('Took a Dhaka shop from 8 s → 1.9 s, orders +30%') + link to that portfolio piece.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62 · 901 / 1085</a:t>
            </a:r>
          </a:p>
        </p:txBody>
      </p:sp>
    </p:spTree>
  </p:cSld>
  <p:clrMapOvr>
    <a:masterClrMapping/>
  </p:clrMapOvr>
</p:sld>
</file>

<file path=ppt/slides/slide90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4. তীক্ষ্ণ প্রশ্ন: একটি প্রশ্ন যা দক্ষতা দেখায় এবং উত্তরকে আমন্ত্রণ জানায় ('চেকআউট কি সবচেয়ে ধীর পৃষ্ঠা, নাকি পণ্য তালিকাও?') — উত্তরগুলি কথোপকথন শুরু করে, কথোপকথন জয় করে৷</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4. Sharp question: one question that shows expertise and invites reply ('Is checkout the slowest page, or product listings too?') — replies start conversations, conversations win.</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5. স্কোপ + মূল্য: আপনি কি 3টি বুলেটে ডেলিভার করবেন, আপনার রেট কার্ড থেকে নির্দিষ্ট মূল্য (বা ঘন্টায় পরিসীমা), টাইমলাইন, প্রাপ্যতা শুরুর তারিখ পুনঃনির্ধারণ করুন।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5. Scope + price: restate what you'll deliver in 3 bullets, fixed price from your rate card (or hourly range), timeline, availability start date.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6. সংযুক্তি: 2–3 সর্বোচ্চ, শুধুমাত্র প্রাসঙ্গিক (যে কেস স্টাডি PDF, আপনার পুরো পোর্টফোলিও নয়)।</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6. Attachments: 2–3 max, relevant ONLY (that case study PDF, not your whole portfolio).</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62 · 902 / 1085</a:t>
            </a:r>
          </a:p>
        </p:txBody>
      </p:sp>
    </p:spTree>
  </p:cSld>
  <p:clrMapOvr>
    <a:masterClrMapping/>
  </p:clrMapOvr>
</p:sld>
</file>

<file path=ppt/slides/slide90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স্প্রিন্ট আচার: 90 মিনিট → 10টি প্রস্তাব (প্রত্যেকটি 9 মিনিট: পড়ুন কাজ 2, প্রথম লাইন 2, প্রমাণ+প্রশ্ন 2, সুযোগ/মূল্য 2, পোলিশ 1) → ফলো-আপ সহ পাইপলাইনে সমস্ত 10 লগ করুন +5 দিন → সাপ্তাহিক উত্তরের হার পর্যালোচনা করুন, দুর্বলতম পদক্ষেপটি উন্নত করুন।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Sprint ritual: 90 min → 10 proposals (9 min each: read job 2, first-lines 2, proof+question 2, scope/price 2, polish 1) → log all 10 in pipeline with follow-up +5 days → review reply rate weekly, improve the weakest step.</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62 · 903 / 1085</a:t>
            </a:r>
          </a:p>
        </p:txBody>
      </p:sp>
    </p:spTree>
  </p:cSld>
  <p:clrMapOvr>
    <a:masterClrMapping/>
  </p:clrMapOvr>
</p:sld>
</file>

<file path=ppt/slides/slide90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500" b="1">
                <a:solidFill>
                  <a:srgbClr val="F4F8FF"/>
                </a:solidFill>
                <a:latin typeface="Nirmala UI"/>
              </a:rPr>
              <a:t>9-মিনিটের বিজয়ী প্রস্তাব (আসল প্যাটার্ন): 2 লাইন তাদের ধীর চেকআউটের নামকরণ + প্রথম সংশোধন → প্রমাণ: দোকান 8s→1.9s কেস → প্রশ্ন: 'মোবাইল না ডেস্কটপ খারাপ?' → স্থির ৳25k, 10 দিন, সোমবার থেকে শুরু → ক্লায়েন্ট 40 মিনিটের মধ্যে উত্তর দিয়েছে ('অবশেষে কেউ যে পোস্টটি পড়েছেন'), সেই সপ্তাহে ভাড়া করা হয়েছে।</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950" b="0">
                <a:solidFill>
                  <a:srgbClr val="B9C9DB"/>
                </a:solidFill>
                <a:latin typeface="Nirmala UI"/>
              </a:rPr>
              <a:t>9-minute winning proposal (real pattern): 2 lines naming their slow checkout + first fix → proof: shop 8s→1.9s case → question: 'mobile or desktop worse?' → fixed ৳25k, 10 days, start Monday → client replied in 40 min ('finally someone who read the post'), hired that week.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62 · 904 / 1085</a:t>
            </a:r>
          </a:p>
        </p:txBody>
      </p:sp>
    </p:spTree>
  </p:cSld>
  <p:clrMapOvr>
    <a:masterClrMapping/>
  </p:clrMapOvr>
</p:sld>
</file>

<file path=ppt/slides/slide90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আপওয়ার্ক স্প্রিন্ট — 10টি বাস্তব প্রস্তাব (অথবা অ্যাকাউন্টগুলি নতুন/সংযোগ-সীমিত হলে প্রশিক্ষক-প্রদত্ত কাজের বিবরণে 10টি): সম্পূর্ণ প্রথম-দুই-লাইন শৃঙ্খলা, পাইপলাইনে লগ ইন করা। সংক্ষিপ্ত বিবরণ: ক্লাসে 10টি প্রথম লাইন জোরে জোরে পড়ুন; 3টি সবচেয়ে ক্লিকযোগ্য ভোট এবং কেন।</a:t>
            </a:r>
          </a:p>
        </p:txBody>
      </p:sp>
      <p:sp>
        <p:nvSpPr>
          <p:cNvPr id="16" name="TextBox 15"/>
          <p:cNvSpPr txBox="1"/>
          <p:nvPr/>
        </p:nvSpPr>
        <p:spPr>
          <a:xfrm>
            <a:off x="1280160" y="42816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UPWORK SPRINT — 10 real proposals (or 10 on trainer-provided job descriptions if accounts are new/Connect-limited): full first-two-lines discipline, logged in pipeline. Debrief: read all 10 first-lines aloud to the class; vote the 3 most clickable and why.</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62 · 905 / 1085</a:t>
            </a:r>
          </a:p>
        </p:txBody>
      </p:sp>
    </p:spTree>
  </p:cSld>
  <p:clrMapOvr>
    <a:masterClrMapping/>
  </p:clrMapOvr>
</p:sld>
</file>

<file path=ppt/slides/slide90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ল্যাব আর্টিফ্যাক্ট: SB-&lt;id&gt;-D62-এ প্রস্তাব-স্প্রিন্ট/ (.md/.pdf + পাইপলাইন লগ সারি + কাজের ফিল্টার চেকলিস্ট হিসাবে 10 টি প্রস্তাব)। গ্রহণযোগ্যতা: প্রতিটি প্রস্তাব ক্লায়েন্টের সমস্যার সাথে খোলে (আপনার বায়ো নয়), নম্বর-প্রুফ + একটি প্রশ্ন রয়েছে; স্প্রিন্ট ≤2 ঘন্টায় সম্পন্ন হয়েছে।</a:t>
            </a:r>
          </a:p>
        </p:txBody>
      </p:sp>
      <p:sp>
        <p:nvSpPr>
          <p:cNvPr id="16" name="TextBox 15"/>
          <p:cNvSpPr txBox="1"/>
          <p:nvPr/>
        </p:nvSpPr>
        <p:spPr>
          <a:xfrm>
            <a:off x="1280160" y="42816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Lab artefact: proposal-sprint/ (10 proposals as .md/.pdf + pipeline log rows + job filter checklist) in SB-&lt;id&gt;-D62. Acceptance: every proposal opens with client's problem (not your bio), has number-proof + one question; sprint completed in ≤2 h.</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62 · 906 / 1085</a:t>
            </a:r>
          </a:p>
        </p:txBody>
      </p:sp>
    </p:spTree>
  </p:cSld>
  <p:clrMapOvr>
    <a:masterClrMapping/>
  </p:clrMapOvr>
</p:sld>
</file>

<file path=ppt/slides/slide90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ক্লায়েন্টের নামের সাথে কপি-পেস্ট টেমপ্লেটগুলি অদলবদল করা হয়েছে → ক্লায়েন্টরা এটিকে এক লাইনে চিহ্নিত করে; উত্তরের হার শূন্য।</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copy-paste templates with the client's name swapped → clients spot it in one line; reply rate zero.</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সবকিছুর উপর বিডিং → সংযোগ বার্ন, পরিসংখ্যান ড্রপ, ফোকাস মারা যায়। ফিল্টার হল দক্ষতা।</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bidding on everything → Connects burn, stats drop, focus dies. The filter IS the skill.</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সবকিছুর উপর বিডিং → সংযোগ বার্ন, পরিসংখ্যান ড্রপ, ফোকাস মারা যায়। ফিল্টার হল দক্ষতা।</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bidding on everything → Connects burn, stats drop, focus dies. The filter IS the skill.</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62 · 907 / 1085</a:t>
            </a:r>
          </a:p>
        </p:txBody>
      </p:sp>
    </p:spTree>
  </p:cSld>
  <p:clrMapOvr>
    <a:masterClrMapping/>
  </p:clrMapOvr>
</p:sld>
</file>

<file path=ppt/slides/slide90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62 · 908 / 1085</a:t>
            </a:r>
          </a:p>
        </p:txBody>
      </p:sp>
    </p:spTree>
  </p:cSld>
  <p:clrMapOvr>
    <a:masterClrMapping/>
  </p:clrMapOvr>
</p:sld>
</file>

<file path=ppt/slides/slide90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62</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৬২তম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62”</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62 · 909 / 1085</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SB-&lt;id&gt;-D06-এ চার্ট + CF + লুকআপ সহ client-tracker.xlsx। গ্রহণযোগ্যতা: অন্তর্দৃষ্টি সহ শিরোনামযুক্ত চার্ট, লুকআপ সঠিক হার প্রদান করে, ট্র্যাকারের ড্রপডাউন ধাপ রয়েছে।</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client-tracker.xlsx with chart + CF + lookup in SB-&lt;id&gt;-D06. Acceptance: chart titled with insight, lookup returns correct rates, tracker has dropdown stages.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 · 91 / 1085</a:t>
            </a:r>
          </a:p>
        </p:txBody>
      </p:sp>
    </p:spTree>
  </p:cSld>
  <p:clrMapOvr>
    <a:masterClrMapping/>
  </p:clrMapOvr>
</p:sld>
</file>

<file path=ppt/slides/slide9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63</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63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Freelancer.com, Kwork, Legiit, SEOClerk</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Freelancer.com, Kwork, Legiit, SEOClerk</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13 · মঙ্গল · মঙ্গল, 08 ডিসেম্বর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9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63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63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বিভিন্ন বাজার, বিভিন্ন গেম: Freelancer.com গতিতে দৌড়, Kwork স্থির-মূল্যের প্যাকেজ বিক্রি করে, SEOClerk কুলুঙ্গি মাইক্রো-গিগগুলিকে পুরস্কৃত করে৷ নুসরাত তিনটি ছোট সাইটের তালিকা করে — কম প্রতিযোগিতা, দ্রুত প্রথম পর্যালোচনা।</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Different markets, different games: Freelancer.com races on speed, Kwork sells fixed-price packages, SEOClerk rewards niche micro-gigs. Nusrat lists on three smaller sites — less competition, faster first reviews.</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63 · 911 / 1085</a:t>
            </a:r>
          </a:p>
        </p:txBody>
      </p:sp>
    </p:spTree>
  </p:cSld>
  <p:clrMapOvr>
    <a:masterClrMapping/>
  </p:clrMapOvr>
</p:sld>
</file>

<file path=ppt/slides/slide9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Freelancer.com, Kwork, Legiit, SEOClerk</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Freelancer.com, Kwork, Legiit, SEOClerk</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63 · 912 / 1085</a:t>
            </a:r>
          </a:p>
        </p:txBody>
      </p:sp>
    </p:spTree>
  </p:cSld>
  <p:clrMapOvr>
    <a:masterClrMapping/>
  </p:clrMapOvr>
</p:sld>
</file>

<file path=ppt/slides/slide9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বড় দুটির বাইরে পোর্টফোলিও প্ল্যাটফর্ম: Freelancer.com (প্রতিযোগিতা + বিড), Kwork (উত্পাদিত 'kworks', CIS+ বিশ্ব ক্রেতা), Legiit এবং SEOClerk (SEO/ ডিজিটাল-বিপণন কুলুঙ্গি, দ্রুত প্রথম পর্যালোচনা)।</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Portfolio platforms beyond the big two: Freelancer.com (contests + bids), Kwork (productised 'kworks', CIS+global buyers), Legiit &amp; SEOClerk (SEO/ digital-marketing niches, fast first reviews).</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কৌশল: একটি প্রাথমিক মার্কেটপ্লেস + 1-2টি কুলুঙ্গি প্ল্যাটফর্ম। প্রতিটি প্ল্যাটফর্ম = একটি স্টোরফ্রন্ট; অনুপস্থিত স্টোরফ্রন্টগুলি অনুপস্থিতগুলির চেয়ে বেশি ক্ষতি করে।</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Strategy: one primary marketplace + 1–2 niche platforms. Each platform = a storefront; unmaintained storefronts hurt more than absent ones.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63 · 913 / 1085</a:t>
            </a:r>
          </a:p>
        </p:txBody>
      </p:sp>
    </p:spTree>
  </p:cSld>
  <p:clrMapOvr>
    <a:masterClrMapping/>
  </p:clrMapOvr>
</p:sld>
</file>

<file path=ppt/slides/slide9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Freelancer.com: সম্পূর্ণ প্রোফাইল (দক্ষতা প্রথমে বিনামূল্যে পরীক্ষা করে), আপনার Day-62 প্রথম-দুই-লাইন বিন্যাসের সাথে 5টি সুনির্দিষ্ট প্রকল্প/দিনে বিড করুন; প্রতিযোগীতা = বিনামূল্যে পোর্টফোলিও উপাদান প্রথম দিকে (শুধুমাত্র আপনি জিততে চান লিখুন)।</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Freelancer.com: complete profile (skills tests free ones first), bid on 5 well-specified projects/day with your Day-62 first-two-lines format; contests = free portfolio material early on (enter only ones you'd win).</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Kwork: আপনার Fiverr প্যাকেজগুলিকে মিরর করে 5টি 'kworks' (নির্দিষ্ট-মূল্যের পরিষেবা কার্ড) তৈরি করুন — শিরোনাম সূত্র অভিন্ন (ক্রেতা বাক্যাংশ + কুলুঙ্গি); Kwork পুরস্কৃত করে দ্রুত ডেলিভারি + 5-দিন-সক্রিয় স্ট্রিক।</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Kwork: create 5 'kworks' (fixed-price service cards) mirroring your Fiverr packages — title formula identical (buyer phrase + niche); Kwork rewards fast delivery + 5-day-active streaks.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বৈধ: SEO-কেন্দ্রিক মার্কেটপ্লেস — তালিকা লোগো/ওয়েবসাইট/SEO পরিষেবা; কমিউনিটি ফোরামের অংশগ্রহণ সরাসরি DM নিয়ে আসে; PayPal/Payoneer এর মাধ্যমে পেমেন্ট।</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Legiit: SEO-focused marketplace — list logo/website/SEO services; community forum participation brings direct DMs; payment via PayPal/Payoneer.</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63 · 914 / 1085</a:t>
            </a:r>
          </a:p>
        </p:txBody>
      </p:sp>
    </p:spTree>
  </p:cSld>
  <p:clrMapOvr>
    <a:masterClrMapping/>
  </p:clrMapOvr>
</p:sld>
</file>

<file path=ppt/slides/slide9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4. SEOClerk: মাইক্রো-সার্ভিস ($1–50 পরিসর) — প্রথম আন্তর্জাতিক পর্যালোচনার জন্য দ্রুত (লোগো সমালোচনা, দ্রুত অডিট, 500-শব্দের পোস্ট); সোশ্যাল প্রুফ স্ক্রিনশটগুলির জন্য প্রারম্ভিক জয়গুলি ব্যবহার করুন, তারপর আপনার প্রধান গিগগুলিতে ক্রেতাদের স্নাতক করুন৷</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4. SEOClerk: micro-services ($1–50 range) — perfect for first international reviews fast (logo critique, quick audits, 500-word posts); use early wins for social proof screenshots, then graduate buyers to your main gigs.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5. ক্রস-প্ল্যাটফর্ম হাইজিন: একই ছবি, একই অফার বাক্য, সব জায়গায় একই পোর্টফোলিও লিঙ্ক; প্রতিক্রিয়া সময় তাদের সব বিষয়ে গুরুত্বপূর্ণ; '৯০% সম্পূর্ণ' প্রোফাইল কখনই ছাড়বেন না।</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5. Cross-platform hygiene: same photo, same offer sentence, same portfolio links everywhere; response time matters on ALL of them; never leave a profile '90% complete'.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6. সময় বাজেট: প্রাথমিক (ফাইভার/আপওয়ার্ক) 60%, কুলুঙ্গি প্ল্যাটফর্ম 30%, পরীক্ষা 10%। আপনার আয় ট্র্যাকারে (মার্কেটপ্লেস কলাম) প্রতি-প্ল্যাটফর্ম আয় ট্র্যাক করুন — দিন-59 রিপোর্ট দেখায় যে ঘন্টা আসলে কোথায় অর্থ প্রদান করে।</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6. Time budget: primary (Fiverr/Upwork) 60%, niche platforms 30%, experiments 10%. Track per-platform revenue in your earnings tracker (marketplace column) — the Day-59 report shows where hours actually pay.</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63 · 915 / 1085</a:t>
            </a:r>
          </a:p>
        </p:txBody>
      </p:sp>
    </p:spTree>
  </p:cSld>
  <p:clrMapOvr>
    <a:masterClrMapping/>
  </p:clrMapOvr>
</p:sld>
</file>

<file path=ppt/slides/slide9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নতুন প্ল্যাটফর্মে রিভিউ ইঞ্জিন: প্রথম 3টি অর্ডার ওভার-ডেলিভার করুন (বোনাস ফাইল, দ্রুত ডেলিভারি, ধন্যবাদ নোট) — প্রথম 3টি পর্যালোচনা প্ল্যাটফর্মের গতিপথ সেট করে।</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Review engine on new platforms: over-deliver the first 3 orders (bonus file, faster delivery, thank-you note) — first 3 reviews set the platform trajectory.</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63 · 916 / 1085</a:t>
            </a:r>
          </a:p>
        </p:txBody>
      </p:sp>
    </p:spTree>
  </p:cSld>
  <p:clrMapOvr>
    <a:masterClrMapping/>
  </p:clrMapOvr>
</p:sld>
</file>

<file path=ppt/slides/slide9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SEOClerk মই: $10 'মেনু রিডিজাইন ক্রিটিক' × 4 অর্ডার (সমস্ত 5★, 2-দিনের ডেলিভারি) → প্রোফাইল প্রমাণ → ক্রেতা #3 সম্পূর্ণ মেনু চেয়েছে (প্ল্যাটফর্মের বৃহত্তর গিগের মাধ্যমে এটি সঠিকভাবে অফ-প্ল্যাটফর্ম নিয়ে গেছে) → ৳6,000 অর্ডার। মাইক্রো → ম্যাক্রো পথ।</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SEOClerk ladder: $10 'menu redesign critique' × 4 orders (all 5★, 2-day delivery) → profile proof → buyer #3 asked for the full menu (took it off-platform properly through the platform's larger gig) → ৳6,000 order. Micro → macro path.</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63 · 917 / 1085</a:t>
            </a:r>
          </a:p>
        </p:txBody>
      </p:sp>
    </p:spTree>
  </p:cSld>
  <p:clrMapOvr>
    <a:masterClrMapping/>
  </p:clrMapOvr>
</p:sld>
</file>

<file path=ppt/slides/slide9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বিগ মার্কেটপ্লেস (2026)</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The Big Marketplaces (2026)</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1031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1031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3682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4140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1671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Fiverr: গিগ-ভিত্তিক, শিক্ষানবিস-বান্ধব।</a:t>
            </a:r>
          </a:p>
        </p:txBody>
      </p:sp>
      <p:sp>
        <p:nvSpPr>
          <p:cNvPr id="14" name="TextBox 13"/>
          <p:cNvSpPr txBox="1"/>
          <p:nvPr/>
        </p:nvSpPr>
        <p:spPr>
          <a:xfrm>
            <a:off x="1280160" y="24528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Fiverr: gig-based, beginner-friendly.</a:t>
            </a:r>
          </a:p>
        </p:txBody>
      </p:sp>
      <p:sp>
        <p:nvSpPr>
          <p:cNvPr id="15" name="Rounded Rectangle 14"/>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আপওয়ার্ক: প্রস্তাব-ভিত্তিক, উচ্চ বাজেট।</a:t>
            </a:r>
          </a:p>
        </p:txBody>
      </p:sp>
      <p:sp>
        <p:nvSpPr>
          <p:cNvPr id="20" name="TextBox 19"/>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Upwork: proposal-based, higher budgets.</a:t>
            </a:r>
          </a:p>
        </p:txBody>
      </p:sp>
      <p:sp>
        <p:nvSpPr>
          <p:cNvPr id="21" name="Rounded Rectangle 20"/>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Freelancer.com: প্রকল্প + প্রতিযোগিতা।</a:t>
            </a:r>
          </a:p>
        </p:txBody>
      </p:sp>
      <p:sp>
        <p:nvSpPr>
          <p:cNvPr id="26" name="TextBox 25"/>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Freelancer.com: projects + contests.</a:t>
            </a:r>
          </a:p>
        </p:txBody>
      </p:sp>
      <p:sp>
        <p:nvSpPr>
          <p:cNvPr id="27" name="Rounded Rectangle 26"/>
          <p:cNvSpPr/>
          <p:nvPr/>
        </p:nvSpPr>
        <p:spPr>
          <a:xfrm>
            <a:off x="502920" y="5120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51206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3858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4315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31" name="TextBox 30"/>
          <p:cNvSpPr txBox="1"/>
          <p:nvPr/>
        </p:nvSpPr>
        <p:spPr>
          <a:xfrm>
            <a:off x="1280160" y="518464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অন্যান্য: SEOClerk, Kwork, Legiit, PPH, Toptal, LinkedIn, BdJobs।</a:t>
            </a:r>
          </a:p>
        </p:txBody>
      </p:sp>
      <p:sp>
        <p:nvSpPr>
          <p:cNvPr id="32" name="TextBox 31"/>
          <p:cNvSpPr txBox="1"/>
          <p:nvPr/>
        </p:nvSpPr>
        <p:spPr>
          <a:xfrm>
            <a:off x="1280160" y="547039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Others: SEOClerk, Kwork, Legiit, PPH, Toptal, LinkedIn, BdJobs.</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63 · 918 / 1085</a:t>
            </a:r>
          </a:p>
        </p:txBody>
      </p:sp>
    </p:spTree>
  </p:cSld>
  <p:clrMapOvr>
    <a:masterClrMapping/>
  </p:clrMapOvr>
</p:sld>
</file>

<file path=ppt/slides/slide9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আজকের তালিকা থেকে দুটি প্ল্যাটফর্ম চয়ন করুন এবং সম্পূর্ণরূপে সেট আপ করুন (প্রোফাইল 100%, 3-5টি পরিষেবা তালিকা প্রতিটি, প্রথম বিড/কেওয়ার্ক লাইভ)। আপনার উপার্জন ট্র্যাকারের মার্কেটপ্লেস ড্রপডাউন প্ল্যানে উভয়ই যোগ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Choose and fully set up TWO platforms from today's list (profile 100%, 3–5 service listings each, first bid/kwork live). Add both to your earnings tracker's marketplace dropdown plan.</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63 · 919 / 1085</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3D পাই এবং 12-রঙের চার্ট → অপঠনযোগ্য। চার্ট প্রতি এক অন্তর্দৃষ্টি.</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3D pies and 12-colour charts → unreadable. One insight per chart.</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FALSE ছাড়া VLOOKUP (সঠিক মিল) → নীরবে ভুল নম্বর।</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VLOOKUP without FALSE (exact match) → silently wrong numbers.</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FALSE ছাড়া VLOOKUP (সঠিক মিল) → নীরবে ভুল নম্বর।</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VLOOKUP without FALSE (exact match) → silently wrong numbers.</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 · 92 / 1085</a:t>
            </a:r>
          </a:p>
        </p:txBody>
      </p:sp>
    </p:spTree>
  </p:cSld>
  <p:clrMapOvr>
    <a:masterClrMapping/>
  </p:clrMapOvr>
</p:sld>
</file>

<file path=ppt/slides/slide9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ল্যাব আর্টফ্যাক্ট: SB-&lt;id&gt;-D63-এ platform-urls.txt (2 প্ল্যাটফর্ম প্রোফাইল + তালিকা) + তালিকা কৌশল নোট (এই দুটি, সময় বাজেট বিভক্ত কেন)। গ্রহণযোগ্যতা: উভয় প্রোফাইল ফটো/অফার/পোর্টফোলিও সহ সম্পূর্ণ, ≥3 তালিকা প্রতিটি লাইভ, একটি বিড/অর্ডার কার্যকলাপ চেষ্টা করা হয়েছে।</a:t>
            </a:r>
          </a:p>
        </p:txBody>
      </p:sp>
      <p:sp>
        <p:nvSpPr>
          <p:cNvPr id="16" name="TextBox 15"/>
          <p:cNvSpPr txBox="1"/>
          <p:nvPr/>
        </p:nvSpPr>
        <p:spPr>
          <a:xfrm>
            <a:off x="1280160" y="428167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Lab artefact: platform-urls.txt (2 platform profiles + listings) + listings strategy note (why these two, time budget split) in SB-&lt;id&gt;-D63. Acceptance: both profiles complete with photo/offer/portfolio, ≥3 listings live each, one bid/order activity attempted.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63 · 920 / 1085</a:t>
            </a:r>
          </a:p>
        </p:txBody>
      </p:sp>
    </p:spTree>
  </p:cSld>
  <p:clrMapOvr>
    <a:masterClrMapping/>
  </p:clrMapOvr>
</p:sld>
</file>

<file path=ppt/slides/slide9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7টি অর্ধ-নির্মিত প্রোফাইল → যে কোন জায়গায় শূন্য। দুই সম্পন্ন বীট সাত শুরু.</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7 half-built profiles → zero anywhere. Two done beats seven started.</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প্ল্যাটফর্মের ক্লায়েন্টদেরকে প্ল্যাটফর্মের বাইরে নিয়ে যাওয়া ট্রাস্ট/রিভিউ বিদ্যমান থাকার আগেই ফি ফাঁকি দিতে → অ্যাকাউন্ট নিষিদ্ধের ঝুঁকি; নির্মাণের সময় প্রতিটি প্ল্যাটফর্মের নিয়ম অনুসরণ করুন।</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taking platform clients off-platform to dodge fees before trust/reviews exist → account ban risk; follow each platform's rules while building.</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প্ল্যাটফর্মের ক্লায়েন্টদেরকে প্ল্যাটফর্মের বাইরে নিয়ে যাওয়া ট্রাস্ট/রিভিউ বিদ্যমান থাকার আগেই ফি ফাঁকি দিতে → অ্যাকাউন্ট নিষিদ্ধের ঝুঁকি; নির্মাণের সময় প্রতিটি প্ল্যাটফর্মের নিয়ম অনুসরণ করুন।</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taking platform clients off-platform to dodge fees before trust/reviews exist → account ban risk; follow each platform's rules while building.</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63 · 921 / 1085</a:t>
            </a:r>
          </a:p>
        </p:txBody>
      </p:sp>
    </p:spTree>
  </p:cSld>
  <p:clrMapOvr>
    <a:masterClrMapping/>
  </p:clrMapOvr>
</p:sld>
</file>

<file path=ppt/slides/slide9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63 · 922 / 1085</a:t>
            </a:r>
          </a:p>
        </p:txBody>
      </p:sp>
    </p:spTree>
  </p:cSld>
  <p:clrMapOvr>
    <a:masterClrMapping/>
  </p:clrMapOvr>
</p:sld>
</file>

<file path=ppt/slides/slide9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63</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৬৩তম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63”</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63 · 923 / 1085</a:t>
            </a:r>
          </a:p>
        </p:txBody>
      </p:sp>
    </p:spTree>
  </p:cSld>
  <p:clrMapOvr>
    <a:masterClrMapping/>
  </p:clrMapOvr>
</p:sld>
</file>

<file path=ppt/slides/slide9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64</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64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PeoplePerHour, Toptal, LinkedIn চুক্তি</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PeoplePerHour, Toptal, LinkedIn contracts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13 · বুধ · বুধ, 09 ডিসেম্বর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9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64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64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PeoplePerHour-এ যুক্তরাজ্যের একজন ক্লায়েন্ট স্থানীয়ভাবে 5,000 টাকা পাওয়া কাজের জন্য £150 প্রদান করেছে — একই দক্ষতা, ভিন্ন বাজার। রাকিব এখন ২টি প্রিমিয়াম প্ল্যাটফর্মে প্রোফাইল প্রস্তুত রাখে। ভূগোল আপনার হার ক্যাপ করা উচিত নয়.</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UK client on PeoplePerHour paid £150 for work that fetched 5,000 taka locally — same skills, different market. Rakib now keeps profiles ready on 2 premium platforms. Geography shouldn't cap your rate.</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64 · 925 / 1085</a:t>
            </a:r>
          </a:p>
        </p:txBody>
      </p:sp>
    </p:spTree>
  </p:cSld>
  <p:clrMapOvr>
    <a:masterClrMapping/>
  </p:clrMapOvr>
</p:sld>
</file>

<file path=ppt/slides/slide9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PeoplePerHour, Toptal, LinkedIn চুক্তি</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PeoplePerHour, Toptal, LinkedIn contracts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64 · 926 / 1085</a:t>
            </a:r>
          </a:p>
        </p:txBody>
      </p:sp>
    </p:spTree>
  </p:cSld>
  <p:clrMapOvr>
    <a:masterClrMapping/>
  </p:clrMapOvr>
</p:sld>
</file>

<file path=ppt/slides/slide9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পেশাদার স্তর: PeoplePerHour (UK/EU ক্লায়েন্ট, 'অফার' মার্কেটপ্লেস), টপটাল (পরীক্ষিত অভিজাত — একটি 12-মাসের লক্ষ্য, এক সপ্তাহের চ্যানেল নয়), LinkedIn (কোনও মার্কেটপ্লেস নয়, কিন্তু যেখানে সর্বোচ্চ-মূল্যের সরাসরি চুক্তিগুলি বাস করে)।</a:t>
            </a:r>
          </a:p>
        </p:txBody>
      </p:sp>
      <p:sp>
        <p:nvSpPr>
          <p:cNvPr id="14" name="TextBox 13"/>
          <p:cNvSpPr txBox="1"/>
          <p:nvPr/>
        </p:nvSpPr>
        <p:spPr>
          <a:xfrm>
            <a:off x="1280160" y="341109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The professional tier: PeoplePerHour (UK/EU clients, 'offers' marketplace), Toptal (vetted elite — a 12-month goal, not a week-one channel), LinkedIn (not a marketplace, but where the highest-value direct contracts live).</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LinkedIn = কন্টেন্ট + প্রোফাইল + সরাসরি আউটরিচ কম্পাউন্ডিং প্রতিদিন। 'ওপেন টু ওয়ার্ক' (পরিষেবা পৃষ্ঠা) আপনাকে ক্লায়েন্টদের দ্বারা খুঁজে পাওয়ার যোগ্য করে তোলে, শুধু নিয়োগকারীরা নয়।</a:t>
            </a:r>
          </a:p>
        </p:txBody>
      </p:sp>
      <p:sp>
        <p:nvSpPr>
          <p:cNvPr id="20" name="TextBox 19"/>
          <p:cNvSpPr txBox="1"/>
          <p:nvPr/>
        </p:nvSpPr>
        <p:spPr>
          <a:xfrm>
            <a:off x="1280160" y="4416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LinkedIn = content + profile + direct outreach compounding daily. 'Open to Work' (services page) makes you findable by clients, not just recruiters.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64 · 927 / 1085</a:t>
            </a:r>
          </a:p>
        </p:txBody>
      </p:sp>
    </p:spTree>
  </p:cSld>
  <p:clrMapOvr>
    <a:masterClrMapping/>
  </p:clrMapOvr>
</p:sld>
</file>

<file path=ppt/slides/slide9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PeoplePerHour: প্রোফাইল + 3 'অফার' (তাদের গিগ সমতুল্য) মূল্য GBP - আন্তর্জাতিক স্তরে আপনার রেট কার্ড মিরর করুন; সার্টিফিকেশন ব্যাজ (তাদের বিনামূল্যে দক্ষতা পরীক্ষা) বিশ্বাস বাড়ায়।</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PeoplePerHour: profile + 3 'Offers' (their gig equivalent) priced in GBP — mirror your rate card at international level; certification badges (their free skill tests) raise trust.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সর্বোত্তম বাস্তবতা: আবেদন → ভাষা/পরীক্ষা সাক্ষাৎকার → লাইভ দক্ষতা পর্যালোচনা → পরীক্ষা প্রকল্প (~3% গ্রহণযোগ্যতা)। প্রস্তুতির পথ: 10+ কঠিন কেস স্টাডি, শক্তিশালী ইংরেজি কল অনুশীলন (দিন 8/53), বিশেষ গভীরতা। 6-12 মাসে আবেদন করুন — আজই: বুকমার্কের প্রয়োজনীয়তা।</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Toptal reality: application → language/test interview → live skill review → test project (~3% acceptance). Prep path: 10+ solid case studies, strong English call practice (Day 8/53), specialty depth. Apply in month 6–12 — today: bookmark requirements.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LinkedIn প্রোফাইল = ল্যান্ডিং পৃষ্ঠা: শিরোনাম = অফার বাক্য ('Freelancer at Fiverr' নয়), সম্পর্কে = 3 অনুচ্ছেদ (আমি কে সাহায্য করি/প্রমাণ/কীভাবে শুরু করব), বৈশিষ্ট্যযুক্ত বিভাগ = কেস স্টাডিস + গিগ লিঙ্ক, ব্যানার = আপনার ডে-22 ব্র্যান্ডিং।</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LinkedIn profile = landing page: headline = offer sentence (not 'Freelancer at Fiverr'), About = 3 paragraphs (who I help / proof / how to start), Featured section = case studies + gig links, banner = your Day-22 branding.</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64 · 928 / 1085</a:t>
            </a:r>
          </a:p>
        </p:txBody>
      </p:sp>
    </p:spTree>
  </p:cSld>
  <p:clrMapOvr>
    <a:masterClrMapping/>
  </p:clrMapOvr>
</p:sld>
</file>

<file path=ppt/slides/slide9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4. পরিষেবার পৃষ্ঠা: লিঙ্কডইন প্রোফাইল → খুলুন → পরিষেবা প্রদান → তালিকা পরিষেবা + অবস্থান-অজ্ঞেয়বাদী → পরিষেবা অনুসন্ধানগুলিতে উপস্থিত হয়৷</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4. Services Page: LinkedIn profile → Open to → Providing services → list services + location-agnostic → appears in service searches.</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5. বিষয়বস্তুর ছন্দ (2টি পোস্ট/সপ্তাহ, 20 মিনিট প্রতিটি): একটি কেস-স্টাডি পোস্ট (সংখ্যা + গল্প + স্ক্রিনশট), একটি টিপ পোস্ট (আপনার দৈনন্দিন কাজ থেকে) — 5টি কুলুঙ্গি পোস্টে মন্তব্যগুলি প্রতিদিন শূন্যে পোস্ট করা।</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5. Content rhythm (2 posts/week, 20 min each): one case-study post (number + story + screenshot), one tip post (from your daily work) — comments on 5 niche posts daily beats posting into the void.</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6. সরাসরি চ্যানেল: আপনার Day-49 লিঙ্কডইন-উৎসিত লিড → একটি নোটের সাথে সংযোগ করুন (কোনও পিচ নেই) → তাদের পোস্টগুলি 2-3× → তারপর ডে-51 বার্তায় যুক্ত করুন৷ উষ্ণ বীট ঠান্ডা ~3×.</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6. Direct channel: your Day-49 LinkedIn-sourced leads → connect with a NOTE (no pitch) → engage their posts 2–3× → then the Day-51 message. Warm beats cold by ~3×.</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64 · 929 / 1085</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 · 93 / 1085</a:t>
            </a:r>
          </a:p>
        </p:txBody>
      </p:sp>
    </p:spTree>
  </p:cSld>
  <p:clrMapOvr>
    <a:masterClrMapping/>
  </p:clrMapOvr>
</p:sld>
</file>

<file path=ppt/slides/slide9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লিঙ্কডইনের মাধ্যমে চুক্তি প্রবাহ: একই মানি প্যাক (দিন 57) — আন্তর্জাতিক ক্লায়েন্টরা প্রায়শই Wise/Payoneer + একটি স্বাক্ষরিত ওয়ান-পেজার পছন্দ করে; আপনি রপ্তানির জন্য প্রস্তুত।</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Contract flow via LinkedIn: same money pack (Day 57) — international clients often prefer Wise/Payoneer + a signed one-pager; you are export-ready.</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64 · 930 / 1085</a:t>
            </a:r>
          </a:p>
        </p:txBody>
      </p:sp>
    </p:spTree>
  </p:cSld>
  <p:clrMapOvr>
    <a:masterClrMapping/>
  </p:clrMapOvr>
</p:sld>
</file>

<file path=ppt/slides/slide9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LinkedIn কম্পাউন্ডিং (বাস্তববাদী): সপ্তাহ 1–4: 2 পোস্ট/সপ্তাহ + 5 মন্তব্য/দিন → 300 প্রাসঙ্গিক সংযোগ → সপ্তাহ 6: একটি কেস-স্টাডি পোস্টের পরে একজন রেস্টুরেন্ট-গ্রুপ মালিক DMs ('আমাদের 4টি আউটলেট আছে...') → ৳40k/মাও রিটেইনার। কোন মার্কেটপ্লেস ফি, কোন বিডিং নেই।</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LinkedIn compounding (realistic): weeks 1–4: 2 posts/wk + 5 comments/day → 300 relevant connections → week 6: a restaurant-group owner DMs after a case-study post ('we have 4 outlets…') → ৳40k/mo retainer. No marketplace fees, no bidding.</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64 · 931 / 1085</a:t>
            </a:r>
          </a:p>
        </p:txBody>
      </p:sp>
    </p:spTree>
  </p:cSld>
  <p:clrMapOvr>
    <a:masterClrMapping/>
  </p:clrMapOvr>
</p:sld>
</file>

<file path=ppt/slides/slide9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সম্পূর্ণ লিঙ্কডইন ল্যান্ডিং-পৃষ্ঠা মেকওভার (শিরোনাম/সম্পর্কে/বিশিষ্ট/ব্যানার/পরিষেবা পৃষ্ঠা) + প্রথম কেস-স্টাডি পোস্ট প্রকাশিত + কুলুঙ্গি পোস্টগুলিতে 5টি প্রকৃত মন্তব্য + PPH প্রোফাইল বেছে নেওয়া হলে শুরু হয়।</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Full LinkedIn landing-page makeover (headline/About/Featured/banner/services page) + first case-study post published + 5 genuine comments on niche posts + PPH profile started if chosen.</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64 · 932 / 1085</a:t>
            </a:r>
          </a:p>
        </p:txBody>
      </p:sp>
    </p:spTree>
  </p:cSld>
  <p:clrMapOvr>
    <a:masterClrMapping/>
  </p:clrMapOvr>
</p:sld>
</file>

<file path=ppt/slides/slide9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লিঙ্কডইন-ইউআরএল + সার্ভিস-পৃষ্ঠার স্ক্রিনশট + প্রথম পোস্ট লিঙ্ক + পিপিএইচ (বা টপটাল-প্রয়োজনীয় নোট) SB-&lt;id&gt;-D64-এ। গ্রহণযোগ্যতা: শিরোনাম = অফার বাক্য, বৈশিষ্ট্যযুক্ত ≥2 কেস স্টাডি আছে, নম্বর-প্রুফ সহ লাইভ পোস্ট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linkedin-url + services-page screenshot + first post link + PPH (or Toptal-requirements note) in SB-&lt;id&gt;-D64. Acceptance: headline = offer sentence, Featured has ≥2 case studies, post live with number-proof.</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64 · 933 / 1085</a:t>
            </a:r>
          </a:p>
        </p:txBody>
      </p:sp>
    </p:spTree>
  </p:cSld>
  <p:clrMapOvr>
    <a:masterClrMapping/>
  </p:clrMapOvr>
</p:sld>
</file>

<file path=ppt/slides/slide9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লিঙ্কডইন একটি সিভি হিসাবে ('সুযোগ খোঁজা') → এটিকে একটি স্টোরফ্রন্ট করুন (আপনি কী বিক্রি করেন, প্রমাণ, কীভাবে কিনবেন)।</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LinkedIn as a CV ('seeking opportunities') → make it a storefront (what you sell, proof, how to buy).</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পোস্ট করা তারপর অদৃশ্য হয়ে যাওয়া → অ্যালগরিদম + ক্লায়েন্টদের পুরস্কারের ছন্দ: বিচার করার আগে 8 সপ্তাহের জন্য 2/সপ্তাহ।</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posting then vanishing → the algorithm + clients reward rhythm: 2/week for 8 weeks before judging.</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পোস্ট করা তারপর অদৃশ্য হয়ে যাওয়া → অ্যালগরিদম + ক্লায়েন্টদের পুরস্কারের ছন্দ: বিচার করার আগে 8 সপ্তাহের জন্য 2/সপ্তাহ।</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posting then vanishing → the algorithm + clients reward rhythm: 2/week for 8 weeks before judging.</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64 · 934 / 1085</a:t>
            </a:r>
          </a:p>
        </p:txBody>
      </p:sp>
    </p:spTree>
  </p:cSld>
  <p:clrMapOvr>
    <a:masterClrMapping/>
  </p:clrMapOvr>
</p:sld>
</file>

<file path=ppt/slides/slide9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64 · 935 / 1085</a:t>
            </a:r>
          </a:p>
        </p:txBody>
      </p:sp>
    </p:spTree>
  </p:cSld>
  <p:clrMapOvr>
    <a:masterClrMapping/>
  </p:clrMapOvr>
</p:sld>
</file>

<file path=ppt/slides/slide9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64</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64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64”</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64 · 936 / 1085</a:t>
            </a:r>
          </a:p>
        </p:txBody>
      </p:sp>
    </p:spTree>
  </p:cSld>
  <p:clrMapOvr>
    <a:masterClrMapping/>
  </p:clrMapOvr>
</p:sld>
</file>

<file path=ppt/slides/slide9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65</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65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BdJobs এবং স্থানীয় ক্লায়েন্ট চ্যানেল + সপ্তাহ পর্যালোচনা</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BdJobs &amp; local client channel + week review</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13 · বৃহস্পতি · বৃহস্পতি, 10 ডিসেম্বর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9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65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65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সপ্তাহ 13 পর্যালোচনা: স্থানীয় সোনা — BdJobs এবং Facebook গ্রুপ। তানভীর 10 মিনিটের মধ্যে একটি 'ওয়ার্ডপ্রেস ব্যক্তি প্রয়োজন, ধানমন্ডি' পোস্টের উত্তর দিয়েছেন, একই সপ্তাহে ক্লায়েন্টের সাথে দেখা করেছেন: 12,000 টাকা + মাসিক রক্ষণাবেক্ষণ। স্থানীয় গতির জয়।</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Week 13 review: local gold — BdJobs and Facebook groups. Tanvir answered a 'need WordPress person, Dhanmondi' post within 10 minutes, met the client same week: 12,000 taka + monthly maintenance. Local speed wins.</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65 · 938 / 1085</a:t>
            </a:r>
          </a:p>
        </p:txBody>
      </p:sp>
    </p:spTree>
  </p:cSld>
  <p:clrMapOvr>
    <a:masterClrMapping/>
  </p:clrMapOvr>
</p:sld>
</file>

<file path=ppt/slides/slide9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BdJobs এবং স্থানীয় ক্লায়েন্ট চ্যানেল + সপ্তাহ পর্যালোচনা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BdJobs &amp; local client channel + week review</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65 · 939 / 1085</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6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6”</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 · 94 / 1085</a:t>
            </a:r>
          </a:p>
        </p:txBody>
      </p:sp>
    </p:spTree>
  </p:cSld>
  <p:clrMapOvr>
    <a:masterClrMapping/>
  </p:clrMapOvr>
</p:sld>
</file>

<file path=ppt/slides/slide9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স্থানীয় চ্যানেল (বিডিজবস + বিডি ব্যবসায়িক ডিরেক্টরি + আপনার শহরের রাস্তা) হল দ্রুততম প্রথম আয়ের পথ: স্থানীয় ব্যবসাগুলি বিকাশে অর্থ প্রদান করে, ব্যক্তিগতভাবে দেখা করে এবং তাদের নেটওয়ার্কের মধ্যে উল্লেখ করে।</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The local channel (BdJobs + BD business directories + your city's streets) is the fastest first-income path: local businesses pay in bKash, meet in person, and refer within their networks.</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স্থানীয় আস্থার সূত্র: বাংলা যোগাযোগ + মুখোমুখি বৈঠক + মুদ্রিত পোর্টফোলিও + বিকাশ চালান। একই দক্ষতা, বিভিন্ন মোড়ক। আজ সপ্তাহ 13 কুইজ.</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Local trust formula: Bengali communication + face meeting + printed portfolio + bKash invoicing. Same skills, different wrapper. Week 13 quiz today.</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65 · 940 / 1085</a:t>
            </a:r>
          </a:p>
        </p:txBody>
      </p:sp>
    </p:spTree>
  </p:cSld>
  <p:clrMapOvr>
    <a:masterClrMapping/>
  </p:clrMapOvr>
</p:sld>
</file>

<file path=ppt/slides/slide9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BdJobs: একজন প্রার্থীর প্রোফাইল তৈরি করুন (দক্ষতা: গ্রাফিক ডিজাইন/ওয়েব/ডিজিটাল মার্কেটিং), ফ্রিল্যান্স/কন্ট্রাক্ট লিস্টিং-এ আবেদন করুন এবং নিয়োগকর্তা খুঁজতে কোম্পানির ডিরেক্টরি ব্যবহার করুন → প্রতিটি কোম্পানি = একজন সম্ভাব্য B2B ক্লায়েন্ট (তাদের HR/মার্কেটিং প্রধান)।</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BdJobs: create a candidate profile (skills: graphic design/web/digital marketing), apply to freelance/contract listings, AND use the company directory to find employers → each company = a potential B2B client (their HR/marketing head).</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BD ডিরেক্টরি এবং সমিতি: বেসিস, ই-ক্যাব, আপনার সিটি চেম্বার অফ কমার্স সদস্য তালিকা, বাণিজ্য মেলা প্রদর্শক তালিকা — কোম্পানির নাম + ফোন + সেক্টর = আউটরিচ লিস্ট সোনা ('ডিরেক্টরি' চ্যানেল ট্যাগ সহ পাইপলাইনে যোগ করুন)।</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BD directories &amp; associations: BASIS, e-CAB, your city chamber of commerce member lists, trade fair exhibitor lists — company name + phone + sector = outreach list gold (add to pipeline with 'directory' channel tag).</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রাস্তার ঝাড়ু (খুলনা/ঢাকা সুবিধা): 2 কিলোমিটারের মধ্যে 10টি ব্যবসা — রেস্টুরেন্ট, সেলুন, ক্লিনিক, কোচিং সেন্টার। লক্ষ্য করুন: কোন FB পেজ নেই? মৃত পাতা? খারাপ ছবি? 2019 থেকে মুদ্রিত মেনু? প্রতিটি পর্যবেক্ষণ = একটি প্রস্তাব।</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The street sweep (Khulna/Dhaka advantage): 10 businesses within 2 km — restaurants, salons, clinics, coaching centres. Observe: no FB page? dead page? bad photos? printed menu from 2019? Each observation = an offer.</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65 · 941 / 1085</a:t>
            </a:r>
          </a:p>
        </p:txBody>
      </p:sp>
    </p:spTree>
  </p:cSld>
  <p:clrMapOvr>
    <a:masterClrMapping/>
  </p:clrMapOvr>
</p:sld>
</file>

<file path=ppt/slides/slide9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4. ফেস-মিটিং কিট: মুদ্রিত পোর্টফোলিও (একটি প্রিন্টের দোকানে দিন-25 পিডিএফ, ৳100), ব্যবসায়িক কার্ড (দিন-22 সমান্তরাল), আপনার রিল সহ ফোন/প্রোমো প্রস্তুত — 10-মিনিটের ভিজিট স্ক্রিপ্ট: পর্যবেক্ষণ → 'আমি আপনার মতো ব্যবসার জন্য এটি তৈরি করি' → নমুনা → একই সন্ধ্যায় হোয়াটসঅ্যাপ ফলো-আপ</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Nirmala UI"/>
              </a:rPr>
              <a:t>4. Face-meeting kit: printed portfolio (Day-25 PDF at a print shop, ৳100), business cards (Day-22 collateral), phone with your reels/promo ready — 10-minute visit script: observation → 'I make this for businesses like yours' → sample → WhatsApp follow-up same evening.</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5. স্থানীয় অফার প্যাকেজিং: নির্দিষ্ট বাংলা-মূল্য প্যাকেজ ('সোশ্যাল ভিডিও প্যাকেজ ৳৮,০০০/মাস — ১২টি পোস্ট + ৪ রিলস'), বিকাশ অগ্রিম গৃহীত, এক পৃষ্ঠার বাংলা প্রস্তাব বিকল্প।</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Nirmala UI"/>
              </a:rPr>
              <a:t>5. Local offer packaging: fixed Bengali-price packages ('সোশ্যাল মিডিয়া প্যাকেজ ৳৮,০০০/মাস — ১২টি পোস্ট + ৪ রিলস'), bKash advance accepted, one-page Bengali proposal option.</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6. রেফারেল লুপ: প্রতি স্থানীয় ডেলিভারির পরে, 2টি ভূমিকার জন্য জিজ্ঞাসা করুন ('আপনার মতো আরও দুই জন ব্যবসার ব্যাখ্যাকে চেনেন?') — স্থানীয় নেটওয়ার্কগুলি তাদের চেনাশোনাগুলির মধ্যে উল্লেখ করে; একটি সেলুন পাঁচ বাড়ে.</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Nirmala UI"/>
              </a:rPr>
              <a:t>6. Referral loop: after every local delivery, ask for 2 introductions ('আপনার মতো আরও দুই জন ব্যবসার মালিককে চেনেন?') — local networks refer inside their circles; one salon leads to five.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65 · 942 / 1085</a:t>
            </a:r>
          </a:p>
        </p:txBody>
      </p:sp>
    </p:spTree>
  </p:cSld>
  <p:clrMapOvr>
    <a:masterClrMapping/>
  </p:clrMapOvr>
</p:sld>
</file>

<file path=ppt/slides/slide9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সবকিছু লগ করুন: একই পাইপলাইনে স্থানীয় লিড (চ্যানেল: স্থানীয়/বিডিজবস/ডিরেক্টরি) — দিন-59 রিপোর্ট স্থানীয় বনাম অনলাইন অর্থনীতি দেখাবে; বেশিরভাগ বিডি ফ্রিল্যান্সাররা লোকাল ক্লোজ দ্রুত খুঁজে পায়, অনলাইনে বেশি অর্থ প্রদান করে।</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Log everything: local leads in the same pipeline (channel: local/BdJobs/directory) — Day-59 report will show local vs online economics; most BD freelancers find local closes faster, online pays bigger.</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65 · 943 / 1085</a:t>
            </a:r>
          </a:p>
        </p:txBody>
      </p:sp>
    </p:spTree>
  </p:cSld>
  <p:clrMapOvr>
    <a:masterClrMapping/>
  </p:clrMapOvr>
</p:sld>
</file>

<file path=ppt/slides/slide9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স্ট্রিট সুইপ রেজাল্ট (ক্লাস প্যাটার্ন): 10 ভিজিট → 4 হোয়াটসঅ্যাপ ফলো-আপ → 2 মিটিং → 1 বন্ধ (কোচিং সেন্টার: ৳8,000/মাস সোশ্যাল প্যাকেজ, বিকাশে অগ্রিম প্রদান করা হয়েছে) + 1 রেফারেল ইন্ট্রো। খরচ: এক বিকেলে, ৳100 প্রিন্ট।</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Street sweep result (class pattern): 10 visits → 4 WhatsApp follow-ups → 2 meetings → 1 closed (coaching centre: ৳8,000/mo social package, bKash advance paid on the spot) + 1 referral intro. Cost: one afternoon, ৳100 print.</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65 · 944 / 1085</a:t>
            </a:r>
          </a:p>
        </p:txBody>
      </p:sp>
    </p:spTree>
  </p:cSld>
  <p:clrMapOvr>
    <a:masterClrMapping/>
  </p:clrMapOvr>
</p:sld>
</file>

<file path=ppt/slides/slide9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 স্থানীয় ঝাড়ু চালান: 10টি ব্যবসা পর্যবেক্ষণ করা হয়েছে (সমস্যার ছবি, অনুমতি সহ), স্ক্রিপ্ট ব্যবহার করে 5টি কথোপকথন, সমস্ত চ্যানেল=স্থানীয় দিয়ে পাইপলাইনে লগ ইন করা হয়েছে৷ আপনার ফেস-মিটিং কিট প্রস্তুত করুন (মুদ্রিত পোর্টফোলিও + কার্ড)।</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Execute a REAL local sweep: 10 businesses observed (photos of the problems, with permission), 5 conversations using the script, all logged in pipeline with channel=local. Prepare your face-meeting kit (printed portfolio + cards).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65 · 945 / 1085</a:t>
            </a:r>
          </a:p>
        </p:txBody>
      </p:sp>
    </p:spTree>
  </p:cSld>
  <p:clrMapOvr>
    <a:masterClrMapping/>
  </p:clrMapOvr>
</p:sld>
</file>

<file path=ppt/slides/slide9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স্থানীয়-সুইপ-লগ (10টি পর্যবেক্ষণ, 5টি পরিচিতি, স্ক্রিপ্ট ব্যবহার করা হয়েছে) + কিট ফটো + SB-&lt;id&gt;-D65-এ BdJobs প্রোফাইল URL। গ্রহণযোগ্যতা: ≥5 বাস্তব কথোপকথন ফলাফল সহ লগ করা হয়েছে; বাংলা প্যাকেজ শীটে লেখা; ফলো-আপগুলি একই সন্ধ্যায় পাঠানো হয়েছে।</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local-sweep-log (10 observations, 5 contacts, script used) + kit photo + BdJobs profile URL in SB-&lt;id&gt;-D65. Acceptance: ≥5 real conversations logged with outcomes; Bengali package sheet written; follow-ups sent same evening.</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65 · 946 / 1085</a:t>
            </a:r>
          </a:p>
        </p:txBody>
      </p:sp>
    </p:spTree>
  </p:cSld>
  <p:clrMapOvr>
    <a:masterClrMapping/>
  </p:clrMapOvr>
</p:sld>
</file>

<file path=ppt/slides/slide9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রাস্তা উপেক্ষা করার সময় অনলাইনে 'প্রকৃত ক্লায়েন্টদের' জন্য অপেক্ষা করা → স্থানীয় আয় অনলাইনে আরোহণের তহবিল।</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waiting for 'real clients' online while ignoring the street → local income funds the online climb.</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স্থানীয় এসএমই-এর জন্য শুধুমাত্র ইংরেজি উপকরণ → একটি এক পৃষ্ঠার বাংলা অফার শীট ক্লোজ রেট দ্বিগুণ করে।</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English-only materials for local SMEs → a one-page Bengali offer sheet doubles close rates.</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স্থানীয় এসএমই-এর জন্য শুধুমাত্র ইংরেজি উপকরণ → একটি এক পৃষ্ঠার বাংলা অফার শীট ক্লোজ রেট দ্বিগুণ করে।</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English-only materials for local SMEs → a one-page Bengali offer sheet doubles close rates.</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65 · 947 / 1085</a:t>
            </a:r>
          </a:p>
        </p:txBody>
      </p:sp>
    </p:spTree>
  </p:cSld>
  <p:clrMapOvr>
    <a:masterClrMapping/>
  </p:clrMapOvr>
</p:sld>
</file>

<file path=ppt/slides/slide9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65 · 948 / 1085</a:t>
            </a:r>
          </a:p>
        </p:txBody>
      </p:sp>
    </p:spTree>
  </p:cSld>
  <p:clrMapOvr>
    <a:masterClrMapping/>
  </p:clrMapOvr>
</p:sld>
</file>

<file path=ppt/slides/slide9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65</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65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65”</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65 · 949 / 1085</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07</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7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পাওয়ারপয়েন্ট পিচ ডেক যা বিক্রি করে</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PowerPoint pitch decks that sell</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2 · সোম · সোম, 21 সেপ্টেম্বর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9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66</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66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ডেলিভারির জন্য এআই অটোমেশন (বট, রিপোর্ট)</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AI automation for delivery (bots, reports)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14 · সূর্য · রবিবার, 13 ডিসেম্বর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9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66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66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নুসরাতের ক্লায়েন্টরা একই 10টি প্রশ্ন বারবার জিজ্ঞাসা করেছিল। তিনি একটি সাধারণ অটো-রিপ্লাই বট + সাপ্তাহিক অটো-রিপোর্ট সেট আপ করেছেন। গ্রাহকরা অবিলম্বে পরিবেশিত বোধ; তিনি সপ্তাহে 5 ঘন্টা পুনরুদ্ধার করেন। পুনরাবৃত্ত স্বয়ংক্রিয়, মানুষ রাখা.</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Nusrat's clients asked the same 10 questions repeatedly. She set up a simple auto-reply bot + weekly auto-report. Clients feel served instantly; she reclaimed 5 hours a week. Automate the repetitive, keep the human.</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66 · 951 / 1085</a:t>
            </a:r>
          </a:p>
        </p:txBody>
      </p:sp>
    </p:spTree>
  </p:cSld>
  <p:clrMapOvr>
    <a:masterClrMapping/>
  </p:clrMapOvr>
</p:sld>
</file>

<file path=ppt/slides/slide9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বিতরণের জন্য এআই অটোমেশন (বট, প্রতিবেদন)</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AI automation for delivery (bots, reports)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66 · 952 / 1085</a:t>
            </a:r>
          </a:p>
        </p:txBody>
      </p:sp>
    </p:spTree>
  </p:cSld>
  <p:clrMapOvr>
    <a:masterClrMapping/>
  </p:clrMapOvr>
</p:sld>
</file>

<file path=ppt/slides/slide9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ডেলিভারির জন্য AI অটোমেশন: চ্যাটবট 24/7 FAQ উত্তর দেয়, AI খসড়া রিপোর্ট/প্রথম-পাস সম্পাদনা করে, অটোমেশন পুনরাবৃত্তিমূলক কাজকে সরিয়ে দেয় — আপনি নিয়োগ ছাড়াই ঘন্টা স্কেল করেন।</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AI automation for DELIVERY: chatbots answer FAQs 24/7, AI drafts reports/first-pass edits, automation removes repetitive work — you scale hours without hiring.</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ফ্রি-টায়ার স্ট্যাক: হোয়াটসঅ্যাপ বিজনেস (স্বয়ংক্রিয়-উত্তর/লেবেল/ক্যাটালগ), চ্যাটজিপিটি/ক্লাউড/জেমিনি ফ্রি (ড্রাফটিং), গুগল শীট+ফর্ম (ইনটেক), ক্যানভা বাল্ক-ক্রিয়েট (ভিজ্যুয়াল ব্যাচ)।</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Free-tier stack: WhatsApp Business (auto-replies/labels/catalogue), ChatGPT/Claude/Gemini free (drafting), Google Sheets+Forms (intake), Canva bulk-create (visual batches).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66 · 953 / 1085</a:t>
            </a:r>
          </a:p>
        </p:txBody>
      </p:sp>
    </p:spTree>
  </p:cSld>
  <p:clrMapOvr>
    <a:masterClrMapping/>
  </p:clrMapOvr>
</p:sld>
</file>

<file path=ppt/slides/slide9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হোয়াটসঅ্যাপ বিজনেস সেটআপ: ব্যবসায়িক প্রোফাইল (ঘণ্টা, ঠিকানা, দাম সহ পরিষেবাগুলির ক্যাটালগ), শুভেচ্ছা বার্তা (দূরে + প্রতিক্রিয়া-সময়ের প্রত্যাশা), আপনার 10টি সর্বাধিক জিজ্ঞাসিত প্রশ্নের দ্রুত উত্তর (/মূল্য, /প্যাকেজ, /টাইমলাইন…)।</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WhatsApp Business setup: business profile (hours, address, catalogue of services with prices), greeting message (away + response-time expectation), quick replies for your 10 most-asked questions (/price, /packages, /timeline…).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লেবেল সিস্টেম = মিনি-সিআরএম: নতুন অনুসন্ধান / উদ্ধৃত / সক্রিয় প্রকল্প / অর্থপ্রদানের অপেক্ষায় / সম্পন্ন-জিজ্ঞাসা-পর্যালোচনা — পাইপলাইন পর্যায়ে আপনার চ্যাট তালিকা ফিল্টার করে।</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Label system = mini-CRM: New enquiry / Quoted / Active project / Awaiting payment / Done-ask-review — filters your chat list into pipeline stages.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FAQ বট স্তর: হোয়াটসঅ্যাপ স্বয়ং-উত্তর + একটি সাধারণ সাইট FAQ পৃষ্ঠা + (প্রসারিত) একটি বিনামূল্যের চ্যাটবট উইজেট (যেমন, আপনার কোর্সের নিজস্ব সজিবটিউটর প্যাটার্ন) আপনার পরিষেবার প্রশ্নোত্তর - ক্লায়েন্ট স্ব-পরিষেবা, আপনি ঘুমান।</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FAQ bot layer: WhatsApp auto-reply + a simple site FAQ page + (stretch) a free chatbot widget (e.g., your course's own SajibTutor pattern) trained on YOUR service Q&amp;A — clients self-serve, you sleep.</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66 · 954 / 1085</a:t>
            </a:r>
          </a:p>
        </p:txBody>
      </p:sp>
    </p:spTree>
  </p:cSld>
  <p:clrMapOvr>
    <a:masterClrMapping/>
  </p:clrMapOvr>
</p:sld>
</file>

<file path=ppt/slides/slide9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4. এআই-ড্রাফ্ট করা ক্লায়েন্ট রিপোর্ট: আপনার মাসিক সংখ্যাগুলি (দিন-59 ডেটা) আপনার সংক্ষিপ্ত-প্রম্পট টেমপ্লেটে দিন</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4. AI-drafted client reports: feed your monthly numbers (Day-59 data) into your brief-prompt template → AI drafts the client report → you edit (10 min instead of 45).</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5. ইনটেক অটোমেশন: Google ফর্ম (প্রকল্প সংক্ষিপ্ত: লক্ষ্য, বাজেট পরিসীমা, সময়সীমা, সম্পদ) → স্বয়ংক্রিয়ভাবে একটি শীট সারি তৈরি করে → আপনার আবিষ্কারের কল পূর্ব-সংক্ষিপ্ত হয়৷ প্রতিটি প্রস্তাবের সাথে ফর্ম লিঙ্ক পাঠান.</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5. Intake automation: Google Form (project brief: goals, budget range, deadline, assets) → auto-creates a Sheet row → your discovery call arrives pre-briefed. Send the form link with every proposal.</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6. এআই + ক্যানভা সহ কন্টেন্ট ব্যাচিং: ক্যানভা বাল্ক ক্রিয়েটে 12টি পোস্ট ব্যাকগ্রাউন্ড (উদ্ধৃতি/টিপসের শীট CSV) → এআই-বিচিত্র ক্যাপশন → বিজনেস স্যুটে নির্ধারিত। এক বৈঠকে এক মাসের বিষয়বস্তু।</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6. Content batching with AI + Canva: 12 post backgrounds in Canva Bulk Create (Sheet CSV of quotes/tips) → AI-varied captions → scheduled in Business Suite. A month of content in one sitting.</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66 · 955 / 1085</a:t>
            </a:r>
          </a:p>
        </p:txBody>
      </p:sp>
    </p:spTree>
  </p:cSld>
  <p:clrMapOvr>
    <a:masterClrMapping/>
  </p:clrMapOvr>
</p:sld>
</file>

<file path=ppt/slides/slide9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গার্ডেল: এআই ড্রাফ্ট, আপনি সঠিকতা + ভয়েসের মালিক; সম্পর্কের মুহূর্তগুলিকে কখনই স্বয়ংক্রিয় করবেন না (প্রস্তাব, ক্ষমা, আলোচনা) — স্বয়ংক্রিয় প্রশাসক, সহানুভূতি নয়।</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Guardrails: AI drafts, you own accuracy + voice; never automate the relationship moments (proposal, apology, negotiation) — automate admin, not empathy.</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66 · 956 / 1085</a:t>
            </a:r>
          </a:p>
        </p:txBody>
      </p:sp>
    </p:spTree>
  </p:cSld>
  <p:clrMapOvr>
    <a:masterClrMapping/>
  </p:clrMapOvr>
</p:sld>
</file>

<file path=ppt/slides/slide9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700" b="1">
                <a:solidFill>
                  <a:srgbClr val="F4F8FF"/>
                </a:solidFill>
                <a:latin typeface="Nirmala UI"/>
              </a:rPr>
              <a:t>অটোমেশন ROI (একজন ফ্রিল্যান্সার, মাস 2): হোয়াটসঅ্যাপ দ্রুত-উত্তর প্রতিক্রিয়া সময় 3 ঘন্টা → 8 মিনিট; ইনটেক ফর্ম প্রাক-সংক্ষিপ্ত 6/8 কল; এআই-ড্রাফ্ট করা রিপোর্ট ~2 ঘন্টা/সপ্তাহ → সেই সময় 2 অতিরিক্ত রিল/ক্লায়েন্ট = ৳6k/মা বেশি আয়, একই ঘণ্টায় পরিণত হয়েছে।</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1050" b="0">
                <a:solidFill>
                  <a:srgbClr val="B9C9DB"/>
                </a:solidFill>
                <a:latin typeface="Nirmala UI"/>
              </a:rPr>
              <a:t>Automation ROI (one freelancer, month 2): WhatsApp quick-replies cut response time 3 h → 8 min; intake form pre-briefed 6/8 calls; AI-drafted reports saved ~2 h/week → that time became 2 extra reels/client = ৳6k/mo more revenue, same hours.</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66 · 957 / 1085</a:t>
            </a:r>
          </a:p>
        </p:txBody>
      </p:sp>
    </p:spTree>
  </p:cSld>
  <p:clrMapOvr>
    <a:masterClrMapping/>
  </p:clrMapOvr>
</p:sld>
</file>

<file path=ppt/slides/slide9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ডেলিভারি অটোমেশন তৈরি করুন: হোয়াটসঅ্যাপ বিজনেস সম্পূর্ণভাবে কনফিগার করা হয়েছে (ক্যাটালগ + গ্রিটিং + 10টি দ্রুত উত্তর + লেবেল), Google ফর্ম লাইভ গ্রহণ, রিপোর্ট-ড্রাফ্ট প্রম্পট সংরক্ষিত, 12 টি পোস্টের একটি ক্যানভা বাল্ক-ক্রিট ব্যাচ।</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Build your delivery automation: WhatsApp Business fully configured (catalogue + greeting + 10 quick replies + labels), intake Google Form live, report-draft prompt saved, one Canva bulk-create batch of 12 posts.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66 · 958 / 1085</a:t>
            </a:r>
          </a:p>
        </p:txBody>
      </p:sp>
    </p:spTree>
  </p:cSld>
  <p:clrMapOvr>
    <a:masterClrMapping/>
  </p:clrMapOvr>
</p:sld>
</file>

<file path=ppt/slides/slide9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অটোমেশন-প্যাক/ (WA স্ক্রিনশট, ফর্ম লিঙ্ক, প্রম্পট টেমপ্লেট, বাল্ক-নমুনা তৈরি করুন) + SB-&lt;id&gt;-D66-এ সময়-সংরক্ষিত অনুমান নোট। গ্রহণযোগ্যতা: দ্রুত উত্তর একটি পরীক্ষার বার্তায় কাজ করে, ফর্মটি শীট সারি তৈরি করে, লেবেলগুলি 5টি ধাপ কভার করে৷</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automation-pack/ (WA screenshots, form link, prompt template, bulk-create sample) + time-saved estimate note in SB-&lt;id&gt;-D66. Acceptance: quick replies work on a test message, form creates sheet rows, labels cover 5 stages.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66 · 959 / 1085</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7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7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একটি স্থানীয় রেস্তোরাঁয় বিনিয়োগকারীদের প্রয়োজন ছিল। তানভীর তাদের গল্পকে 10-স্লাইডের পিচ ডেকে ফটো, নম্বর এবং একটি স্পষ্ট প্রশ্ন দিয়ে পরিণত করেছে। ডেক তাদের তহবিল সংগ্রহ করতে সাহায্য করেছে — এবং পোর্টফোলিও অংশ হয়ে উঠেছে যা তাকে আরও 3 ক্লায়েন্ট জিতেছে।</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local restaurant needed investors. Tanvir turned their story into a 10-slide pitch deck with photos, numbers and a clear ask. The deck helped them raise funds — and became the portfolio piece that won him 3 more clients.</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 · 96 / 1085</a:t>
            </a:r>
          </a:p>
        </p:txBody>
      </p:sp>
    </p:spTree>
  </p:cSld>
  <p:clrMapOvr>
    <a:masterClrMapping/>
  </p:clrMapOvr>
</p:sld>
</file>

<file path=ppt/slides/slide9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বট সব কিছুর উত্তর দেয় → ক্লায়েন্টরা লুপে রাগ করে। বটগুলি প্রায়শই জিজ্ঞাসিত প্রশ্নগুলি পরিচালনা করে; মানুষ অর্থ এবং সমস্যা পরিচালনা করে। এস্কেপ হ্যাচ সবসময় দৃশ্যমান.</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bot answers everything → clients rage at loops. Bots handle FAQs; humans handle money and problems. Escape hatch always visible.</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টেমপ্লেট ছাড়া স্বয়ংক্রিয়করণ → আবর্জনা খসড়া। সংক্ষিপ্ত-প্রম্পট টেমপ্লেট হল আসল সম্পদ।</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automating without templates → garbage drafts. The brief-prompt template is the real asset.</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টেমপ্লেট ছাড়া স্বয়ংক্রিয়করণ → আবর্জনা খসড়া। সংক্ষিপ্ত-প্রম্পট টেমপ্লেট হল আসল সম্পদ।</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automating without templates → garbage drafts. The brief-prompt template is the real asset.</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66 · 960 / 1085</a:t>
            </a:r>
          </a:p>
        </p:txBody>
      </p:sp>
    </p:spTree>
  </p:cSld>
  <p:clrMapOvr>
    <a:masterClrMapping/>
  </p:clrMapOvr>
</p:sld>
</file>

<file path=ppt/slides/slide9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66 · 961 / 1085</a:t>
            </a:r>
          </a:p>
        </p:txBody>
      </p:sp>
    </p:spTree>
  </p:cSld>
  <p:clrMapOvr>
    <a:masterClrMapping/>
  </p:clrMapOvr>
</p:sld>
</file>

<file path=ppt/slides/slide9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66</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66 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66”</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66 · 962 / 1085</a:t>
            </a:r>
          </a:p>
        </p:txBody>
      </p:sp>
    </p:spTree>
  </p:cSld>
  <p:clrMapOvr>
    <a:masterClrMapping/>
  </p:clrMapOvr>
</p:sld>
</file>

<file path=ppt/slides/slide9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67</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67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স্পিড ওয়ার্কফ্লো এবং টেমপ্লেট সিস্টেম</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Speed workflows &amp; template systems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14 · সোম · সোম, 14 ডিসেম্বর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9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67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67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রাকিব সোশ্যাল মিডিয়া পোস্ট ব্যাচে 3 ঘন্টা ব্যয় করতেন। টেমপ্লেট সিস্টেম (লেআউট, রঙ শৈলী, টেক্সট প্রিসেট) এটিকে 40 মিনিটে কাটুন — একই গুণমান, ক্ষমতা তিনগুণ। স্পিড সিস্টেম আপনি নিজেকে দিতে উত্থাপন হয়.</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Rakib used to spend 3 hours on social-media post batches. Template system (layout, colour styles, text presets) cut it to 40 minutes — same quality, triple the capacity. Speed systems are raises you give yourself.</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67 · 964 / 1085</a:t>
            </a:r>
          </a:p>
        </p:txBody>
      </p:sp>
    </p:spTree>
  </p:cSld>
  <p:clrMapOvr>
    <a:masterClrMapping/>
  </p:clrMapOvr>
</p:sld>
</file>

<file path=ppt/slides/slide9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গতির কর্মপ্রবাহ এবং টেমপ্লেট সিস্টেম</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Speed workflows &amp; template systems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67 · 965 / 1085</a:t>
            </a:r>
          </a:p>
        </p:txBody>
      </p:sp>
    </p:spTree>
  </p:cSld>
  <p:clrMapOvr>
    <a:masterClrMapping/>
  </p:clrMapOvr>
</p:sld>
</file>

<file path=ppt/slides/slide9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গতি = মার্জিন। দুই ফ্রিল্যান্সার, একই হার: একজন 4 ঘন্টার মধ্যে, একজন 12 ঘন্টার মধ্যে বিতরণ করে — তাদের আয়/ঘন্টা 3× এর পার্থক্য। টেমপ্লেট সিস্টেম হল কিভাবে দ্রুত একটি ভাল থাকে.</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Speed = margin. Two freelancers, same rate: one delivers in 4 h, one in 12 h — their revenue/hour differs 3×. Template systems are how the fast one stays good.</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টেমপ্লেট মই: ফাইল টেমপ্লেট → প্রকল্প চেকলিস্ট → SOP নথি → পুনরায় ব্যবহারযোগ্য উপাদান। প্রতিটি পুনরাবৃত্তি কাজ একবার ক্যাপচার করা হয়.</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The template ladder: file templates → project checklists → SOP documents → reusable components. Every repeated task gets captured once.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67 · 966 / 1085</a:t>
            </a:r>
          </a:p>
        </p:txBody>
      </p:sp>
    </p:spTree>
  </p:cSld>
  <p:clrMapOvr>
    <a:masterClrMapping/>
  </p:clrMapOvr>
</p:sld>
</file>

<file path=ppt/slides/slide9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টেমপ্লেট অডিট: আপনার 10টি সর্বাধিক-পুনরাবৃত্ত কাজ তালিকাভুক্ত করুন (চালান, প্রস্তাব, রিল সম্পাদনা, লোগো উপস্থাপনা, প্রতিবেদন...) — প্রতিটি আজ একটি মাস্টার টেমপ্লেট পায়৷</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Template audit: list your 10 most-repeated tasks (invoice, proposal, reel edit, logo presentation, report…) — each gets a master template TODAY.</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ফাইল টেমপ্লেট: প্রিমিয়ার প্রজেক্ট টেমপ্লেট (বিন+সিকোয়েন্স+লোয়ার-তৃতীয়াংশ প্রস্তুত), ইলাস্ট্রেটর ব্র্যান্ড-কিট মাস্টার, ওয়ার্ড ইনভয়েস/কন্ট্রাক্ট/প্রপোজাল মাস্টার, শীট ট্র্যাকার/রিপোর্ট মাস্টার — /টেমপ্লেট ফোল্ডার, সংস্করণ।</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File templates: Premiere project template (bins+sequence+lower-thirds ready), Illustrator brand-kit master, Word invoice/contract/proposal masters, Sheets tracker/report masters — /templates folder, versioned.</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প্রকল্পের চেকলিস্ট (প্রতি পরিষেবার ধরণ): কিকঅফ থেকে ডেলিভারি ইমেল পর্যন্ত সংখ্যাযুক্ত ধাপ - চেকলিস্ট হল SOP; একজন উপ-কন্ট্রাক্টর এটি অনুসরণ করতে পারে (এটি দিন-69 স্কেলিং)।</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Project checklist (per service type): numbered steps from kickoff to delivery email — the checklist IS the SOP; a subcontractor could follow it (that's Day-69 scaling).</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67 · 967 / 1085</a:t>
            </a:r>
          </a:p>
        </p:txBody>
      </p:sp>
    </p:spTree>
  </p:cSld>
  <p:clrMapOvr>
    <a:masterClrMapping/>
  </p:clrMapOvr>
</p:sld>
</file>

<file path=ppt/slides/slide9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4. কম্পোনেন্ট লাইব্রেরি: ক্যানভা ব্র্যান্ড কিট + 10 পোস্ট লেআউট; অপরিহার্য গ্রাফিক্স প্যানেল সংরক্ষিত শিরোনাম; ইলাস্ট্রেটর প্রতীক; ওয়ার্ডপ্রেস পুনরায় ব্যবহারযোগ্য ব্লক/প্যাটার্ন; ইমেল সোয়াইপ ফাইল।</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4. Component libraries: Canva brand kit + 10 post layouts; Essential Graphics panel saved titles; Illustrator symbols; WordPress reusable blocks/patterns; email swipe file.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5. ব্যাচিং ডিসিপ্লিন: একটি ব্লকে একই টাস্ক টাইপ (সমস্ত এডিটিং 10-12, সমস্ত আউটরিচ 12-1, সমস্ত অ্যাডমিন 4-5) — কনটেক্সট-স্যুইচিং খরচ প্রতি সুইচের জন্য 20+ মিনিট।</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5. Batching discipline: same task type in one block (all editing 10–12, all outreach 12–1, all admin 4–5) — context-switching costs 20+ min per switch.</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6. টাইম-ট্র্যাকিং (গতির প্রমাণ): প্রতি প্রকল্পে টাইমার টগল করুন (ফ্রি: ক্লকফাই/টগল বা আপনার শীট) → প্রতি পরিষেবা প্রতি সাপ্তাহিক আয়/ঘণ্টা → সবচেয়ে ধীর গতিতে হত্যা বা পুনরায় মূল্য নির্ধারণ করুন।</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6. Time-tracking (the speed evidence): toggle timer per project (free: Clockify/Toggl or your sheet) → weekly revenue/hour per service → kill or reprice the slowest.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67 · 968 / 1085</a:t>
            </a:r>
          </a:p>
        </p:txBody>
      </p:sp>
    </p:spTree>
  </p:cSld>
  <p:clrMapOvr>
    <a:masterClrMapping/>
  </p:clrMapOvr>
</p:sld>
</file>

<file path=ppt/slides/slide9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2-মিনিটের ক্যাপচারের নিয়ম: যে কোনো ট্রিক/শর্টকাট আপনি দুবার আবিষ্কার করেন → তা অবিলম্বে এসওপিতে লিখুন। সিস্টেম যৌগ; স্মৃতি নেই।</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The 2-minute capture rule: any trick/shortcut you discover twice → write it in the SOP immediately. Systems compound; memory doesn't.</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67 · 969 / 1085</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পাওয়ারপয়েন্ট পিচ ডেক যা বিক্রি করে</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PowerPoint pitch decks that sell</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 · 97 / 1085</a:t>
            </a:r>
          </a:p>
        </p:txBody>
      </p:sp>
    </p:spTree>
  </p:cSld>
  <p:clrMapOvr>
    <a:masterClrMapping/>
  </p:clrMapOvr>
</p:sld>
</file>

<file path=ppt/slides/slide9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500" b="1">
                <a:solidFill>
                  <a:srgbClr val="F4F8FF"/>
                </a:solidFill>
                <a:latin typeface="Nirmala UI"/>
              </a:rPr>
              <a:t>সিস্টেমের আগে/পরে রিল উৎপাদন: v1 = 3.5 h/reel (হান্ট ফুটেজ, শূন্য থেকে বিল্ড, রি-স্টাইল টেক্সট) → v2 টেমপ্লেট সহ: ব্র্যান্ডেড নিম্ন-তৃতীয়াংশ সহ প্রজেক্ট ফাইল + মিউজিক বিন প্রি-ক্লিয়ার + চেকলিস্ট = 1.2 ঘন্টা/রিল। একই মূল্য, 3× রাজস্ব/ঘন্টা, ক্লায়েন্ট অভিন্ন গুণমান দেখে।</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950" b="0">
                <a:solidFill>
                  <a:srgbClr val="B9C9DB"/>
                </a:solidFill>
                <a:latin typeface="Inter"/>
              </a:rPr>
              <a:t>Reel production before/after systems: v1 = 3.5 h/reel (hunt footage, build from zero, re-style text) → v2 with templates: project file with branded lower-thirds + music bin pre-cleared + checklist = 1.2 h/reel. Same price, 3× revenue/hour, client sees identical quality.</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67 · 970 / 1085</a:t>
            </a:r>
          </a:p>
        </p:txBody>
      </p:sp>
    </p:spTree>
  </p:cSld>
  <p:clrMapOvr>
    <a:masterClrMapping/>
  </p:clrMapOvr>
</p:sld>
</file>

<file path=ppt/slides/slide9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3টি সর্বোচ্চ-মূল্যের টেমপ্লেট তৈরি করুন এন্ড-টু-এন্ড (অডিট থেকে বেছে নিন), একটি সম্পূর্ণ প্রজেক্ট চেকলিস্ট/এসওপি লিখুন, প্রকৃত কোর্সের কাজে আজই টাইম-ট্র্যাকিং শুরু করুন, টাইপ অনুসারে আগামীকালের কাজগুলি ব্যাচ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Build your 3 highest-value templates end-to-end (choose from audit), write one full project checklist/SOP, start time-tracking today on real course work, batch tomorrow's tasks by type.</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67 · 971 / 1085</a:t>
            </a:r>
          </a:p>
        </p:txBody>
      </p:sp>
    </p:spTree>
  </p:cSld>
  <p:clrMapOvr>
    <a:masterClrMapping/>
  </p:clrMapOvr>
</p:sld>
</file>

<file path=ppt/slides/slide9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সিস্টেম-প্যাক/ (3 টেমপ্লেট + 1 SOP চেকলিস্ট + টাইম-ট্র্যাকিং স্ক্রিনশট + টেমপ্লেট-অডিট তালিকা) SB-&lt;id&gt;-D67-এ। গ্রহণযোগ্যতা: টেমপ্লেটগুলি কাজ করার জন্য প্রস্তুত (কোনও সেটআপ পদক্ষেপ নেই), সহপাঠী দ্বারা অনুসরণযোগ্য SOP (তারা এটি পরীক্ষা করে) খোলে।</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systems-pack/ (3 templates + 1 SOP checklist + time-tracking screenshot + template-audit list) in SB-&lt;id&gt;-D67. Acceptance: templates open ready-to-work (no setup steps), SOP followable by a classmate (they test it).</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67 · 972 / 1085</a:t>
            </a:r>
          </a:p>
        </p:txBody>
      </p:sp>
    </p:spTree>
  </p:cSld>
  <p:clrMapOvr>
    <a:masterClrMapping/>
  </p:clrMapOvr>
</p:sld>
</file>

<file path=ppt/slides/slide9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'টেমপ্লেট পরে, আমি ব্যস্ত' → ব্যস্ত কেন। একটি টেমপ্লেট 3টি প্রকল্পে নিজের জন্য অর্থ প্রদান করে।</a:t>
            </a:r>
          </a:p>
        </p:txBody>
      </p:sp>
      <p:sp>
        <p:nvSpPr>
          <p:cNvPr id="14" name="TextBox 13"/>
          <p:cNvSpPr txBox="1"/>
          <p:nvPr/>
        </p:nvSpPr>
        <p:spPr>
          <a:xfrm>
            <a:off x="704088"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'templates later, I'm busy' → busy is WHY. One template pays for itself in 3 projects.</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চেকলিস্ট ছাড়া গতি → QA পদক্ষেপগুলি এড়িয়ে যাওয়া৷ গতি এবং মান, সবসময় একসাথে (আগামীকাল)।</a:t>
            </a:r>
          </a:p>
        </p:txBody>
      </p:sp>
      <p:sp>
        <p:nvSpPr>
          <p:cNvPr id="18" name="TextBox 17"/>
          <p:cNvSpPr txBox="1"/>
          <p:nvPr/>
        </p:nvSpPr>
        <p:spPr>
          <a:xfrm>
            <a:off x="704088" y="368769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speed without the checklist → skipping QA steps. Speed AND standards, always together (tomorrow).</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550" b="1">
                <a:solidFill>
                  <a:srgbClr val="F4F8FF"/>
                </a:solidFill>
                <a:latin typeface="Nirmala UI"/>
              </a:rPr>
              <a:t>চেকলিস্ট ছাড়া গতি → QA পদক্ষেপগুলি এড়িয়ে যাওয়া৷ গতি এবং মান, সবসময় একসাথে (আগামীকাল)।</a:t>
            </a:r>
          </a:p>
        </p:txBody>
      </p:sp>
      <p:sp>
        <p:nvSpPr>
          <p:cNvPr id="24" name="TextBox 23"/>
          <p:cNvSpPr txBox="1"/>
          <p:nvPr/>
        </p:nvSpPr>
        <p:spPr>
          <a:xfrm>
            <a:off x="6434175" y="2727579"/>
            <a:ext cx="5090007" cy="274320"/>
          </a:xfrm>
          <a:prstGeom prst="rect">
            <a:avLst/>
          </a:prstGeom>
          <a:noFill/>
        </p:spPr>
        <p:txBody>
          <a:bodyPr wrap="square" anchor="t" lIns="0" rIns="0" tIns="0" bIns="0">
            <a:spAutoFit/>
          </a:bodyPr>
          <a:lstStyle/>
          <a:p>
            <a:pPr algn="l">
              <a:lnSpc>
                <a:spcPct val="100000"/>
              </a:lnSpc>
            </a:pPr>
            <a:r>
              <a:rPr sz="1000" b="0">
                <a:solidFill>
                  <a:srgbClr val="B9C9DB"/>
                </a:solidFill>
                <a:latin typeface="Inter"/>
              </a:rPr>
              <a:t>speed without the checklist → skipping QA steps. Speed AND standards, always together (tomorrow).</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67 · 973 / 1085</a:t>
            </a:r>
          </a:p>
        </p:txBody>
      </p:sp>
    </p:spTree>
  </p:cSld>
  <p:clrMapOvr>
    <a:masterClrMapping/>
  </p:clrMapOvr>
</p:sld>
</file>

<file path=ppt/slides/slide9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67 · 974 / 1085</a:t>
            </a:r>
          </a:p>
        </p:txBody>
      </p:sp>
    </p:spTree>
  </p:cSld>
  <p:clrMapOvr>
    <a:masterClrMapping/>
  </p:clrMapOvr>
</p:sld>
</file>

<file path=ppt/slides/slide9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67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67”</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67 · 975 / 1085</a:t>
            </a:r>
          </a:p>
        </p:txBody>
      </p:sp>
    </p:spTree>
  </p:cSld>
  <p:clrMapOvr>
    <a:masterClrMapping/>
  </p:clrMapOvr>
</p:sld>
</file>

<file path=ppt/slides/slide9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68</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68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দিন 68 - গুণমান নিশ্চিতকরণ এবং ক্লায়েন্ট SLAs</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Quality assurance &amp; client SLAs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14 · মঙ্গল · মঙ্গল, 15 ডিসেম্বর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9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68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68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একটি ক্লায়েন্টের সাইট 'একটি ছোট পরিবর্তন'-এর পরে ভেঙে গেছে — কোন স্টেজিং কপি নেই, ব্যাকআপ নেই, রাত 11 টায় আতঙ্ক। তানভীরের QA চেকলিস্ট (ব্যাকআপ → পরীক্ষা → চেকলিস্ট → ক্লায়েন্ট সাইন-অফ) মানে 'ছোট পরিবর্তন' ছোট থাকবে। SLAs = ঘুম।</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A client's site broke after 'a small change' — no staging copy, no backup, panic at 11pm. Tanvir's QA checklist (backup → test → checklist → client sign-off) means 'small changes' stay small. SLAs = sleep.</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68 · 977 / 1085</a:t>
            </a:r>
          </a:p>
        </p:txBody>
      </p:sp>
    </p:spTree>
  </p:cSld>
  <p:clrMapOvr>
    <a:masterClrMapping/>
  </p:clrMapOvr>
</p:sld>
</file>

<file path=ppt/slides/slide9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গুণমান নিশ্চিতকরণ এবং ক্লায়েন্ট এসএলএ</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Quality assurance &amp; client SLAs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68 · 978 / 1085</a:t>
            </a:r>
          </a:p>
        </p:txBody>
      </p:sp>
    </p:spTree>
  </p:cSld>
  <p:clrMapOvr>
    <a:masterClrMapping/>
  </p:clrMapOvr>
</p:sld>
</file>

<file path=ppt/slides/slide9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গুণমানের নিশ্চয়তা = একটি প্রি-ডেলিভারি চেকলিস্ট প্রতিবার চালানো হয়; SLA = সংখ্যায় একটি প্রতিশ্রুতি (প্রতিক্রিয়ার সময়, বিতরণের তারিখ, সংশোধন উইন্ডো)। তারা একসাথে শুরু করার আগে 90% ক্লায়েন্ট দ্বন্দ্ব শেষ করে।</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Quality assurance = a pre-delivery checklist run every time; SLA = a promise in numbers (response time, delivery dates, revision windows). Together they end 90% of client conflicts before they start.</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পেশাদাররা এমন লোক নয় যারা কখনই ভুল করে না - তারা এমন লোক যাদের সিস্টেম ক্লায়েন্টের আগে ত্রুটিগুলি ধরতে পারে।</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Professionals are not people who never err — they are people whose systems catch errors before the client does.</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68 · 979 / 1085</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পিচ ডেক আপনাকে বিক্রি করে: 10টি স্লাইড, প্রতিটি একটি ধারণা, পাঠ্যের উপর ভিজ্যুয়াল। ফ্রিল্যান্সাররা এটিকে প্রস্তাব, এজেন্সি ইন্ট্রো এবং ক্যাপস্টোন ডিফেন্সের জন্য ব্যবহার করে।</a:t>
            </a:r>
          </a:p>
        </p:txBody>
      </p:sp>
      <p:sp>
        <p:nvSpPr>
          <p:cNvPr id="14" name="TextBox 13"/>
          <p:cNvSpPr txBox="1"/>
          <p:nvPr/>
        </p:nvSpPr>
        <p:spPr>
          <a:xfrm>
            <a:off x="1280160" y="349681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 pitch deck sells YOU: 10 slides, one idea each, visuals over text. Freelancers use it for proposals, agency intros, and capstone defence.</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স্লাইড মাস্টার = একবার ফর্ম্যাট করুন, সর্বত্র প্রয়োগ করুন (ফন্ট, রঙ, লোগো বসানো)।</a:t>
            </a:r>
          </a:p>
        </p:txBody>
      </p:sp>
      <p:sp>
        <p:nvSpPr>
          <p:cNvPr id="20" name="TextBox 19"/>
          <p:cNvSpPr txBox="1"/>
          <p:nvPr/>
        </p:nvSpPr>
        <p:spPr>
          <a:xfrm>
            <a:off x="1280160" y="450265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Slide Master = format once, apply everywhere (fonts, colours, logo placement).</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 · 98 / 1085</a:t>
            </a:r>
          </a:p>
        </p:txBody>
      </p:sp>
    </p:spTree>
  </p:cSld>
  <p:clrMapOvr>
    <a:masterClrMapping/>
  </p:clrMapOvr>
</p:sld>
</file>

<file path=ppt/slides/slide9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প্রতি পরিষেবায় আপনার QA চেকলিস্ট লিখুন (ডিজাইন: ক্লায়েন্টের কপিতে বানান, রঙের কোডগুলি সঠিক, সমস্ত ফর্ম্যাট/আকার রপ্তানি করে, বাস্তব স্কেলে মকআপ, ক্লায়েন্ট-ফ্রেন্ডলি নামে ফাইলগুলি; ওয়েব: মোবাইল পরীক্ষা, ফর্ম জমা দেওয়া, লিঙ্কের কাজ, গতি স্কোর, ফেভিকন, বিশ্লেষণ ফায়ারিং; ভিডিও: অডিও স্তর, ক্যাপশন, একবার রপ্তানি করা, একবারে নিরাপদে দেখুন 0.5 × আকার)।</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1. Write your QA checklist per service (design: spelling in client's copy, colour codes exact, exports all formats/sizes, mockup at real scale, files named client-friendly; web: mobile test, forms submit, links work, speed score, favicon, analytics firing; video: audio levels, captions typos, export spec, safe zones, watch once muted, once at 0.5× size).</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তাজা-চোখের নিয়ম: 30-মিনিটের বিরতির পরে বা সহপাঠীর দ্বারা QA — আপনি 4 ঘন্টার পরে আপনার নিজের টাইপোতে অন্ধ।</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2. The fresh-eyes rule: QA after a 30-minute break or by a classmate — you are blind to your own typos after hour 4.</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ডেলিভারি প্যাকেজ স্ট্যান্ডার্ড: চূড়ান্ত ফাইল (সংগঠিত ফোল্ডার, 'FINAL_final' নেই), চুক্তি প্রতি উৎস ফাইল, 3-লাইন ব্যবহারের নোট, পরবর্তী ধাপের অফার। প্রতিবার একই জিপ গঠন।</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Delivery package standard: final files (organised folders, no 'FINAL_final'), source files per contract, 3-line usage notes, next-step offer. Same zip structure every time.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68 · 980 / 1085</a:t>
            </a:r>
          </a:p>
        </p:txBody>
      </p:sp>
    </p:spTree>
  </p:cSld>
  <p:clrMapOvr>
    <a:masterClrMapping/>
  </p:clrMapOvr>
</p:sld>
</file>

<file path=ppt/slides/slide9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4. আপনার SLA সংজ্ঞায়িত করুন (এটি চুক্তি + প্রস্তাবগুলিতে লিখুন): 4 কাজের ঘন্টার মধ্যে প্রতিক্রিয়া (08:00-22:00), সংশোধন 48 ঘন্টা, প্রতিশ্রুতিবদ্ধ তারিখে বা তার আগে বিতরণ, প্রতি বৃহস্পতিবার সাপ্তাহিক আপডেট।</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4. Define YOUR SLA (write it in the contract + proposals): response within 4 working hours (08:00–22:00), revision turnaround 48 h, delivery on committed date or earlier, weekly update every Thursday.</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5. পুনর্বিবেচনা নীতি: প্যাকেজ প্রতি রাউন্ডগুলি অন্তর্ভুক্ত (2 মান), যা একটি পুনর্বিবেচনা হিসাবে গণনা করা হয় (সম্মত সুযোগের মধ্যে পরিবর্তনগুলি) বনাম নতুন কাজ (স্কোপের বাইরের হার), প্রতিক্রিয়া বিন্যাস (সংখ্যাযুক্ত তালিকা, একটি বার্তা — 14টি WhatsApp খণ্ড নয়)।</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5. Revision policy: rounds included per package (2 standard), what counts as a revision (changes within agreed scope) vs new work (out-of-scope rate), feedback format (numbered list, one message — not 14 WhatsApp fragments).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6. যখন কিছু ভেঙ্গে যায় (এটি হবে): প্রথম বার্তায় এটির মালিক ('আমি X-এ একটি ত্রুটি খুঁজে পেয়েছি, এখন সংশোধন করছি, 6 PM এর মধ্যে ফাইলগুলি সংশোধন করা হয়েছে') → ঠিক করুন → কারণটি নোট করুন → একটি চেকলিস্ট লাইন যুক্ত করুন যাতে এটি পুনরাবৃত্তি না হয়৷ ত্রুটিগুলি ভালভাবে পরিচালনা করা হয়েছে বিশ্বাস বৃদ্ধি করুন৷</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6. When something breaks (it will): own it in the first message ('I found an error in X, fixing now, corrected files by 6 PM') → fix → note the cause → add a checklist line so it never repeats. Errors handled well INCREASE trust.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68 · 981 / 1085</a:t>
            </a:r>
          </a:p>
        </p:txBody>
      </p:sp>
    </p:spTree>
  </p:cSld>
  <p:clrMapOvr>
    <a:masterClrMapping/>
  </p:clrMapOvr>
</p:sld>
</file>

<file path=ppt/slides/slide9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প্রসব-পরবর্তী আচার (3 দিন পর): 'সবকিছু মসৃণভাবে চলছে?' চেক-ইন → তারপর জিজ্ঞাসা করুন (দিন-69 সময়) → আর্কাইভ প্রকল্প ফোল্ডার + প্রকৃত ঘন্টা লগ করুন।</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Post-delivery ritual (day 3 after): 'Everything running smoothly?' check-in → then review ask (Day-69 timing) → archive project folder + log actual hours.</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68 · 982 / 1085</a:t>
            </a:r>
          </a:p>
        </p:txBody>
      </p:sp>
    </p:spTree>
  </p:cSld>
  <p:clrMapOvr>
    <a:masterClrMapping/>
  </p:clrMapOvr>
</p:sld>
</file>

<file path=ppt/slides/slide9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500" b="1">
                <a:solidFill>
                  <a:srgbClr val="F4F8FF"/>
                </a:solidFill>
                <a:latin typeface="Nirmala UI"/>
              </a:rPr>
              <a:t>SLA যে একজন রিটেইনার জিতেছে: এজেন্সি ক্লায়েন্ট 3 জন ফ্রিল্যান্সারের সাথে তুলনা করেছেন — আপনি মাঝামাঝি দামে ছিলেন কিন্তু শুধুমাত্র একটি লিখিত SLA সহ (4 ঘন্টা প্রতিক্রিয়া, 48 ঘন্টা সংশোধন, সাপ্তাহিক প্রতিবেদন)। 'আপনিই একমাত্র যিনি একটি কোম্পানির মতো শোনাচ্ছেন।' ৳30k/মাস, 8 মাস চলমান।</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950" b="0">
                <a:solidFill>
                  <a:srgbClr val="B9C9DB"/>
                </a:solidFill>
                <a:latin typeface="Nirmala UI"/>
              </a:rPr>
              <a:t>SLA that won a retainer: agency client compared 3 freelancers — you were mid-price but the only one with a written SLA (4 h response, 48 h revisions, weekly report). 'You're the only one who sounds like a company.' ৳30k/mo, 8 months running.</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68 · 983 / 1085</a:t>
            </a:r>
          </a:p>
        </p:txBody>
      </p:sp>
    </p:spTree>
  </p:cSld>
  <p:clrMapOvr>
    <a:masterClrMapping/>
  </p:clrMapOvr>
</p:sld>
</file>

<file path=ppt/slides/slide9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2টি প্রধান পরিষেবার জন্য QA চেকলিস্ট লিখুন (প্রতিটি ≥12টি আইটেম), আপনার সাম্প্রতিক কাজের (ফাইন্ডিংগুলি ঠিক করুন), প্রস্তাব/চুক্তির জন্য আপনার ব্যক্তিগত SLA কার্ড (5টি প্রতিশ্রুতি) খসড়া করুন৷</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Write QA checklists for your 2 main services (≥12 items each), run a classmate's fresh-eyes QA on your latest work (fix findings), draft your personal SLA card (5 promises) for proposals/contracts.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68 · 984 / 1085</a:t>
            </a:r>
          </a:p>
        </p:txBody>
      </p:sp>
    </p:spTree>
  </p:cSld>
  <p:clrMapOvr>
    <a:masterClrMapping/>
  </p:clrMapOvr>
</p:sld>
</file>

<file path=ppt/slides/slide9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qa-pack/ (2 চেকলিস্ট, ফ্রেশ-আইস ফাইন্ডিং + ফিক্স, এসএলএ কার্ড পিডিএফ) SB-&lt;id&gt;-D68-এ। গ্রহণযোগ্যতা: চেকলিস্ট পরিষেবা-নির্দিষ্ট (জেনারিক নয়), এসএলএ নম্বরগুলি বাস্তবসম্মত (আপনাকে তাদের কাছে রাখা হবে), তাজা চোখ রাউন্ড ডকুমেন্টেড।</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qa-pack/ (2 checklists, fresh-eyes findings + fixes, SLA card PDF) in SB-&lt;id&gt;-D68. Acceptance: checklists service-specific (not generic), SLA numbers realistic (you'll be held to them), fresh-eyes round documented.</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68 · 985 / 1085</a:t>
            </a:r>
          </a:p>
        </p:txBody>
      </p:sp>
    </p:spTree>
  </p:cSld>
  <p:clrMapOvr>
    <a:masterClrMapping/>
  </p:clrMapOvr>
</p:sld>
</file>

<file path=ppt/slides/slide9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সাধারণ ভুল ও টিপস · MISTAKES &amp; PRO TIPS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সাধারণ ভুল ও প্রো টিপস</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Common mistakes &amp; pro tips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wer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783080"/>
            <a:ext cx="5455767" cy="411480"/>
          </a:xfrm>
          <a:prstGeom prst="roundRect">
            <a:avLst/>
          </a:prstGeom>
          <a:solidFill>
            <a:srgbClr val="142647"/>
          </a:solidFill>
          <a:ln w="16510">
            <a:solidFill>
              <a:srgbClr val="FF6B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7512" y="1856231"/>
            <a:ext cx="5126583" cy="274320"/>
          </a:xfrm>
          <a:prstGeom prst="rect">
            <a:avLst/>
          </a:prstGeom>
          <a:noFill/>
        </p:spPr>
        <p:txBody>
          <a:bodyPr wrap="square" anchor="t" lIns="0" rIns="0" tIns="0" bIns="0">
            <a:spAutoFit/>
          </a:bodyPr>
          <a:lstStyle/>
          <a:p>
            <a:pPr algn="l">
              <a:lnSpc>
                <a:spcPct val="100000"/>
              </a:lnSpc>
            </a:pPr>
            <a:r>
              <a:rPr sz="1150" b="1">
                <a:solidFill>
                  <a:srgbClr val="FF6B7A"/>
                </a:solidFill>
                <a:latin typeface="Nirmala UI"/>
              </a:rPr>
              <a:t>✗ এই ভুলগুলো এড়ান · AVOID THESE MISTAKES</a:t>
            </a:r>
          </a:p>
        </p:txBody>
      </p:sp>
      <p:sp>
        <p:nvSpPr>
          <p:cNvPr id="11" name="Rounded Rectangle 10"/>
          <p:cNvSpPr/>
          <p:nvPr/>
        </p:nvSpPr>
        <p:spPr>
          <a:xfrm>
            <a:off x="502920"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237744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2432304"/>
            <a:ext cx="5090007" cy="365760"/>
          </a:xfrm>
          <a:prstGeom prst="rect">
            <a:avLst/>
          </a:prstGeom>
          <a:noFill/>
        </p:spPr>
        <p:txBody>
          <a:bodyPr wrap="square" anchor="t" lIns="0" rIns="0" tIns="0" bIns="0">
            <a:spAutoFit/>
          </a:bodyPr>
          <a:lstStyle/>
          <a:p>
            <a:pPr algn="l">
              <a:lnSpc>
                <a:spcPct val="105000"/>
              </a:lnSpc>
            </a:pPr>
            <a:r>
              <a:rPr sz="1350" b="1">
                <a:solidFill>
                  <a:srgbClr val="F4F8FF"/>
                </a:solidFill>
                <a:latin typeface="Nirmala UI"/>
              </a:rPr>
              <a:t>QA ছাড়াই 2 AM এ ডেলিভারি করা কারণ 'সময়সীমা' → ত্রুটির জন্য 10× সারা রাত সংরক্ষণ করা খরচ হয়। বাফার সময়সীমা (দিন 56 মূল্য 1.25× অন্তর্ভুক্ত)।</a:t>
            </a:r>
          </a:p>
        </p:txBody>
      </p:sp>
      <p:sp>
        <p:nvSpPr>
          <p:cNvPr id="14" name="TextBox 13"/>
          <p:cNvSpPr txBox="1"/>
          <p:nvPr/>
        </p:nvSpPr>
        <p:spPr>
          <a:xfrm>
            <a:off x="704088" y="2689479"/>
            <a:ext cx="5090007" cy="274320"/>
          </a:xfrm>
          <a:prstGeom prst="rect">
            <a:avLst/>
          </a:prstGeom>
          <a:noFill/>
        </p:spPr>
        <p:txBody>
          <a:bodyPr wrap="square" anchor="t" lIns="0" rIns="0" tIns="0" bIns="0">
            <a:spAutoFit/>
          </a:bodyPr>
          <a:lstStyle/>
          <a:p>
            <a:pPr algn="l">
              <a:lnSpc>
                <a:spcPct val="100000"/>
              </a:lnSpc>
            </a:pPr>
            <a:r>
              <a:rPr sz="900" b="0">
                <a:solidFill>
                  <a:srgbClr val="B9C9DB"/>
                </a:solidFill>
                <a:latin typeface="Inter"/>
              </a:rPr>
              <a:t>delivering at 2 AM without QA because 'deadline' → errors cost 10× the all-nighter saved. Buffer deadlines (Day 56 pricing includes 1.25×).</a:t>
            </a:r>
          </a:p>
        </p:txBody>
      </p:sp>
      <p:sp>
        <p:nvSpPr>
          <p:cNvPr id="15" name="Rounded Rectangle 14"/>
          <p:cNvSpPr/>
          <p:nvPr/>
        </p:nvSpPr>
        <p:spPr>
          <a:xfrm>
            <a:off x="502920" y="333756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337560"/>
            <a:ext cx="64008" cy="868680"/>
          </a:xfrm>
          <a:prstGeom prst="rect">
            <a:avLst/>
          </a:prstGeom>
          <a:solidFill>
            <a:srgbClr val="FF6B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4088" y="3392424"/>
            <a:ext cx="5090007" cy="365760"/>
          </a:xfrm>
          <a:prstGeom prst="rect">
            <a:avLst/>
          </a:prstGeom>
          <a:noFill/>
        </p:spPr>
        <p:txBody>
          <a:bodyPr wrap="square" anchor="t" lIns="0" rIns="0" tIns="0" bIns="0">
            <a:spAutoFit/>
          </a:bodyPr>
          <a:lstStyle/>
          <a:p>
            <a:pPr algn="l">
              <a:lnSpc>
                <a:spcPct val="105000"/>
              </a:lnSpc>
            </a:pPr>
            <a:r>
              <a:rPr sz="1350" b="1">
                <a:solidFill>
                  <a:srgbClr val="F4F8FF"/>
                </a:solidFill>
                <a:latin typeface="Nirmala UI"/>
              </a:rPr>
              <a:t>সীমাহীন সংশোধন 'তাদের খুশি রাখতে' → স্কোপ-ক্রিপ ম্যাগনেট। ক্যাপড রাউন্ডস + স্কোপের বাইরের হার হল উদারতা যা উভয় পক্ষকে বুদ্ধিমান রাখে।</a:t>
            </a:r>
          </a:p>
        </p:txBody>
      </p:sp>
      <p:sp>
        <p:nvSpPr>
          <p:cNvPr id="18" name="TextBox 17"/>
          <p:cNvSpPr txBox="1"/>
          <p:nvPr/>
        </p:nvSpPr>
        <p:spPr>
          <a:xfrm>
            <a:off x="704088" y="3649599"/>
            <a:ext cx="5090007" cy="274320"/>
          </a:xfrm>
          <a:prstGeom prst="rect">
            <a:avLst/>
          </a:prstGeom>
          <a:noFill/>
        </p:spPr>
        <p:txBody>
          <a:bodyPr wrap="square" anchor="t" lIns="0" rIns="0" tIns="0" bIns="0">
            <a:spAutoFit/>
          </a:bodyPr>
          <a:lstStyle/>
          <a:p>
            <a:pPr algn="l">
              <a:lnSpc>
                <a:spcPct val="100000"/>
              </a:lnSpc>
            </a:pPr>
            <a:r>
              <a:rPr sz="900" b="0">
                <a:solidFill>
                  <a:srgbClr val="B9C9DB"/>
                </a:solidFill>
                <a:latin typeface="Inter"/>
              </a:rPr>
              <a:t>unlimited revisions 'to keep them happy' → scope-creep magnet. Capped rounds + out-of-scope rate is the kindness that keeps both sides sane.</a:t>
            </a:r>
          </a:p>
        </p:txBody>
      </p:sp>
      <p:sp>
        <p:nvSpPr>
          <p:cNvPr id="19" name="Rounded Rectangle 18"/>
          <p:cNvSpPr/>
          <p:nvPr/>
        </p:nvSpPr>
        <p:spPr>
          <a:xfrm>
            <a:off x="6233007" y="1783080"/>
            <a:ext cx="5455767" cy="41148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7599" y="1856231"/>
            <a:ext cx="5126583" cy="274320"/>
          </a:xfrm>
          <a:prstGeom prst="rect">
            <a:avLst/>
          </a:prstGeom>
          <a:noFill/>
        </p:spPr>
        <p:txBody>
          <a:bodyPr wrap="square" anchor="t" lIns="0" rIns="0" tIns="0" bIns="0">
            <a:spAutoFit/>
          </a:bodyPr>
          <a:lstStyle/>
          <a:p>
            <a:pPr algn="l">
              <a:lnSpc>
                <a:spcPct val="100000"/>
              </a:lnSpc>
            </a:pPr>
            <a:r>
              <a:rPr sz="1150" b="1">
                <a:solidFill>
                  <a:srgbClr val="2ED3A6"/>
                </a:solidFill>
                <a:latin typeface="Nirmala UI"/>
              </a:rPr>
              <a:t>✓ এটা করুন · DO THIS INSTEAD</a:t>
            </a:r>
          </a:p>
        </p:txBody>
      </p:sp>
      <p:sp>
        <p:nvSpPr>
          <p:cNvPr id="21" name="Rounded Rectangle 20"/>
          <p:cNvSpPr/>
          <p:nvPr/>
        </p:nvSpPr>
        <p:spPr>
          <a:xfrm>
            <a:off x="6233007" y="2377440"/>
            <a:ext cx="5455767" cy="86868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33007" y="2377440"/>
            <a:ext cx="64008" cy="86868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34175" y="2432304"/>
            <a:ext cx="5090007" cy="365760"/>
          </a:xfrm>
          <a:prstGeom prst="rect">
            <a:avLst/>
          </a:prstGeom>
          <a:noFill/>
        </p:spPr>
        <p:txBody>
          <a:bodyPr wrap="square" anchor="t" lIns="0" rIns="0" tIns="0" bIns="0">
            <a:spAutoFit/>
          </a:bodyPr>
          <a:lstStyle/>
          <a:p>
            <a:pPr algn="l">
              <a:lnSpc>
                <a:spcPct val="105000"/>
              </a:lnSpc>
            </a:pPr>
            <a:r>
              <a:rPr sz="1350" b="1">
                <a:solidFill>
                  <a:srgbClr val="F4F8FF"/>
                </a:solidFill>
                <a:latin typeface="Nirmala UI"/>
              </a:rPr>
              <a:t>সীমাহীন সংশোধন 'তাদের খুশি রাখতে' → স্কোপ-ক্রিপ ম্যাগনেট। ক্যাপড রাউন্ডস + স্কোপের বাইরের হার হল উদারতা যা উভয় পক্ষকে বুদ্ধিমান রাখে।</a:t>
            </a:r>
          </a:p>
        </p:txBody>
      </p:sp>
      <p:sp>
        <p:nvSpPr>
          <p:cNvPr id="24" name="TextBox 23"/>
          <p:cNvSpPr txBox="1"/>
          <p:nvPr/>
        </p:nvSpPr>
        <p:spPr>
          <a:xfrm>
            <a:off x="6434175" y="2689479"/>
            <a:ext cx="5090007" cy="274320"/>
          </a:xfrm>
          <a:prstGeom prst="rect">
            <a:avLst/>
          </a:prstGeom>
          <a:noFill/>
        </p:spPr>
        <p:txBody>
          <a:bodyPr wrap="square" anchor="t" lIns="0" rIns="0" tIns="0" bIns="0">
            <a:spAutoFit/>
          </a:bodyPr>
          <a:lstStyle/>
          <a:p>
            <a:pPr algn="l">
              <a:lnSpc>
                <a:spcPct val="100000"/>
              </a:lnSpc>
            </a:pPr>
            <a:r>
              <a:rPr sz="900" b="0">
                <a:solidFill>
                  <a:srgbClr val="B9C9DB"/>
                </a:solidFill>
                <a:latin typeface="Inter"/>
              </a:rPr>
              <a:t>unlimited revisions 'to keep them happy' → scope-creep magnet. Capped rounds + out-of-scope rate is the kindness that keeps both sides sane.</a:t>
            </a:r>
          </a:p>
        </p:txBody>
      </p:sp>
      <p:sp>
        <p:nvSpPr>
          <p:cNvPr id="25" name="TextBox 2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6" name="TextBox 2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68 · 986 / 1085</a:t>
            </a:r>
          </a:p>
        </p:txBody>
      </p:sp>
    </p:spTree>
  </p:cSld>
  <p:clrMapOvr>
    <a:masterClrMapping/>
  </p:clrMapOvr>
</p:sld>
</file>

<file path=ppt/slides/slide9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আজকের ক্লাস প্ল্যান · SCHEDULE · 6 HOURS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ক্লাস প্ল্যান — ৬ ঘণ্টা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Today's class plan — 6 hours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ck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920240"/>
            <a:ext cx="3515258" cy="82296"/>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 y="2148840"/>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1</a:t>
            </a:r>
          </a:p>
        </p:txBody>
      </p:sp>
      <p:sp>
        <p:nvSpPr>
          <p:cNvPr id="13" name="TextBox 12"/>
          <p:cNvSpPr txBox="1"/>
          <p:nvPr/>
        </p:nvSpPr>
        <p:spPr>
          <a:xfrm>
            <a:off x="1188720" y="2194560"/>
            <a:ext cx="2692298" cy="320040"/>
          </a:xfrm>
          <a:prstGeom prst="rect">
            <a:avLst/>
          </a:prstGeom>
          <a:noFill/>
        </p:spPr>
        <p:txBody>
          <a:bodyPr wrap="square" anchor="t" lIns="0" rIns="0" tIns="0" bIns="0">
            <a:spAutoFit/>
          </a:bodyPr>
          <a:lstStyle/>
          <a:p>
            <a:pPr algn="l">
              <a:lnSpc>
                <a:spcPct val="100000"/>
              </a:lnSpc>
            </a:pPr>
            <a:r>
              <a:rPr sz="1200" b="1">
                <a:solidFill>
                  <a:srgbClr val="00E5FF"/>
                </a:solidFill>
                <a:latin typeface="Nirmala UI"/>
              </a:rPr>
              <a:t>শিখুন · LEARN</a:t>
            </a:r>
          </a:p>
        </p:txBody>
      </p:sp>
      <p:sp>
        <p:nvSpPr>
          <p:cNvPr id="14" name="TextBox 13"/>
          <p:cNvSpPr txBox="1"/>
          <p:nvPr/>
        </p:nvSpPr>
        <p:spPr>
          <a:xfrm>
            <a:off x="685800"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10:00–12:00</a:t>
            </a:r>
          </a:p>
        </p:txBody>
      </p:sp>
      <p:sp>
        <p:nvSpPr>
          <p:cNvPr id="15" name="TextBox 14"/>
          <p:cNvSpPr txBox="1"/>
          <p:nvPr/>
        </p:nvSpPr>
        <p:spPr>
          <a:xfrm>
            <a:off x="685800"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ধারণা শেখান + লাইভ ডেমো</a:t>
            </a:r>
          </a:p>
        </p:txBody>
      </p:sp>
      <p:sp>
        <p:nvSpPr>
          <p:cNvPr id="16" name="TextBox 15"/>
          <p:cNvSpPr txBox="1"/>
          <p:nvPr/>
        </p:nvSpPr>
        <p:spPr>
          <a:xfrm>
            <a:off x="685800"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Concept teach + live demo</a:t>
            </a:r>
          </a:p>
        </p:txBody>
      </p:sp>
      <p:sp>
        <p:nvSpPr>
          <p:cNvPr id="17" name="Rounded Rectangle 16"/>
          <p:cNvSpPr/>
          <p:nvPr/>
        </p:nvSpPr>
        <p:spPr>
          <a:xfrm>
            <a:off x="4338218"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38218" y="1920240"/>
            <a:ext cx="3515258" cy="82296"/>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521098" y="2148840"/>
            <a:ext cx="384048" cy="384048"/>
          </a:xfrm>
          <a:prstGeom prst="ellipse">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21098"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2</a:t>
            </a:r>
          </a:p>
        </p:txBody>
      </p:sp>
      <p:sp>
        <p:nvSpPr>
          <p:cNvPr id="21" name="TextBox 20"/>
          <p:cNvSpPr txBox="1"/>
          <p:nvPr/>
        </p:nvSpPr>
        <p:spPr>
          <a:xfrm>
            <a:off x="5024018" y="2194560"/>
            <a:ext cx="2692298" cy="320040"/>
          </a:xfrm>
          <a:prstGeom prst="rect">
            <a:avLst/>
          </a:prstGeom>
          <a:noFill/>
        </p:spPr>
        <p:txBody>
          <a:bodyPr wrap="square" anchor="t" lIns="0" rIns="0" tIns="0" bIns="0">
            <a:spAutoFit/>
          </a:bodyPr>
          <a:lstStyle/>
          <a:p>
            <a:pPr algn="l">
              <a:lnSpc>
                <a:spcPct val="100000"/>
              </a:lnSpc>
            </a:pPr>
            <a:r>
              <a:rPr sz="1200" b="1">
                <a:solidFill>
                  <a:srgbClr val="FFB454"/>
                </a:solidFill>
                <a:latin typeface="Nirmala UI"/>
              </a:rPr>
              <a:t>অনুশীলন · PRACTICE</a:t>
            </a:r>
          </a:p>
        </p:txBody>
      </p:sp>
      <p:sp>
        <p:nvSpPr>
          <p:cNvPr id="22" name="TextBox 21"/>
          <p:cNvSpPr txBox="1"/>
          <p:nvPr/>
        </p:nvSpPr>
        <p:spPr>
          <a:xfrm>
            <a:off x="4521098"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12:00–14:00</a:t>
            </a:r>
          </a:p>
        </p:txBody>
      </p:sp>
      <p:sp>
        <p:nvSpPr>
          <p:cNvPr id="23" name="TextBox 22"/>
          <p:cNvSpPr txBox="1"/>
          <p:nvPr/>
        </p:nvSpPr>
        <p:spPr>
          <a:xfrm>
            <a:off x="4521098"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নির্দেশিত অনুশীলন সেট (প্রশিক্ষক প্রচার করে)</a:t>
            </a:r>
          </a:p>
        </p:txBody>
      </p:sp>
      <p:sp>
        <p:nvSpPr>
          <p:cNvPr id="24" name="TextBox 23"/>
          <p:cNvSpPr txBox="1"/>
          <p:nvPr/>
        </p:nvSpPr>
        <p:spPr>
          <a:xfrm>
            <a:off x="4521098"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Guided practice set (trainer circulates)</a:t>
            </a:r>
          </a:p>
        </p:txBody>
      </p:sp>
      <p:sp>
        <p:nvSpPr>
          <p:cNvPr id="25" name="Rounded Rectangle 24"/>
          <p:cNvSpPr/>
          <p:nvPr/>
        </p:nvSpPr>
        <p:spPr>
          <a:xfrm>
            <a:off x="8173516" y="1920240"/>
            <a:ext cx="3515258" cy="310896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73516" y="1920240"/>
            <a:ext cx="3515258" cy="82296"/>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8356396" y="2148840"/>
            <a:ext cx="384048" cy="384048"/>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356396" y="2194560"/>
            <a:ext cx="384048" cy="274320"/>
          </a:xfrm>
          <a:prstGeom prst="rect">
            <a:avLst/>
          </a:prstGeom>
          <a:noFill/>
        </p:spPr>
        <p:txBody>
          <a:bodyPr wrap="square" anchor="t" lIns="0" rIns="0" tIns="0" bIns="0">
            <a:spAutoFit/>
          </a:bodyPr>
          <a:lstStyle/>
          <a:p>
            <a:pPr algn="ctr">
              <a:lnSpc>
                <a:spcPct val="100000"/>
              </a:lnSpc>
            </a:pPr>
            <a:r>
              <a:rPr sz="1300" b="1">
                <a:solidFill>
                  <a:srgbClr val="0A1428"/>
                </a:solidFill>
                <a:latin typeface="Space Grotesk"/>
              </a:rPr>
              <a:t>3</a:t>
            </a:r>
          </a:p>
        </p:txBody>
      </p:sp>
      <p:sp>
        <p:nvSpPr>
          <p:cNvPr id="29" name="TextBox 28"/>
          <p:cNvSpPr txBox="1"/>
          <p:nvPr/>
        </p:nvSpPr>
        <p:spPr>
          <a:xfrm>
            <a:off x="8859316" y="2194560"/>
            <a:ext cx="2692298" cy="320040"/>
          </a:xfrm>
          <a:prstGeom prst="rect">
            <a:avLst/>
          </a:prstGeom>
          <a:noFill/>
        </p:spPr>
        <p:txBody>
          <a:bodyPr wrap="square" anchor="t" lIns="0" rIns="0" tIns="0" bIns="0">
            <a:spAutoFit/>
          </a:bodyPr>
          <a:lstStyle/>
          <a:p>
            <a:pPr algn="l">
              <a:lnSpc>
                <a:spcPct val="100000"/>
              </a:lnSpc>
            </a:pPr>
            <a:r>
              <a:rPr sz="1200" b="1">
                <a:solidFill>
                  <a:srgbClr val="8B7CFF"/>
                </a:solidFill>
                <a:latin typeface="Nirmala UI"/>
              </a:rPr>
              <a:t>ল্যাব · LAB + DEBRIEF</a:t>
            </a:r>
          </a:p>
        </p:txBody>
      </p:sp>
      <p:sp>
        <p:nvSpPr>
          <p:cNvPr id="30" name="TextBox 29"/>
          <p:cNvSpPr txBox="1"/>
          <p:nvPr/>
        </p:nvSpPr>
        <p:spPr>
          <a:xfrm>
            <a:off x="8356396" y="2697480"/>
            <a:ext cx="3149498" cy="411480"/>
          </a:xfrm>
          <a:prstGeom prst="rect">
            <a:avLst/>
          </a:prstGeom>
          <a:noFill/>
        </p:spPr>
        <p:txBody>
          <a:bodyPr wrap="square" anchor="t" lIns="0" rIns="0" tIns="0" bIns="0">
            <a:spAutoFit/>
          </a:bodyPr>
          <a:lstStyle/>
          <a:p>
            <a:pPr algn="l">
              <a:lnSpc>
                <a:spcPct val="100000"/>
              </a:lnSpc>
            </a:pPr>
            <a:r>
              <a:rPr sz="1900" b="1">
                <a:solidFill>
                  <a:srgbClr val="F4F8FF"/>
                </a:solidFill>
                <a:latin typeface="JetBrains Mono"/>
              </a:rPr>
              <a:t>14:00–16:00</a:t>
            </a:r>
          </a:p>
        </p:txBody>
      </p:sp>
      <p:sp>
        <p:nvSpPr>
          <p:cNvPr id="31" name="TextBox 30"/>
          <p:cNvSpPr txBox="1"/>
          <p:nvPr/>
        </p:nvSpPr>
        <p:spPr>
          <a:xfrm>
            <a:off x="8356396" y="3200400"/>
            <a:ext cx="3149498" cy="822960"/>
          </a:xfrm>
          <a:prstGeom prst="rect">
            <a:avLst/>
          </a:prstGeom>
          <a:noFill/>
        </p:spPr>
        <p:txBody>
          <a:bodyPr wrap="square" anchor="t" lIns="0" rIns="0" tIns="0" bIns="0">
            <a:spAutoFit/>
          </a:bodyPr>
          <a:lstStyle/>
          <a:p>
            <a:pPr algn="l">
              <a:lnSpc>
                <a:spcPct val="115000"/>
              </a:lnSpc>
            </a:pPr>
            <a:r>
              <a:rPr sz="1300" b="1">
                <a:solidFill>
                  <a:srgbClr val="F4F8FF"/>
                </a:solidFill>
                <a:latin typeface="Nirmala UI"/>
              </a:rPr>
              <a:t>ল্যাব / ক্লায়েন্টের কাজ + ডিব্রিফ এবং প্রস্থান টিকিট</a:t>
            </a:r>
          </a:p>
        </p:txBody>
      </p:sp>
      <p:sp>
        <p:nvSpPr>
          <p:cNvPr id="32" name="TextBox 31"/>
          <p:cNvSpPr txBox="1"/>
          <p:nvPr/>
        </p:nvSpPr>
        <p:spPr>
          <a:xfrm>
            <a:off x="8356396" y="4160520"/>
            <a:ext cx="3149498" cy="777240"/>
          </a:xfrm>
          <a:prstGeom prst="rect">
            <a:avLst/>
          </a:prstGeom>
          <a:noFill/>
        </p:spPr>
        <p:txBody>
          <a:bodyPr wrap="square" anchor="t" lIns="0" rIns="0" tIns="0" bIns="0">
            <a:spAutoFit/>
          </a:bodyPr>
          <a:lstStyle/>
          <a:p>
            <a:pPr algn="l">
              <a:lnSpc>
                <a:spcPct val="115000"/>
              </a:lnSpc>
            </a:pPr>
            <a:r>
              <a:rPr sz="1050" b="0">
                <a:solidFill>
                  <a:srgbClr val="B9C9DB"/>
                </a:solidFill>
                <a:latin typeface="Inter"/>
              </a:rPr>
              <a:t>Lab / client work + debrief &amp; exit ticket</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68 · 987 / 1085</a:t>
            </a:r>
          </a:p>
        </p:txBody>
      </p:sp>
    </p:spTree>
  </p:cSld>
  <p:clrMapOvr>
    <a:masterClrMapping/>
  </p:clrMapOvr>
</p:sld>
</file>

<file path=ppt/slides/slide9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JetBrains Mono"/>
              </a:rPr>
              <a:t>DAY 68</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8B7CFF"/>
                </a:solidFill>
                <a:latin typeface="Nirmala UI"/>
              </a:rPr>
              <a:t>দিনশেষ · DEBRIEF · HOMEWORK · CHECKPOINT</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দিনের সারসংক্ষেপ, বাসার কাজ ও চেকপয়েন্ট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Debrief, homework &amp; checkpoint</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oc_violet.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08483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13969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HW</a:t>
            </a:r>
          </a:p>
        </p:txBody>
      </p:sp>
      <p:sp>
        <p:nvSpPr>
          <p:cNvPr id="13" name="TextBox 12"/>
          <p:cNvSpPr txBox="1"/>
          <p:nvPr/>
        </p:nvSpPr>
        <p:spPr>
          <a:xfrm>
            <a:off x="1298448" y="189280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হোমওয়ার্ক: পোলিশ আজকের প্রত্নবস্তু; লগ 1 অনুশীলন ঘন্টা; প্রদত্ত কাজের ফলাফল হলে উপার্জন ট্র্যাকার আপডেট করুন।</a:t>
            </a:r>
          </a:p>
        </p:txBody>
      </p:sp>
      <p:sp>
        <p:nvSpPr>
          <p:cNvPr id="14" name="TextBox 13"/>
          <p:cNvSpPr txBox="1"/>
          <p:nvPr/>
        </p:nvSpPr>
        <p:spPr>
          <a:xfrm>
            <a:off x="1298448" y="213093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Homework: Polish today's artefact; log 1 practice hour; update earnings tracker if paid work resulted.</a:t>
            </a:r>
          </a:p>
        </p:txBody>
      </p:sp>
      <p:sp>
        <p:nvSpPr>
          <p:cNvPr id="15" name="Rounded Rectangle 14"/>
          <p:cNvSpPr/>
          <p:nvPr/>
        </p:nvSpPr>
        <p:spPr>
          <a:xfrm>
            <a:off x="502920" y="28346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283464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09067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14553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CP</a:t>
            </a:r>
          </a:p>
        </p:txBody>
      </p:sp>
      <p:sp>
        <p:nvSpPr>
          <p:cNvPr id="19" name="TextBox 18"/>
          <p:cNvSpPr txBox="1"/>
          <p:nvPr/>
        </p:nvSpPr>
        <p:spPr>
          <a:xfrm>
            <a:off x="1298448" y="28986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চেকপয়েন্ট: প্রস্থান টিকিট (5 মিনিট) + অনুশীলন-সেট চেক; বৃহস্পতিবার সাপ্তাহিক কুইজ।</a:t>
            </a:r>
          </a:p>
        </p:txBody>
      </p:sp>
      <p:sp>
        <p:nvSpPr>
          <p:cNvPr id="20" name="TextBox 19"/>
          <p:cNvSpPr txBox="1"/>
          <p:nvPr/>
        </p:nvSpPr>
        <p:spPr>
          <a:xfrm>
            <a:off x="1298448" y="31367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Checkpoint: Exit ticket (5 min) + practice-set check; weekly quiz on Thu.</a:t>
            </a:r>
          </a:p>
        </p:txBody>
      </p:sp>
      <p:sp>
        <p:nvSpPr>
          <p:cNvPr id="21" name="Rounded Rectangle 20"/>
          <p:cNvSpPr/>
          <p:nvPr/>
        </p:nvSpPr>
        <p:spPr>
          <a:xfrm>
            <a:off x="502920" y="38404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384048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09651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15137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RB</a:t>
            </a:r>
          </a:p>
        </p:txBody>
      </p:sp>
      <p:sp>
        <p:nvSpPr>
          <p:cNvPr id="25" name="TextBox 24"/>
          <p:cNvSpPr txBox="1"/>
          <p:nvPr/>
        </p:nvSpPr>
        <p:spPr>
          <a:xfrm>
            <a:off x="1298448" y="39044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রুব্রিক: ধারণার নির্ভুলতা (3) · অনুশীলনের গুণমান (3) · শিল্পের সম্পূর্ণতা (3) · পেশাদারিত্ব (3)</a:t>
            </a:r>
          </a:p>
        </p:txBody>
      </p:sp>
      <p:sp>
        <p:nvSpPr>
          <p:cNvPr id="26" name="TextBox 25"/>
          <p:cNvSpPr txBox="1"/>
          <p:nvPr/>
        </p:nvSpPr>
        <p:spPr>
          <a:xfrm>
            <a:off x="1298448" y="41426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Rubric: Concept accuracy (3) · practice quality (3) · artefact completeness (3) · professionalism (3)</a:t>
            </a:r>
          </a:p>
        </p:txBody>
      </p:sp>
      <p:sp>
        <p:nvSpPr>
          <p:cNvPr id="27" name="Rounded Rectangle 26"/>
          <p:cNvSpPr/>
          <p:nvPr/>
        </p:nvSpPr>
        <p:spPr>
          <a:xfrm>
            <a:off x="502920" y="48463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846320"/>
            <a:ext cx="64008" cy="914400"/>
          </a:xfrm>
          <a:prstGeom prst="rect">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713232" y="5102352"/>
            <a:ext cx="402336" cy="402336"/>
          </a:xfrm>
          <a:prstGeom prst="ellipse">
            <a:avLst/>
          </a:prstGeom>
          <a:solidFill>
            <a:srgbClr val="8B7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232" y="5157216"/>
            <a:ext cx="402336" cy="256032"/>
          </a:xfrm>
          <a:prstGeom prst="rect">
            <a:avLst/>
          </a:prstGeom>
          <a:noFill/>
        </p:spPr>
        <p:txBody>
          <a:bodyPr wrap="square" anchor="t" lIns="0" rIns="0" tIns="0" bIns="0">
            <a:spAutoFit/>
          </a:bodyPr>
          <a:lstStyle/>
          <a:p>
            <a:pPr algn="ctr">
              <a:lnSpc>
                <a:spcPct val="100000"/>
              </a:lnSpc>
            </a:pPr>
            <a:r>
              <a:rPr sz="950" b="1">
                <a:solidFill>
                  <a:srgbClr val="0A1428"/>
                </a:solidFill>
                <a:latin typeface="Space Grotesk"/>
              </a:rPr>
              <a:t>?</a:t>
            </a:r>
          </a:p>
        </p:txBody>
      </p:sp>
      <p:sp>
        <p:nvSpPr>
          <p:cNvPr id="31" name="TextBox 30"/>
          <p:cNvSpPr txBox="1"/>
          <p:nvPr/>
        </p:nvSpPr>
        <p:spPr>
          <a:xfrm>
            <a:off x="1298448" y="49103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ক্লাস মিস? এই স্লাইডগুলি পুনরায় চালান এবং সজিব টিউটরকে জিজ্ঞাসা করুন: "আমাকে 68তম দিন শেখান"</a:t>
            </a:r>
          </a:p>
        </p:txBody>
      </p:sp>
      <p:sp>
        <p:nvSpPr>
          <p:cNvPr id="32" name="TextBox 31"/>
          <p:cNvSpPr txBox="1"/>
          <p:nvPr/>
        </p:nvSpPr>
        <p:spPr>
          <a:xfrm>
            <a:off x="1298448" y="51484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Missed class? Replay these slides and ask SajibTutor: “Teach me day 68”</a:t>
            </a:r>
          </a:p>
        </p:txBody>
      </p:sp>
      <p:sp>
        <p:nvSpPr>
          <p:cNvPr id="33" name="TextBox 32"/>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34" name="TextBox 33"/>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68 · 988 / 1085</a:t>
            </a:r>
          </a:p>
        </p:txBody>
      </p:sp>
    </p:spTree>
  </p:cSld>
  <p:clrMapOvr>
    <a:masterClrMapping/>
  </p:clrMapOvr>
</p:sld>
</file>

<file path=ppt/slides/slide9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60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3108960" cy="2011680"/>
          </a:xfrm>
          <a:prstGeom prst="rect">
            <a:avLst/>
          </a:prstGeom>
          <a:noFill/>
        </p:spPr>
        <p:txBody>
          <a:bodyPr wrap="square" anchor="t" lIns="0" rIns="0" tIns="0" bIns="0">
            <a:spAutoFit/>
          </a:bodyPr>
          <a:lstStyle/>
          <a:p>
            <a:pPr algn="ctr">
              <a:lnSpc>
                <a:spcPct val="100000"/>
              </a:lnSpc>
            </a:pPr>
            <a:r>
              <a:rPr sz="12000" b="1">
                <a:solidFill>
                  <a:srgbClr val="132545"/>
                </a:solidFill>
                <a:latin typeface="Space Grotesk"/>
              </a:rPr>
              <a:t>69</a:t>
            </a:r>
          </a:p>
        </p:txBody>
      </p:sp>
      <p:sp>
        <p:nvSpPr>
          <p:cNvPr id="5" name="TextBox 4"/>
          <p:cNvSpPr txBox="1"/>
          <p:nvPr/>
        </p:nvSpPr>
        <p:spPr>
          <a:xfrm>
            <a:off x="640080" y="3566160"/>
            <a:ext cx="3108960" cy="365760"/>
          </a:xfrm>
          <a:prstGeom prst="rect">
            <a:avLst/>
          </a:prstGeom>
          <a:noFill/>
        </p:spPr>
        <p:txBody>
          <a:bodyPr wrap="square" anchor="t" lIns="0" rIns="0" tIns="0" bIns="0">
            <a:spAutoFit/>
          </a:bodyPr>
          <a:lstStyle/>
          <a:p>
            <a:pPr algn="ctr">
              <a:lnSpc>
                <a:spcPct val="100000"/>
              </a:lnSpc>
            </a:pPr>
            <a:r>
              <a:rPr sz="1300" b="1">
                <a:solidFill>
                  <a:srgbClr val="00E5FF"/>
                </a:solidFill>
                <a:latin typeface="JetBrains Mono"/>
              </a:rPr>
              <a:t>DAY 69 / 75</a:t>
            </a:r>
          </a:p>
        </p:txBody>
      </p:sp>
      <p:sp>
        <p:nvSpPr>
          <p:cNvPr id="6" name="TextBox 5"/>
          <p:cNvSpPr txBox="1"/>
          <p:nvPr/>
        </p:nvSpPr>
        <p:spPr>
          <a:xfrm>
            <a:off x="4114800" y="1920240"/>
            <a:ext cx="7498079" cy="1737360"/>
          </a:xfrm>
          <a:prstGeom prst="rect">
            <a:avLst/>
          </a:prstGeom>
          <a:noFill/>
        </p:spPr>
        <p:txBody>
          <a:bodyPr wrap="square" anchor="t" lIns="0" rIns="0" tIns="0" bIns="0">
            <a:spAutoFit/>
          </a:bodyPr>
          <a:lstStyle/>
          <a:p>
            <a:pPr algn="l">
              <a:lnSpc>
                <a:spcPct val="110000"/>
              </a:lnSpc>
            </a:pPr>
            <a:r>
              <a:rPr sz="3200" b="1">
                <a:solidFill>
                  <a:srgbClr val="F4F8FF"/>
                </a:solidFill>
                <a:latin typeface="Nirmala UI"/>
              </a:rPr>
              <a:t>আপসেল, রিটেইনার এবং রেফারেল</a:t>
            </a:r>
          </a:p>
        </p:txBody>
      </p:sp>
      <p:sp>
        <p:nvSpPr>
          <p:cNvPr id="7" name="TextBox 6"/>
          <p:cNvSpPr txBox="1"/>
          <p:nvPr/>
        </p:nvSpPr>
        <p:spPr>
          <a:xfrm>
            <a:off x="4114800" y="3200400"/>
            <a:ext cx="7498079" cy="548640"/>
          </a:xfrm>
          <a:prstGeom prst="rect">
            <a:avLst/>
          </a:prstGeom>
          <a:noFill/>
        </p:spPr>
        <p:txBody>
          <a:bodyPr wrap="square" anchor="t" lIns="0" rIns="0" tIns="0" bIns="0">
            <a:spAutoFit/>
          </a:bodyPr>
          <a:lstStyle/>
          <a:p>
            <a:pPr algn="l">
              <a:lnSpc>
                <a:spcPct val="100000"/>
              </a:lnSpc>
            </a:pPr>
            <a:r>
              <a:rPr sz="1700" b="1">
                <a:solidFill>
                  <a:srgbClr val="7DF3FF"/>
                </a:solidFill>
                <a:latin typeface="Space Grotesk"/>
              </a:rPr>
              <a:t>Upsells, retainers &amp; referrals</a:t>
            </a:r>
          </a:p>
        </p:txBody>
      </p:sp>
      <p:sp>
        <p:nvSpPr>
          <p:cNvPr id="8" name="Rectangle 7"/>
          <p:cNvSpPr/>
          <p:nvPr/>
        </p:nvSpPr>
        <p:spPr>
          <a:xfrm>
            <a:off x="4160520" y="3886200"/>
            <a:ext cx="1371600" cy="508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800" y="4160520"/>
            <a:ext cx="7498079" cy="640080"/>
          </a:xfrm>
          <a:prstGeom prst="rect">
            <a:avLst/>
          </a:prstGeom>
          <a:noFill/>
        </p:spPr>
        <p:txBody>
          <a:bodyPr wrap="square" anchor="t" lIns="0" rIns="0" tIns="0" bIns="0">
            <a:spAutoFit/>
          </a:bodyPr>
          <a:lstStyle/>
          <a:p>
            <a:pPr algn="l">
              <a:lnSpc>
                <a:spcPct val="120000"/>
              </a:lnSpc>
            </a:pPr>
            <a:r>
              <a:rPr sz="1250" b="0">
                <a:solidFill>
                  <a:srgbClr val="B9C9DB"/>
                </a:solidFill>
                <a:latin typeface="Nirmala UI"/>
              </a:rPr>
              <a:t>সপ্তাহ 14 · বুধ · বুধ, 16 ডিসেম্বর 2026 · 6 ঘন্টা: শিখুন → অনুশীলন → ল্যাব</a:t>
            </a:r>
          </a:p>
        </p:txBody>
      </p:sp>
      <p:sp>
        <p:nvSpPr>
          <p:cNvPr id="10" name="TextBox 9"/>
          <p:cNvSpPr txBox="1"/>
          <p:nvPr/>
        </p:nvSpPr>
        <p:spPr>
          <a:xfrm>
            <a:off x="4114800" y="5029200"/>
            <a:ext cx="7498079" cy="365760"/>
          </a:xfrm>
          <a:prstGeom prst="rect">
            <a:avLst/>
          </a:prstGeom>
          <a:noFill/>
        </p:spPr>
        <p:txBody>
          <a:bodyPr wrap="square" anchor="t" lIns="0" rIns="0" tIns="0" bIns="0">
            <a:spAutoFit/>
          </a:bodyPr>
          <a:lstStyle/>
          <a:p>
            <a:pPr algn="l">
              <a:lnSpc>
                <a:spcPct val="100000"/>
              </a:lnSpc>
            </a:pPr>
            <a:r>
              <a:rPr sz="1200" b="0">
                <a:solidFill>
                  <a:srgbClr val="00E5FF"/>
                </a:solidFill>
                <a:latin typeface="Nirmala UI"/>
              </a:rPr>
              <a:t>শিখুন → অনুশীলন → ল্যাব   ·   LEARN → PRACTICE → LAB · 6 HOURS</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7</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1. কাঠামো (প্রমাণিত 10): কভার → আমি কে → সমস্যা → সমাধান → পরিষেবা → প্রমাণ/পোর্টফোলিও → প্রক্রিয়া → মূল্যের পরিস্থিতি → প্রশংসাপত্র/কেন আমি → যোগাযোগ+CTA।</a:t>
            </a:r>
          </a:p>
        </p:txBody>
      </p:sp>
      <p:sp>
        <p:nvSpPr>
          <p:cNvPr id="14" name="TextBox 13"/>
          <p:cNvSpPr txBox="1"/>
          <p:nvPr/>
        </p:nvSpPr>
        <p:spPr>
          <a:xfrm>
            <a:off x="1280160" y="290817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1. Structure (proven 10): Cover → Who I am → Problem → Solution → Services → Proof/portfolio → Process → Pricing scenarios → Testimonials/why me → Contact+CTA.</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2. দেখুন → স্লাইড মাস্টার: স্পেস গ্রোটেস্ক শিরোনাম / ইন্টার বডি, আপনার 2 ব্র্যান্ডের রঙ, লোগো নীচে-ডানদিকে, ফুটার স্লাইড নম্বর সেট করুন।</a:t>
            </a:r>
          </a:p>
        </p:txBody>
      </p:sp>
      <p:sp>
        <p:nvSpPr>
          <p:cNvPr id="20" name="TextBox 19"/>
          <p:cNvSpPr txBox="1"/>
          <p:nvPr/>
        </p:nvSpPr>
        <p:spPr>
          <a:xfrm>
            <a:off x="1280160" y="391401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2. View → Slide Master: set Space Grotesk titles / Inter body, your 2 brand colours, logo bottom-right, footer slide numbers.</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250" b="1">
                <a:solidFill>
                  <a:srgbClr val="F4F8FF"/>
                </a:solidFill>
                <a:latin typeface="Nirmala UI"/>
              </a:rPr>
              <a:t>3. প্রতি স্লাইডে একটি ধারণা, ≤6 লাইন, ≥24 pt পাঠ্য। যেখানে সম্ভব আইকন/স্ক্রিনশট দিয়ে বুলেট প্রতিস্থাপন করুন।</a:t>
            </a:r>
          </a:p>
        </p:txBody>
      </p:sp>
      <p:sp>
        <p:nvSpPr>
          <p:cNvPr id="26" name="TextBox 25"/>
          <p:cNvSpPr txBox="1"/>
          <p:nvPr/>
        </p:nvSpPr>
        <p:spPr>
          <a:xfrm>
            <a:off x="1280160" y="4919853"/>
            <a:ext cx="10271455" cy="320040"/>
          </a:xfrm>
          <a:prstGeom prst="rect">
            <a:avLst/>
          </a:prstGeom>
          <a:noFill/>
        </p:spPr>
        <p:txBody>
          <a:bodyPr wrap="square" anchor="t" lIns="0" rIns="0" tIns="0" bIns="0">
            <a:spAutoFit/>
          </a:bodyPr>
          <a:lstStyle/>
          <a:p>
            <a:pPr algn="l">
              <a:lnSpc>
                <a:spcPct val="100000"/>
              </a:lnSpc>
            </a:pPr>
            <a:r>
              <a:rPr sz="850" b="0">
                <a:solidFill>
                  <a:srgbClr val="B9C9DB"/>
                </a:solidFill>
                <a:latin typeface="Inter"/>
              </a:rPr>
              <a:t>3. One idea per slide, ≤6 lines, ≥24 pt text. Replace bullets with icons/screenshots where possible.</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7 · 99 / 1085</a:t>
            </a:r>
          </a:p>
        </p:txBody>
      </p:sp>
    </p:spTree>
  </p:cSld>
  <p:clrMapOvr>
    <a:masterClrMapping/>
  </p:clrMapOvr>
</p:sld>
</file>

<file path=ppt/slides/slide9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বাস্তব উদাহরণ · REAL-LIFE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বাস্তব উদাহরণ — দিন 69 কেন গুরুত্বপূর্ণ</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Real-life example — why day 69 matters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arget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291840"/>
          </a:xfrm>
          <a:prstGeom prst="roundRect">
            <a:avLst/>
          </a:prstGeom>
          <a:solidFill>
            <a:srgbClr val="142647"/>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29184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57400"/>
            <a:ext cx="10454335" cy="1828800"/>
          </a:xfrm>
          <a:prstGeom prst="rect">
            <a:avLst/>
          </a:prstGeom>
          <a:noFill/>
        </p:spPr>
        <p:txBody>
          <a:bodyPr wrap="square" anchor="t" lIns="0" rIns="0" tIns="0" bIns="0">
            <a:spAutoFit/>
          </a:bodyPr>
          <a:lstStyle/>
          <a:p>
            <a:pPr algn="l">
              <a:lnSpc>
                <a:spcPct val="130000"/>
              </a:lnSpc>
            </a:pPr>
            <a:r>
              <a:rPr sz="1800" b="1">
                <a:solidFill>
                  <a:srgbClr val="F4F8FF"/>
                </a:solidFill>
                <a:latin typeface="Nirmala UI"/>
              </a:rPr>
              <a:t>লোগো ক্লায়েন্ট জিজ্ঞেস করল 'আর কিছু?' নুসরাত পুরো প্যাকেজটি অফার করেছেন: 8,000 টাকা রিটেইনারে মাসিক সামাজিক ক্রিয়েটিভস। তিনি হ্যাঁ বললেন—একটি প্রকল্প অনুমানযোগ্য মাসিক আয় হয়ে উঠেছে। ধারক স্বাধীনতা।</a:t>
            </a:r>
          </a:p>
        </p:txBody>
      </p:sp>
      <p:sp>
        <p:nvSpPr>
          <p:cNvPr id="12" name="TextBox 11"/>
          <p:cNvSpPr txBox="1"/>
          <p:nvPr/>
        </p:nvSpPr>
        <p:spPr>
          <a:xfrm>
            <a:off x="868680" y="3977639"/>
            <a:ext cx="10454335" cy="1005840"/>
          </a:xfrm>
          <a:prstGeom prst="rect">
            <a:avLst/>
          </a:prstGeom>
          <a:noFill/>
        </p:spPr>
        <p:txBody>
          <a:bodyPr wrap="square" anchor="t" lIns="0" rIns="0" tIns="0" bIns="0">
            <a:spAutoFit/>
          </a:bodyPr>
          <a:lstStyle/>
          <a:p>
            <a:pPr algn="l">
              <a:lnSpc>
                <a:spcPct val="125000"/>
              </a:lnSpc>
            </a:pPr>
            <a:r>
              <a:rPr sz="1100" b="0">
                <a:solidFill>
                  <a:srgbClr val="B9C9DB"/>
                </a:solidFill>
                <a:latin typeface="Inter"/>
              </a:rPr>
              <a:t>The logo client asked 'anything else?'. Nusrat offered the full package: monthly social creatives on a 8,000 taka retainer. He said yes — one project became predictable monthly income. Retainers are freedom.</a:t>
            </a:r>
          </a:p>
        </p:txBody>
      </p:sp>
      <p:sp>
        <p:nvSpPr>
          <p:cNvPr id="13" name="TextBox 12"/>
          <p:cNvSpPr txBox="1"/>
          <p:nvPr/>
        </p:nvSpPr>
        <p:spPr>
          <a:xfrm>
            <a:off x="502920" y="5349240"/>
            <a:ext cx="11185855" cy="365760"/>
          </a:xfrm>
          <a:prstGeom prst="rect">
            <a:avLst/>
          </a:prstGeom>
          <a:noFill/>
        </p:spPr>
        <p:txBody>
          <a:bodyPr wrap="square" anchor="t" lIns="0" rIns="0" tIns="0" bIns="0">
            <a:spAutoFit/>
          </a:bodyPr>
          <a:lstStyle/>
          <a:p>
            <a:pPr algn="l">
              <a:lnSpc>
                <a:spcPct val="100000"/>
              </a:lnSpc>
            </a:pPr>
            <a:r>
              <a:rPr sz="1050" b="0">
                <a:solidFill>
                  <a:srgbClr val="2ED3A6"/>
                </a:solidFill>
                <a:latin typeface="Nirmala UI"/>
              </a:rPr>
              <a:t>আজকের দক্ষতা আসল ক্লায়েন্ট কাজে যেমন দেখায় · WHAT THIS SKILL LOOKS LIKE IN REAL CLIENT WORK</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69 · 990 / 1085</a:t>
            </a:r>
          </a:p>
        </p:txBody>
      </p:sp>
    </p:spTree>
  </p:cSld>
  <p:clrMapOvr>
    <a:masterClrMapping/>
  </p:clrMapOvr>
</p:sld>
</file>

<file path=ppt/slides/slide9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শেখার ফল · LEARNING OUTCOMES</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আজকের শেখার ফল — দিন শেষে আপনি যা যা পারবেন: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Learning outcomes — by the end of today you will be able to:</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heck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267004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এর মূল ধারণাগুলি ব্যাখ্যা করুন: আপসেল, রিটেইনার এবং রেফারেল</a:t>
            </a:r>
          </a:p>
        </p:txBody>
      </p:sp>
      <p:sp>
        <p:nvSpPr>
          <p:cNvPr id="12" name="TextBox 11"/>
          <p:cNvSpPr txBox="1"/>
          <p:nvPr/>
        </p:nvSpPr>
        <p:spPr>
          <a:xfrm>
            <a:off x="777240" y="299389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Explain the core concepts of: Upsells, retainers &amp; referrals</a:t>
            </a:r>
          </a:p>
        </p:txBody>
      </p:sp>
      <p:sp>
        <p:nvSpPr>
          <p:cNvPr id="13" name="Rounded Rectangle 12"/>
          <p:cNvSpPr/>
          <p:nvPr/>
        </p:nvSpPr>
        <p:spPr>
          <a:xfrm>
            <a:off x="713232" y="288036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289864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77240" y="367588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একটি বাস্তব-ক্লায়েন্ট দৃশ্যের সাথে নির্দেশিত অনুশীলনে তাদের প্রয়োগ করুন</a:t>
            </a:r>
          </a:p>
        </p:txBody>
      </p:sp>
      <p:sp>
        <p:nvSpPr>
          <p:cNvPr id="18" name="TextBox 17"/>
          <p:cNvSpPr txBox="1"/>
          <p:nvPr/>
        </p:nvSpPr>
        <p:spPr>
          <a:xfrm>
            <a:off x="777240" y="399973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Apply them in guided practice with a real-client scenario</a:t>
            </a:r>
          </a:p>
        </p:txBody>
      </p:sp>
      <p:sp>
        <p:nvSpPr>
          <p:cNvPr id="19" name="Rounded Rectangle 18"/>
          <p:cNvSpPr/>
          <p:nvPr/>
        </p:nvSpPr>
        <p:spPr>
          <a:xfrm>
            <a:off x="713232" y="388620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 y="390448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4681728"/>
            <a:ext cx="1077437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দিনের ল্যাব আর্টিফ্যাক্ট পোর্টফোলিও ফোল্ডারে পাঠান এবং অনুশীলনের সময় লগ করুন</a:t>
            </a:r>
          </a:p>
        </p:txBody>
      </p:sp>
      <p:sp>
        <p:nvSpPr>
          <p:cNvPr id="24" name="TextBox 23"/>
          <p:cNvSpPr txBox="1"/>
          <p:nvPr/>
        </p:nvSpPr>
        <p:spPr>
          <a:xfrm>
            <a:off x="777240" y="5005578"/>
            <a:ext cx="1077437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Ship the day's lab artefact to the portfolio folder and log practice hours</a:t>
            </a:r>
          </a:p>
        </p:txBody>
      </p:sp>
      <p:sp>
        <p:nvSpPr>
          <p:cNvPr id="25" name="Rounded Rectangle 24"/>
          <p:cNvSpPr/>
          <p:nvPr/>
        </p:nvSpPr>
        <p:spPr>
          <a:xfrm>
            <a:off x="713232" y="4892040"/>
            <a:ext cx="365760" cy="365760"/>
          </a:xfrm>
          <a:prstGeom prst="roundRect">
            <a:avLst/>
          </a:prstGeom>
          <a:solidFill>
            <a:srgbClr val="123A33"/>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13232" y="4910328"/>
            <a:ext cx="365760" cy="274320"/>
          </a:xfrm>
          <a:prstGeom prst="rect">
            <a:avLst/>
          </a:prstGeom>
          <a:noFill/>
        </p:spPr>
        <p:txBody>
          <a:bodyPr wrap="square" anchor="t" lIns="0" rIns="0" tIns="0" bIns="0">
            <a:spAutoFit/>
          </a:bodyPr>
          <a:lstStyle/>
          <a:p>
            <a:pPr algn="ctr">
              <a:lnSpc>
                <a:spcPct val="100000"/>
              </a:lnSpc>
            </a:pPr>
            <a:r>
              <a:rPr sz="1400" b="1">
                <a:solidFill>
                  <a:srgbClr val="2ED3A6"/>
                </a:solidFill>
                <a:latin typeface="Inter"/>
              </a:rPr>
              <a:t>✓</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69 · 991 / 1085</a:t>
            </a:r>
          </a:p>
        </p:txBody>
      </p:sp>
    </p:spTree>
  </p:cSld>
  <p:clrMapOvr>
    <a:masterClrMapping/>
  </p:clrMapOvr>
</p:sld>
</file>

<file path=ppt/slides/slide9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আজ কী শিখবেন এবং কেন এতে আয় হয়</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What you're learning &amp; why it pays</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10896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10896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37413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41985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17296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রিটেইনার, আপসেল এবং রেফারেলের সাথে আয়ের সীমা ভেঙ্গে যায় — আরও ঘন্টা নয়। একটি সুখী বিতরণ = তিনটি রাজস্ব সুযোগ: ধরে রাখা (মাসিক), আপসেল (সংলগ্ন পরিষেবা), উল্লেখ (পরিচয়)।</a:t>
            </a:r>
          </a:p>
        </p:txBody>
      </p:sp>
      <p:sp>
        <p:nvSpPr>
          <p:cNvPr id="14" name="TextBox 13"/>
          <p:cNvSpPr txBox="1"/>
          <p:nvPr/>
        </p:nvSpPr>
        <p:spPr>
          <a:xfrm>
            <a:off x="1280160" y="345871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The income ceiling breaks with retainers, upsells and referrals — not more hours. One happy delivery = three revenue opportunities: retain (monthly), upsell (adjacent service), refer (introductions).</a:t>
            </a:r>
          </a:p>
        </p:txBody>
      </p:sp>
      <p:sp>
        <p:nvSpPr>
          <p:cNvPr id="15" name="Rounded Rectangle 14"/>
          <p:cNvSpPr/>
          <p:nvPr/>
        </p:nvSpPr>
        <p:spPr>
          <a:xfrm>
            <a:off x="502920" y="411480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411480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437997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442569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4178808"/>
            <a:ext cx="10271455" cy="411480"/>
          </a:xfrm>
          <a:prstGeom prst="rect">
            <a:avLst/>
          </a:prstGeom>
          <a:noFill/>
        </p:spPr>
        <p:txBody>
          <a:bodyPr wrap="square" anchor="t" lIns="0" rIns="0" tIns="0" bIns="0">
            <a:spAutoFit/>
          </a:bodyPr>
          <a:lstStyle/>
          <a:p>
            <a:pPr algn="l">
              <a:lnSpc>
                <a:spcPct val="100000"/>
              </a:lnSpc>
            </a:pPr>
            <a:r>
              <a:rPr sz="1500" b="1">
                <a:solidFill>
                  <a:srgbClr val="F4F8FF"/>
                </a:solidFill>
                <a:latin typeface="Nirmala UI"/>
              </a:rPr>
              <a:t>টাইমিং হল সবকিছু: সর্বোচ্চ সুখে জিজ্ঞাসা করুন — ডেলিভারির দিন +3, ফলাফলের ঠিক পরে, প্রশংসার পরে।</a:t>
            </a:r>
          </a:p>
        </p:txBody>
      </p:sp>
      <p:sp>
        <p:nvSpPr>
          <p:cNvPr id="20" name="TextBox 19"/>
          <p:cNvSpPr txBox="1"/>
          <p:nvPr/>
        </p:nvSpPr>
        <p:spPr>
          <a:xfrm>
            <a:off x="1280160" y="4464558"/>
            <a:ext cx="10271455" cy="320040"/>
          </a:xfrm>
          <a:prstGeom prst="rect">
            <a:avLst/>
          </a:prstGeom>
          <a:noFill/>
        </p:spPr>
        <p:txBody>
          <a:bodyPr wrap="square" anchor="t" lIns="0" rIns="0" tIns="0" bIns="0">
            <a:spAutoFit/>
          </a:bodyPr>
          <a:lstStyle/>
          <a:p>
            <a:pPr algn="l">
              <a:lnSpc>
                <a:spcPct val="100000"/>
              </a:lnSpc>
            </a:pPr>
            <a:r>
              <a:rPr sz="950" b="0">
                <a:solidFill>
                  <a:srgbClr val="B9C9DB"/>
                </a:solidFill>
                <a:latin typeface="Inter"/>
              </a:rPr>
              <a:t>Timing is everything: ask at peak happiness — delivery day +3, right after a result, right after praise.</a:t>
            </a:r>
          </a:p>
        </p:txBody>
      </p:sp>
      <p:sp>
        <p:nvSpPr>
          <p:cNvPr id="21" name="TextBox 20"/>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2" name="TextBox 21"/>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69 · 992 / 1085</a:t>
            </a:r>
          </a:p>
        </p:txBody>
      </p:sp>
    </p:spTree>
  </p:cSld>
  <p:clrMapOvr>
    <a:masterClrMapping/>
  </p:clrMapOvr>
</p:sld>
</file>

<file path=ppt/slides/slide9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(1/3)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(1/3)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1. রিটেইনার পিচ (একবার ডেলিভারির সময়): 'মেনু ডিজাইনটি লাইভ — আপনার মতো রেস্তোরাঁগুলিতে এটিকে কাজ করতে সাধারণত মাসিক তাজা সামাজিক সামগ্রীর প্রয়োজন হয়৷ আমার রিটেইনার হল 12টি পোস্ট + 4 রিলের জন্য ৳15k/mo, 30 দিনের মধ্যে যেকোনও সময় বাতিল করুন। প্রথম মাসে লঞ্চের মূল্য ৳12k চান?'</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Nirmala UI"/>
              </a:rPr>
              <a:t>1. Retainer pitch (at delivery of a one-off): 'The menu design is live — restaurants like yours usually need fresh social content monthly to keep it working. My retainer is ৳15k/mo for 12 posts + 4 reels, cancel anytime with 30 days. Want the first month at launch pricing ৳12k?'</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2</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2. সেবা প্রতি আপসেল মানচিত্র (আপনার লিখুন): লোগো → ব্র্যান্ড কিট → সমান্তরাল → সামাজিক টেমপ্লেট; ওয়েবসাইট → যত্ন পরিকল্পনা (৳3k/mo: আপডেট, ব্যাকআপ, ছোট সম্পাদনা) → SEO → বিজ্ঞাপন ব্যবস্থাপনা; রিল → বিজ্ঞাপন ব্যবস্থাপনা → সম্পূর্ণ বিষয়বস্তু ইঞ্জিন। সর্বদা প্রাকৃতিক পরবর্তী পদক্ষেপ, কখনই এলোমেলো পণ্য নয়।</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Nirmala UI"/>
              </a:rPr>
              <a:t>2. Upsell map per service (write yours): logo → brand kit → collateral → social templates; website → care plan (৳3k/mo: updates, backups, small edits) → SEO → ads management; reels → ads management → full content engine. Always the natural NEXT step, never a random product.</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3</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3. রেফারেল জিজ্ঞাসা (সঠিক শব্দ): 'আপনি জানেন এমন দুই ব্যবসার মালিক কারা যারা [সমস্যার আপনি এইমাত্র সমাধান করেছেন] সাথে লড়াই করছেন? ডিসকাউন্টের চেয়ে একটি পরিচয় আমার কাছে বেশি মূল্যবান - এবং আমি তাদের একই যত্ন দেব।' প্রতিটি ক্লায়েন্টকে জিজ্ঞাসা করুন, প্রতিটি ডেলিভারি।</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3. Referral ask (exact words): 'Who are two business owners you know who struggle with [problem you just solved]? An introduction is worth more to me than a discount — and I'll give them the same care.' Ask EVERY client, EVERY delivery.</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69 · 993 / 1085</a:t>
            </a:r>
          </a:p>
        </p:txBody>
      </p:sp>
    </p:spTree>
  </p:cSld>
  <p:clrMapOvr>
    <a:masterClrMapping/>
  </p:clrMapOvr>
</p:sld>
</file>

<file path=ppt/slides/slide9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(2/3)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(2/3)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260604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260604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287121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291693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4</a:t>
            </a:r>
          </a:p>
        </p:txBody>
      </p:sp>
      <p:sp>
        <p:nvSpPr>
          <p:cNvPr id="13" name="TextBox 12"/>
          <p:cNvSpPr txBox="1"/>
          <p:nvPr/>
        </p:nvSpPr>
        <p:spPr>
          <a:xfrm>
            <a:off x="1280160" y="267004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4. পর্যালোচনা ইঞ্জিন: দিন +3 বার্তা: 'সবকিছু মসৃণভাবে চলছে? আপনি যদি খুশি হন, একটি Google/Fiverr পর্যালোচনা আমার মতো ছোট প্রদানকারীকে ব্যাপকভাবে সাহায্য করে — এখানে লিঙ্কটি রয়েছে।' (লিঙ্ক প্রস্তুত = রূপান্তর 3×)।</a:t>
            </a:r>
          </a:p>
        </p:txBody>
      </p:sp>
      <p:sp>
        <p:nvSpPr>
          <p:cNvPr id="14" name="TextBox 13"/>
          <p:cNvSpPr txBox="1"/>
          <p:nvPr/>
        </p:nvSpPr>
        <p:spPr>
          <a:xfrm>
            <a:off x="1280160" y="287007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4. Review engine: day +3 message: 'Everything running smoothly? If you're happy, a Google/Fiverr review helps small providers like me enormously — here's the link.' (link ready = conversion 3×).</a:t>
            </a:r>
          </a:p>
        </p:txBody>
      </p:sp>
      <p:sp>
        <p:nvSpPr>
          <p:cNvPr id="15" name="Rounded Rectangle 14"/>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5</a:t>
            </a:r>
          </a:p>
        </p:txBody>
      </p:sp>
      <p:sp>
        <p:nvSpPr>
          <p:cNvPr id="19" name="TextBox 18"/>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5. কেয়ার প্ল্যান = শান্ত সোনা: 20 ক্লায়েন্ট × ৳3k/mo ওয়েবসাইট কেয়ার (প্রতিটি 30 মিনিট, ডে-67 সিস্টেমের মাধ্যমে ব্যাচ করা) = ৳60k/mo পুনরাবৃত্তি, 10 ঘন্টা মোট কাজ। প্রতিটি সাইট লঞ্চে এটি পিচ করুন (দিন-35 রিপোর্ট কেস করে)।</a:t>
            </a:r>
          </a:p>
        </p:txBody>
      </p:sp>
      <p:sp>
        <p:nvSpPr>
          <p:cNvPr id="20" name="TextBox 19"/>
          <p:cNvSpPr txBox="1"/>
          <p:nvPr/>
        </p:nvSpPr>
        <p:spPr>
          <a:xfrm>
            <a:off x="1280160" y="387591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Nirmala UI"/>
              </a:rPr>
              <a:t>5. Care plans = the quiet gold: 20 clients × ৳3k/mo website care (30 min each, batched via Day-67 systems) = ৳60k/mo recurring, 10 h total work. Pitch it at every site launch (Day-35 report makes the case).</a:t>
            </a:r>
          </a:p>
        </p:txBody>
      </p:sp>
      <p:sp>
        <p:nvSpPr>
          <p:cNvPr id="21" name="Rounded Rectangle 20"/>
          <p:cNvSpPr/>
          <p:nvPr/>
        </p:nvSpPr>
        <p:spPr>
          <a:xfrm>
            <a:off x="502920" y="46177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02920" y="46177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713232" y="48828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13232" y="49286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6</a:t>
            </a:r>
          </a:p>
        </p:txBody>
      </p:sp>
      <p:sp>
        <p:nvSpPr>
          <p:cNvPr id="25" name="TextBox 24"/>
          <p:cNvSpPr txBox="1"/>
          <p:nvPr/>
        </p:nvSpPr>
        <p:spPr>
          <a:xfrm>
            <a:off x="1280160" y="4681728"/>
            <a:ext cx="10271455" cy="411480"/>
          </a:xfrm>
          <a:prstGeom prst="rect">
            <a:avLst/>
          </a:prstGeom>
          <a:noFill/>
        </p:spPr>
        <p:txBody>
          <a:bodyPr wrap="square" anchor="t" lIns="0" rIns="0" tIns="0" bIns="0">
            <a:spAutoFit/>
          </a:bodyPr>
          <a:lstStyle/>
          <a:p>
            <a:pPr algn="l">
              <a:lnSpc>
                <a:spcPct val="100000"/>
              </a:lnSpc>
            </a:pPr>
            <a:r>
              <a:rPr sz="1050" b="1">
                <a:solidFill>
                  <a:srgbClr val="F4F8FF"/>
                </a:solidFill>
                <a:latin typeface="Nirmala UI"/>
              </a:rPr>
              <a:t>6. রেফারেল পুরষ্কার (ঐচ্ছিক, সৎ): প্রথম চালানের 10% বা পরিচিতির জন্য একটি বিনামূল্যে অ্যাড-অন যা বন্ধ হয় — ক্লায়েন্টদের বলুন যে প্রোগ্রামটি বিদ্যমান।</a:t>
            </a:r>
          </a:p>
        </p:txBody>
      </p:sp>
      <p:sp>
        <p:nvSpPr>
          <p:cNvPr id="26" name="TextBox 25"/>
          <p:cNvSpPr txBox="1"/>
          <p:nvPr/>
        </p:nvSpPr>
        <p:spPr>
          <a:xfrm>
            <a:off x="1280160" y="4881753"/>
            <a:ext cx="10271455" cy="320040"/>
          </a:xfrm>
          <a:prstGeom prst="rect">
            <a:avLst/>
          </a:prstGeom>
          <a:noFill/>
        </p:spPr>
        <p:txBody>
          <a:bodyPr wrap="square" anchor="t" lIns="0" rIns="0" tIns="0" bIns="0">
            <a:spAutoFit/>
          </a:bodyPr>
          <a:lstStyle/>
          <a:p>
            <a:pPr algn="l">
              <a:lnSpc>
                <a:spcPct val="100000"/>
              </a:lnSpc>
            </a:pPr>
            <a:r>
              <a:rPr sz="750" b="0">
                <a:solidFill>
                  <a:srgbClr val="B9C9DB"/>
                </a:solidFill>
                <a:latin typeface="Inter"/>
              </a:rPr>
              <a:t>6. Referral rewards (optional, honest): 10% of first invoice or a free add-on for introductions that close — tell clients the programme exists.</a:t>
            </a:r>
          </a:p>
        </p:txBody>
      </p:sp>
      <p:sp>
        <p:nvSpPr>
          <p:cNvPr id="27" name="TextBox 2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28" name="TextBox 2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69 · 994 / 1085</a:t>
            </a:r>
          </a:p>
        </p:txBody>
      </p:sp>
    </p:spTree>
  </p:cSld>
  <p:clrMapOvr>
    <a:masterClrMapping/>
  </p:clrMapOvr>
</p:sld>
</file>

<file path=ppt/slides/slide9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ধাপে ধাপে · STEP BY STEP</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ধাপে ধাপে — কাজটি যেভাবে করা হয় (3/3)</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Step by step — how the work is done (3/3)</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7</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7. এটি ট্র্যাক করুন: আপসেল/রিটেইনার/রেফারেল নেক্সট-অ্যাকশন সহ পাইপলাইন স্টেজ 'বিদ্যমান ক্লায়েন্ট' সারি লাভ করে; দিন-59 রিপোর্টে 'পুনরাবৃত্ত রাজস্ব ভাগ' যোগ করা হয়েছে — লক্ষ্য 40%+ 6 মাসের মধ্যে।</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7. Track it: pipeline gains Stage 'Existing client' rows with upsell/retainer/referral next-actions; Day-59 report adds 'recurring revenue share' — target 40%+ by month 6.</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69 · 995 / 1085</a:t>
            </a:r>
          </a:p>
        </p:txBody>
      </p:sp>
    </p:spTree>
  </p:cSld>
  <p:clrMapOvr>
    <a:masterClrMapping/>
  </p:clrMapOvr>
</p:sld>
</file>

<file path=ppt/slides/slide9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JetBrains Mono"/>
              </a:rPr>
              <a:t>DAY 69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FFB454"/>
                </a:solidFill>
                <a:latin typeface="Nirmala UI"/>
              </a:rPr>
              <a:t>করে দেখানো উদাহরণ · WORKED EXAMPLE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উদাহরণসহ কাজ — যেভাবে করে দেখানো হলো</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Worked example — see it done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ward_amber.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828800"/>
            <a:ext cx="11185855" cy="393192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1828800"/>
            <a:ext cx="82296" cy="3931920"/>
          </a:xfrm>
          <a:prstGeom prst="rect">
            <a:avLst/>
          </a:prstGeom>
          <a:solidFill>
            <a:srgbClr val="FFB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2011680"/>
            <a:ext cx="3657600" cy="274320"/>
          </a:xfrm>
          <a:prstGeom prst="rect">
            <a:avLst/>
          </a:prstGeom>
          <a:noFill/>
        </p:spPr>
        <p:txBody>
          <a:bodyPr wrap="square" anchor="t" lIns="0" rIns="0" tIns="0" bIns="0">
            <a:spAutoFit/>
          </a:bodyPr>
          <a:lstStyle/>
          <a:p>
            <a:pPr algn="l">
              <a:lnSpc>
                <a:spcPct val="100000"/>
              </a:lnSpc>
            </a:pPr>
            <a:r>
              <a:rPr sz="1150" b="1">
                <a:solidFill>
                  <a:srgbClr val="FFB454"/>
                </a:solidFill>
                <a:latin typeface="Nirmala UI"/>
              </a:rPr>
              <a:t>কেস স্টাডি · CASE</a:t>
            </a:r>
          </a:p>
        </p:txBody>
      </p:sp>
      <p:sp>
        <p:nvSpPr>
          <p:cNvPr id="12" name="TextBox 11"/>
          <p:cNvSpPr txBox="1"/>
          <p:nvPr/>
        </p:nvSpPr>
        <p:spPr>
          <a:xfrm>
            <a:off x="868680" y="2377440"/>
            <a:ext cx="10454335" cy="2011680"/>
          </a:xfrm>
          <a:prstGeom prst="rect">
            <a:avLst/>
          </a:prstGeom>
          <a:noFill/>
        </p:spPr>
        <p:txBody>
          <a:bodyPr wrap="square" anchor="t" lIns="0" rIns="0" tIns="0" bIns="0">
            <a:spAutoFit/>
          </a:bodyPr>
          <a:lstStyle/>
          <a:p>
            <a:pPr algn="l">
              <a:lnSpc>
                <a:spcPct val="130000"/>
              </a:lnSpc>
            </a:pPr>
            <a:r>
              <a:rPr sz="1500" b="1">
                <a:solidFill>
                  <a:srgbClr val="F4F8FF"/>
                </a:solidFill>
                <a:latin typeface="Nirmala UI"/>
              </a:rPr>
              <a:t>একটি ডেলিভারি, তিনটি স্ট্রীম (আসল প্যাটার্ন): ৳25k ওয়েবসাইট → +৳3k/mo কেয়ার প্ল্যান (লঞ্চ রিপোর্ট সহ পিচ করা) → +৳12k সোশ্যাল প্যাক মাস 2 (আপসেল ম্যাপ) → মালিকের কাজিনের ক্লিনিক ওয়েবসাইট ৳30k (পর্যালোচনার মুহূর্তে রেফারেল জিজ্ঞাসা)। একজন ক্লায়েন্ট → ৳70k+ আজীবন 90 দিনে।</a:t>
            </a:r>
          </a:p>
        </p:txBody>
      </p:sp>
      <p:sp>
        <p:nvSpPr>
          <p:cNvPr id="13" name="TextBox 12"/>
          <p:cNvSpPr txBox="1"/>
          <p:nvPr/>
        </p:nvSpPr>
        <p:spPr>
          <a:xfrm>
            <a:off x="868680" y="4572000"/>
            <a:ext cx="10454335" cy="1005840"/>
          </a:xfrm>
          <a:prstGeom prst="rect">
            <a:avLst/>
          </a:prstGeom>
          <a:noFill/>
        </p:spPr>
        <p:txBody>
          <a:bodyPr wrap="square" anchor="t" lIns="0" rIns="0" tIns="0" bIns="0">
            <a:spAutoFit/>
          </a:bodyPr>
          <a:lstStyle/>
          <a:p>
            <a:pPr algn="l">
              <a:lnSpc>
                <a:spcPct val="120000"/>
              </a:lnSpc>
            </a:pPr>
            <a:r>
              <a:rPr sz="950" b="0">
                <a:solidFill>
                  <a:srgbClr val="B9C9DB"/>
                </a:solidFill>
                <a:latin typeface="Nirmala UI"/>
              </a:rPr>
              <a:t>One delivery, three streams (real pattern): ৳25k website → +৳3k/mo care plan (pitched with launch report) → +৳12k social pack month 2 (upsell map) → owner's cousin's clinic website ৳30k (referral ask at review moment). One client → ৳70k+ lifetime in 90 days.</a:t>
            </a:r>
          </a:p>
        </p:txBody>
      </p:sp>
      <p:sp>
        <p:nvSpPr>
          <p:cNvPr id="14" name="TextBox 13"/>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5" name="TextBox 14"/>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69 · 996 / 1085</a:t>
            </a:r>
          </a:p>
        </p:txBody>
      </p:sp>
    </p:spTree>
  </p:cSld>
  <p:clrMapOvr>
    <a:masterClrMapping/>
  </p:clrMapOvr>
</p:sld>
</file>

<file path=ppt/slides/slide9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পাঠ · LESSON</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একটি সোশ্যাল মিডিয়া ম্যানেজমেন্ট সার্ভিস প্যাকেজ করুন</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Package a Social Media Management Service</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book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361188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02920" y="361188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713232" y="387705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92277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3" name="TextBox 12"/>
          <p:cNvSpPr txBox="1"/>
          <p:nvPr/>
        </p:nvSpPr>
        <p:spPr>
          <a:xfrm>
            <a:off x="1280160" y="367588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সাপ্তাহিক সামগ্রী প্যাক; মূল্য তালিকা প্রস্তাব</a:t>
            </a:r>
          </a:p>
        </p:txBody>
      </p:sp>
      <p:sp>
        <p:nvSpPr>
          <p:cNvPr id="14" name="TextBox 13"/>
          <p:cNvSpPr txBox="1"/>
          <p:nvPr/>
        </p:nvSpPr>
        <p:spPr>
          <a:xfrm>
            <a:off x="1280160" y="399973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Weekly content pack; price; list; proposal.</a:t>
            </a:r>
          </a:p>
        </p:txBody>
      </p:sp>
      <p:sp>
        <p:nvSpPr>
          <p:cNvPr id="15" name="TextBox 14"/>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6" name="TextBox 15"/>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69 · 997 / 1085</a:t>
            </a:r>
          </a:p>
        </p:txBody>
      </p:sp>
    </p:spTree>
  </p:cSld>
  <p:clrMapOvr>
    <a:masterClrMapping/>
  </p:clrMapOvr>
</p:sld>
</file>

<file path=ppt/slides/slide99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JetBrains Mono"/>
              </a:rPr>
              <a:t>DAY 69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00E5FF"/>
                </a:solidFill>
                <a:latin typeface="Nirmala UI"/>
              </a:rPr>
              <a:t>গাইডসহ অনুশীলন · GUIDED PRACTICE</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গাইডসহ অনুশীলন — দুপুর ১২টা থেকে ২টা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Guided practice — 12:00–14:00 block</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en_cya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00E5FF"/>
                </a:solidFill>
                <a:latin typeface="Nirmala UI"/>
              </a:rPr>
              <a:t>১২টা–২টা · 12:00 – 14:00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আপনার আপসেল ম্যাপ তৈরি করুন (৩টি পরিষেবা × পরবর্তী-পদক্ষেপের চেইন), আপনার রিটেইনার পিচ + রেফারেল আস্ক আপনার কথায় লিখুন, এই সপ্তাহে পিচ করার জন্য 2টি বিদ্যমান/মক ক্লায়েন্টকে চিহ্নিত করুন, ভূমিকা-প্লে তিনটিই জোড়ায় জিজ্ঞাসা করুন।</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Build your upsell map (3 services × next-step chain), write your retainer pitch + referral ask in your words, identify 2 existing/mock clients to pitch this week, role-play all three asks in pairs.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69 · 998 / 1085</a:t>
            </a:r>
          </a:p>
        </p:txBody>
      </p:sp>
    </p:spTree>
  </p:cSld>
  <p:clrMapOvr>
    <a:masterClrMapping/>
  </p:clrMapOvr>
</p:sld>
</file>

<file path=ppt/slides/slide99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01E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74320"/>
            <a:ext cx="86868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JetBrains Mono"/>
              </a:rPr>
              <a:t>DAY 69</a:t>
            </a:r>
          </a:p>
        </p:txBody>
      </p:sp>
      <p:sp>
        <p:nvSpPr>
          <p:cNvPr id="4" name="TextBox 3"/>
          <p:cNvSpPr txBox="1"/>
          <p:nvPr/>
        </p:nvSpPr>
        <p:spPr>
          <a:xfrm>
            <a:off x="1920240" y="274320"/>
            <a:ext cx="5943600" cy="274320"/>
          </a:xfrm>
          <a:prstGeom prst="rect">
            <a:avLst/>
          </a:prstGeom>
          <a:noFill/>
        </p:spPr>
        <p:txBody>
          <a:bodyPr wrap="square" anchor="t" lIns="0" rIns="0" tIns="0" bIns="0">
            <a:spAutoFit/>
          </a:bodyPr>
          <a:lstStyle/>
          <a:p>
            <a:pPr algn="l">
              <a:lnSpc>
                <a:spcPct val="100000"/>
              </a:lnSpc>
            </a:pPr>
            <a:r>
              <a:rPr sz="1100" b="1">
                <a:solidFill>
                  <a:srgbClr val="2ED3A6"/>
                </a:solidFill>
                <a:latin typeface="Nirmala UI"/>
              </a:rPr>
              <a:t>হাতে-কলমে ল্যাব · HANDS-ON LAB</a:t>
            </a:r>
          </a:p>
        </p:txBody>
      </p:sp>
      <p:sp>
        <p:nvSpPr>
          <p:cNvPr id="5" name="TextBox 4"/>
          <p:cNvSpPr txBox="1"/>
          <p:nvPr/>
        </p:nvSpPr>
        <p:spPr>
          <a:xfrm>
            <a:off x="502920" y="566928"/>
            <a:ext cx="10607040" cy="685800"/>
          </a:xfrm>
          <a:prstGeom prst="rect">
            <a:avLst/>
          </a:prstGeom>
          <a:noFill/>
        </p:spPr>
        <p:txBody>
          <a:bodyPr wrap="square" anchor="t" lIns="0" rIns="0" tIns="0" bIns="0">
            <a:spAutoFit/>
          </a:bodyPr>
          <a:lstStyle/>
          <a:p>
            <a:pPr algn="l">
              <a:lnSpc>
                <a:spcPct val="100000"/>
              </a:lnSpc>
            </a:pPr>
            <a:r>
              <a:rPr sz="2500" b="1">
                <a:solidFill>
                  <a:srgbClr val="F4F8FF"/>
                </a:solidFill>
                <a:latin typeface="Nirmala UI"/>
              </a:rPr>
              <a:t>হাতে-কলমে ল্যাব — নিজের কাজ বানান (২টা–৪টা)</a:t>
            </a:r>
          </a:p>
        </p:txBody>
      </p:sp>
      <p:sp>
        <p:nvSpPr>
          <p:cNvPr id="6" name="TextBox 5"/>
          <p:cNvSpPr txBox="1"/>
          <p:nvPr/>
        </p:nvSpPr>
        <p:spPr>
          <a:xfrm>
            <a:off x="502920" y="1170432"/>
            <a:ext cx="10607040" cy="320040"/>
          </a:xfrm>
          <a:prstGeom prst="rect">
            <a:avLst/>
          </a:prstGeom>
          <a:noFill/>
        </p:spPr>
        <p:txBody>
          <a:bodyPr wrap="square" anchor="t" lIns="0" rIns="0" tIns="0" bIns="0">
            <a:spAutoFit/>
          </a:bodyPr>
          <a:lstStyle/>
          <a:p>
            <a:pPr algn="l">
              <a:lnSpc>
                <a:spcPct val="100000"/>
              </a:lnSpc>
            </a:pPr>
            <a:r>
              <a:rPr sz="1250" b="0">
                <a:solidFill>
                  <a:srgbClr val="B9C9DB"/>
                </a:solidFill>
                <a:latin typeface="Inter"/>
              </a:rPr>
              <a:t>Hands-on lab — build the artefact (14:00–16:00)</a:t>
            </a:r>
          </a:p>
        </p:txBody>
      </p:sp>
      <p:sp>
        <p:nvSpPr>
          <p:cNvPr id="7" name="Rounded Rectangle 6"/>
          <p:cNvSpPr/>
          <p:nvPr/>
        </p:nvSpPr>
        <p:spPr>
          <a:xfrm>
            <a:off x="11048695" y="274320"/>
            <a:ext cx="621792" cy="621792"/>
          </a:xfrm>
          <a:prstGeom prst="roundRect">
            <a:avLst/>
          </a:prstGeom>
          <a:solidFill>
            <a:srgbClr val="142647"/>
          </a:solidFill>
          <a:ln w="12700">
            <a:solidFill>
              <a:srgbClr val="00E5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ool_green.png"/>
          <p:cNvPicPr>
            <a:picLocks noChangeAspect="1"/>
          </p:cNvPicPr>
          <p:nvPr/>
        </p:nvPicPr>
        <p:blipFill>
          <a:blip r:embed="rId2"/>
          <a:stretch>
            <a:fillRect/>
          </a:stretch>
        </p:blipFill>
        <p:spPr>
          <a:xfrm>
            <a:off x="11149279" y="374904"/>
            <a:ext cx="420624" cy="420624"/>
          </a:xfrm>
          <a:prstGeom prst="rect">
            <a:avLst/>
          </a:prstGeom>
        </p:spPr>
      </p:pic>
      <p:sp>
        <p:nvSpPr>
          <p:cNvPr id="9" name="Rounded Rectangle 8"/>
          <p:cNvSpPr/>
          <p:nvPr/>
        </p:nvSpPr>
        <p:spPr>
          <a:xfrm>
            <a:off x="502920" y="1572768"/>
            <a:ext cx="2834640" cy="365760"/>
          </a:xfrm>
          <a:prstGeom prst="roundRect">
            <a:avLst/>
          </a:prstGeom>
          <a:solidFill>
            <a:srgbClr val="0A1428"/>
          </a:solidFill>
          <a:ln w="16510">
            <a:solidFill>
              <a:srgbClr val="2ED3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627632"/>
            <a:ext cx="2834640" cy="274320"/>
          </a:xfrm>
          <a:prstGeom prst="rect">
            <a:avLst/>
          </a:prstGeom>
          <a:noFill/>
        </p:spPr>
        <p:txBody>
          <a:bodyPr wrap="square" anchor="t" lIns="0" rIns="0" tIns="0" bIns="0">
            <a:spAutoFit/>
          </a:bodyPr>
          <a:lstStyle/>
          <a:p>
            <a:pPr algn="ctr">
              <a:lnSpc>
                <a:spcPct val="100000"/>
              </a:lnSpc>
            </a:pPr>
            <a:r>
              <a:rPr sz="1100" b="1">
                <a:solidFill>
                  <a:srgbClr val="2ED3A6"/>
                </a:solidFill>
                <a:latin typeface="Nirmala UI"/>
              </a:rPr>
              <a:t>২টা–৪টা · 14:00 – 16:00</a:t>
            </a:r>
          </a:p>
        </p:txBody>
      </p:sp>
      <p:sp>
        <p:nvSpPr>
          <p:cNvPr id="11" name="Rounded Rectangle 10"/>
          <p:cNvSpPr/>
          <p:nvPr/>
        </p:nvSpPr>
        <p:spPr>
          <a:xfrm>
            <a:off x="502920" y="3931920"/>
            <a:ext cx="11185855" cy="914400"/>
          </a:xfrm>
          <a:prstGeom prst="roundRect">
            <a:avLst/>
          </a:prstGeom>
          <a:solidFill>
            <a:srgbClr val="1426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02920" y="3931920"/>
            <a:ext cx="64008" cy="914400"/>
          </a:xfrm>
          <a:prstGeom prst="rect">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13232" y="4197096"/>
            <a:ext cx="384048" cy="384048"/>
          </a:xfrm>
          <a:prstGeom prst="ellipse">
            <a:avLst/>
          </a:prstGeom>
          <a:solidFill>
            <a:srgbClr val="2ED3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4242816"/>
            <a:ext cx="384048" cy="274320"/>
          </a:xfrm>
          <a:prstGeom prst="rect">
            <a:avLst/>
          </a:prstGeom>
          <a:noFill/>
        </p:spPr>
        <p:txBody>
          <a:bodyPr wrap="square" anchor="t" lIns="0" rIns="0" tIns="0" bIns="0">
            <a:spAutoFit/>
          </a:bodyPr>
          <a:lstStyle/>
          <a:p>
            <a:pPr algn="ctr">
              <a:lnSpc>
                <a:spcPct val="100000"/>
              </a:lnSpc>
            </a:pPr>
            <a:r>
              <a:rPr sz="1200" b="1">
                <a:solidFill>
                  <a:srgbClr val="0A1428"/>
                </a:solidFill>
                <a:latin typeface="Space Grotesk"/>
              </a:rPr>
              <a:t>1</a:t>
            </a:r>
          </a:p>
        </p:txBody>
      </p:sp>
      <p:sp>
        <p:nvSpPr>
          <p:cNvPr id="15" name="TextBox 14"/>
          <p:cNvSpPr txBox="1"/>
          <p:nvPr/>
        </p:nvSpPr>
        <p:spPr>
          <a:xfrm>
            <a:off x="1280160" y="3995928"/>
            <a:ext cx="10271455" cy="411480"/>
          </a:xfrm>
          <a:prstGeom prst="rect">
            <a:avLst/>
          </a:prstGeom>
          <a:noFill/>
        </p:spPr>
        <p:txBody>
          <a:bodyPr wrap="square" anchor="t" lIns="0" rIns="0" tIns="0" bIns="0">
            <a:spAutoFit/>
          </a:bodyPr>
          <a:lstStyle/>
          <a:p>
            <a:pPr algn="l">
              <a:lnSpc>
                <a:spcPct val="100000"/>
              </a:lnSpc>
            </a:pPr>
            <a:r>
              <a:rPr sz="1700" b="1">
                <a:solidFill>
                  <a:srgbClr val="F4F8FF"/>
                </a:solidFill>
                <a:latin typeface="Nirmala UI"/>
              </a:rPr>
              <a:t>ল্যাব আর্টিফ্যাক্ট: growth-asks.md (রিটেনার পিচ, আপসেল ম্যাপ, রেফারেল স্ক্রিপ্ট, রিভিউ-আস্ক মেসেজ) + SB-&lt;id&gt;-D69-এ ভূমিকা-প্লে নোট। গ্রহণ: প্রতিটি জিজ্ঞাসার সময় + সঠিক শব্দ রয়েছে; আপসেল ম্যাপ আপনার 3টি পরিষেবা কভার করে।</a:t>
            </a:r>
          </a:p>
        </p:txBody>
      </p:sp>
      <p:sp>
        <p:nvSpPr>
          <p:cNvPr id="16" name="TextBox 15"/>
          <p:cNvSpPr txBox="1"/>
          <p:nvPr/>
        </p:nvSpPr>
        <p:spPr>
          <a:xfrm>
            <a:off x="1280160" y="4319778"/>
            <a:ext cx="10271455" cy="320040"/>
          </a:xfrm>
          <a:prstGeom prst="rect">
            <a:avLst/>
          </a:prstGeom>
          <a:noFill/>
        </p:spPr>
        <p:txBody>
          <a:bodyPr wrap="square" anchor="t" lIns="0" rIns="0" tIns="0" bIns="0">
            <a:spAutoFit/>
          </a:bodyPr>
          <a:lstStyle/>
          <a:p>
            <a:pPr algn="l">
              <a:lnSpc>
                <a:spcPct val="100000"/>
              </a:lnSpc>
            </a:pPr>
            <a:r>
              <a:rPr sz="1050" b="0">
                <a:solidFill>
                  <a:srgbClr val="B9C9DB"/>
                </a:solidFill>
                <a:latin typeface="Inter"/>
              </a:rPr>
              <a:t>Lab artefact: growth-asks.md (retainer pitch, upsell map, referral script, review-ask message) + role-play notes in SB-&lt;id&gt;-D69. Acceptance: every ask has timing + exact words; upsell map covers your 3 services.</a:t>
            </a:r>
          </a:p>
        </p:txBody>
      </p:sp>
      <p:sp>
        <p:nvSpPr>
          <p:cNvPr id="17" name="TextBox 16"/>
          <p:cNvSpPr txBox="1"/>
          <p:nvPr/>
        </p:nvSpPr>
        <p:spPr>
          <a:xfrm>
            <a:off x="502920" y="6528816"/>
            <a:ext cx="5486400" cy="256032"/>
          </a:xfrm>
          <a:prstGeom prst="rect">
            <a:avLst/>
          </a:prstGeom>
          <a:noFill/>
        </p:spPr>
        <p:txBody>
          <a:bodyPr wrap="square" anchor="t" lIns="0" rIns="0" tIns="0" bIns="0">
            <a:spAutoFit/>
          </a:bodyPr>
          <a:lstStyle/>
          <a:p>
            <a:pPr algn="l">
              <a:lnSpc>
                <a:spcPct val="100000"/>
              </a:lnSpc>
            </a:pPr>
            <a:r>
              <a:rPr sz="900" b="0">
                <a:solidFill>
                  <a:srgbClr val="00E5FF"/>
                </a:solidFill>
                <a:latin typeface="JetBrains Mono"/>
              </a:rPr>
              <a:t>© SajibBaig — sajibbaig.com</a:t>
            </a:r>
          </a:p>
        </p:txBody>
      </p:sp>
      <p:sp>
        <p:nvSpPr>
          <p:cNvPr id="18" name="TextBox 17"/>
          <p:cNvSpPr txBox="1"/>
          <p:nvPr/>
        </p:nvSpPr>
        <p:spPr>
          <a:xfrm>
            <a:off x="7985455" y="6528816"/>
            <a:ext cx="3703320" cy="256032"/>
          </a:xfrm>
          <a:prstGeom prst="rect">
            <a:avLst/>
          </a:prstGeom>
          <a:noFill/>
        </p:spPr>
        <p:txBody>
          <a:bodyPr wrap="square" anchor="t" lIns="0" rIns="0" tIns="0" bIns="0">
            <a:spAutoFit/>
          </a:bodyPr>
          <a:lstStyle/>
          <a:p>
            <a:pPr algn="r">
              <a:lnSpc>
                <a:spcPct val="100000"/>
              </a:lnSpc>
            </a:pPr>
            <a:r>
              <a:rPr sz="900" b="0">
                <a:solidFill>
                  <a:srgbClr val="00E5FF"/>
                </a:solidFill>
                <a:latin typeface="JetBrains Mono"/>
              </a:rPr>
              <a:t>DAY 69 · 999 / 1085</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