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822960" y="914400"/>
            <a:ext cx="822960" cy="822960"/>
          </a:xfrm>
          <a:prstGeom prst="round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024128"/>
            <a:ext cx="822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0A1428"/>
                </a:solidFill>
                <a:latin typeface="Space Grotesk"/>
              </a:rPr>
              <a:t>SB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1115568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DYD FREELANCING PROGRAMME ·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148840"/>
            <a:ext cx="1060704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>
                <a:solidFill>
                  <a:srgbClr val="F4F8FF"/>
                </a:solidFill>
                <a:latin typeface="Noto Sans Bengali"/>
              </a:rPr>
              <a:t>কোর্স গাইড — সহজ নির্দেশিকা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" y="3520440"/>
            <a:ext cx="182880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794760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>
                <a:solidFill>
                  <a:srgbClr val="7DF3FF"/>
                </a:solidFill>
                <a:latin typeface="Space Grotesk"/>
              </a:rPr>
              <a:t>How to complete every task, day &amp; module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4709160"/>
            <a:ext cx="2423160" cy="502920"/>
          </a:xfrm>
          <a:prstGeom prst="roundRect">
            <a:avLst/>
          </a:prstGeom>
          <a:solidFill>
            <a:srgbClr val="0A1428"/>
          </a:solidFill>
          <a:ln w="1524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4818888"/>
            <a:ext cx="24231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৭৫ দিন · ৬ ঘণ্টা/দিন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20440" y="4709160"/>
            <a:ext cx="1897380" cy="502920"/>
          </a:xfrm>
          <a:prstGeom prst="roundRect">
            <a:avLst/>
          </a:prstGeom>
          <a:solidFill>
            <a:srgbClr val="0A1428"/>
          </a:solidFill>
          <a:ln w="1524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0440" y="4818888"/>
            <a:ext cx="18973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বাংলা + English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46420" y="4709160"/>
            <a:ext cx="2843784" cy="502920"/>
          </a:xfrm>
          <a:prstGeom prst="roundRect">
            <a:avLst/>
          </a:prstGeom>
          <a:solidFill>
            <a:srgbClr val="0A1428"/>
          </a:solidFill>
          <a:ln w="1524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46420" y="4818888"/>
            <a:ext cx="284378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সার্টিফিকেট · Open Badge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94360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Inter"/>
              </a:rPr>
              <a:t>DYD Freelancing Programme · 75 days · 6 h/day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FFB454"/>
                </a:solidFill>
                <a:latin typeface="Space Grotesk"/>
              </a:rPr>
              <a:t>CHART · চার্ট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উপস্থিতি — লক্ষ্য ৮০%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Attendance target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039112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লক্ষ্য Target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03320" y="1965960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703320" y="1965960"/>
            <a:ext cx="6388364" cy="475488"/>
          </a:xfrm>
          <a:prstGeom prst="round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451604" y="2048256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80%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752344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ভালো Good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3320" y="2679192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703320" y="2679192"/>
            <a:ext cx="7186909" cy="475488"/>
          </a:xfrm>
          <a:prstGeom prst="round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50149" y="2761488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90%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3465576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কমে গেলে সতর্কতা Alert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703320" y="3392424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703320" y="3392424"/>
            <a:ext cx="4791273" cy="475488"/>
          </a:xfrm>
          <a:prstGeom prst="round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54513" y="3474720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60%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5623560"/>
            <a:ext cx="11185855" cy="68580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57607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>
                <a:solidFill>
                  <a:srgbClr val="7DF3FF"/>
                </a:solidFill>
                <a:latin typeface="Noto Sans Bengali"/>
              </a:rPr>
              <a:t>ট্রেইনার প্রতি সেশনে উপস্থিতি মার্ক করেন · আপনার % ড্যাশবোর্ডে দেখা যায় · অনুপস্থিত হলে আগেই ট্রেইনারকে জানান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10 / 21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FILL IT UP · ফর্ম পূরণ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আয়ের হিসাব — কীভাবে পূরণ করবেন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Earnings tracker — fill it every time you earn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2880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87452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ENTRY DATE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08483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2026-09-20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15493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যেদিন টাকা পেয়েছেন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8412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52984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MARKETPLACE / SOURCE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74015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Fiverr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81025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Inter"/>
              </a:rPr>
              <a:t>✓ Fiverr · Upwork · Local client…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13944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18516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CLIENT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39547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ABC Shop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46557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ক্লায়েন্টের নাম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79476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4048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TASK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05079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Logo design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12089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কী কাজ করেছেন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45008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49580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AMOUNT (USD)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70611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85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77621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টাকার অঙ্ক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105400"/>
            <a:ext cx="11185855" cy="582168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515112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STATUS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36143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F4F8FF"/>
                </a:solidFill>
                <a:latin typeface="Inter"/>
              </a:rPr>
              <a:t>paid 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431536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Inter"/>
              </a:rPr>
              <a:t>✓ pending / paid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5943600"/>
            <a:ext cx="11185855" cy="50292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7240" y="6035040"/>
            <a:ext cx="10637215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7DF3FF"/>
                </a:solidFill>
                <a:latin typeface="Noto Sans Bengali"/>
              </a:rPr>
              <a:t>প্রতিটি আয় সাথে সাথে লিখুন — মাসিক রিপোর্ট ও চার্ট নিজেই তৈরি হবে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11 / 21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8B7CFF"/>
                </a:solidFill>
                <a:latin typeface="Space Grotesk"/>
              </a:rPr>
              <a:t>AI TUTOR · এআই টিউটর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AI টিউটর — ২৪/৭ সাহায্য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Talk to SajibTutor — one tap, no typing needed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194560"/>
            <a:ext cx="2400300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313432"/>
            <a:ext cx="24003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Inter"/>
              </a:rPr>
              <a:t>Teach me day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06140" y="2194560"/>
            <a:ext cx="2400300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06140" y="2313432"/>
            <a:ext cx="24003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Noto Sans Bengali"/>
              </a:rPr>
              <a:t>আজকের দিন শেখাও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80760" y="2194560"/>
            <a:ext cx="2647188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080760" y="2313432"/>
            <a:ext cx="264718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Inter"/>
              </a:rPr>
              <a:t>Quiz me on week 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971800"/>
            <a:ext cx="3017520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090672"/>
            <a:ext cx="3017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Inter"/>
              </a:rPr>
              <a:t>Help me find clients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23360" y="2971800"/>
            <a:ext cx="2770632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3090672"/>
            <a:ext cx="27706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Inter"/>
              </a:rPr>
              <a:t>My earnings report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068312" y="2971800"/>
            <a:ext cx="3264408" cy="566928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068312" y="3090672"/>
            <a:ext cx="32644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4F8FF"/>
                </a:solidFill>
                <a:latin typeface="Inter"/>
              </a:rPr>
              <a:t>Best free marketplaces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206240"/>
            <a:ext cx="1072865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Noto Sans Bengali"/>
              </a:rPr>
              <a:t>এক ক্লিকেই প্রশ্ন — টাইপ করার দরকার নেই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892040"/>
            <a:ext cx="11185855" cy="105156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5047488"/>
            <a:ext cx="106372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>
                <a:solidFill>
                  <a:srgbClr val="7DF3FF"/>
                </a:solidFill>
                <a:latin typeface="Noto Sans Bengali"/>
              </a:rPr>
              <a:t>যেকোনো পেজে AI Tutor বাটন · উত্তর না বুঝলে টাইপ করে জিজ্ঞাসা করুন · মানুষের সাহায্য লাগলে ট্রেইনার ৪ ঘণ্টার মধ্যে উত্তর দেন (08:00–22:00)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12 / 21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00E5FF"/>
                </a:solidFill>
                <a:latin typeface="Space Grotesk"/>
              </a:rPr>
              <a:t>WEEKLY RHYTHM · সাপ্তাহিক ছন্দ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সাপ্তাহিক ছন্দ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Weekly rhythm — Sun to Thu class days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103120"/>
            <a:ext cx="1425549" cy="292608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SUN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ক্লাস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87094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target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22" y="4315968"/>
            <a:ext cx="237744" cy="237744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129637" y="2103120"/>
            <a:ext cx="1425549" cy="292608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129637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MON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75357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ক্লাস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13811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target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539" y="4315968"/>
            <a:ext cx="237744" cy="237744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56354" y="2103120"/>
            <a:ext cx="1425549" cy="292608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756354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TUE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02074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ক্লাস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40528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target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256" y="4315968"/>
            <a:ext cx="237744" cy="23774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5383071" y="2103120"/>
            <a:ext cx="1425549" cy="292608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83071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WED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28791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ক্লাস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867245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target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73" y="4315968"/>
            <a:ext cx="237744" cy="237744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009788" y="2103120"/>
            <a:ext cx="1425549" cy="292608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009788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E5FF"/>
                </a:solidFill>
                <a:latin typeface="JetBrains Mono"/>
              </a:rPr>
              <a:t>THU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55508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ক্লাস + কুইজ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3962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target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690" y="4315968"/>
            <a:ext cx="237744" cy="23774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8636505" y="2103120"/>
            <a:ext cx="1425549" cy="2926080"/>
          </a:xfrm>
          <a:prstGeom prst="roundRect">
            <a:avLst/>
          </a:prstGeom>
          <a:solidFill>
            <a:srgbClr val="0A1428"/>
          </a:solidFill>
          <a:ln w="11430">
            <a:solidFill>
              <a:srgbClr val="B9C9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36505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B9C9DB"/>
                </a:solidFill>
                <a:latin typeface="JetBrains Mono"/>
              </a:rPr>
              <a:t>FRI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82225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B9C9DB"/>
                </a:solidFill>
                <a:latin typeface="Noto Sans Bengali"/>
              </a:rPr>
              <a:t>রিভিশন + বাকি কাজ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120679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B9C9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clock_cy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407" y="4315968"/>
            <a:ext cx="237744" cy="237744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0263222" y="2103120"/>
            <a:ext cx="1425549" cy="2926080"/>
          </a:xfrm>
          <a:prstGeom prst="roundRect">
            <a:avLst/>
          </a:prstGeom>
          <a:solidFill>
            <a:srgbClr val="0A1428"/>
          </a:solidFill>
          <a:ln w="11430">
            <a:solidFill>
              <a:srgbClr val="B9C9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263222" y="2331720"/>
            <a:ext cx="1425549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B9C9DB"/>
                </a:solidFill>
                <a:latin typeface="JetBrains Mono"/>
              </a:rPr>
              <a:t>SAT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08942" y="2834640"/>
            <a:ext cx="133410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B9C9DB"/>
                </a:solidFill>
                <a:latin typeface="Noto Sans Bengali"/>
              </a:rPr>
              <a:t>ছুটি / হালকা প্র্যাকটিস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747396" y="4206240"/>
            <a:ext cx="457200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B9C9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clock_cy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7124" y="4315968"/>
            <a:ext cx="237744" cy="237744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502920" y="5440680"/>
            <a:ext cx="11185855" cy="64008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77240" y="5577840"/>
            <a:ext cx="1063721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7DF3FF"/>
                </a:solidFill>
                <a:latin typeface="Noto Sans Bengali"/>
              </a:rPr>
              <a:t>প্রতি সপ্তাহে ৫টি নতুন দিন → ১৫ সপ্তাহে ৭৫ দিন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13 / 21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CHECKLIST · চেকলিস্ট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মডিউল / সপ্তাহ শেষ করার চেকলিস্ট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Module completion checklist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74519"/>
            <a:ext cx="11185855" cy="621792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31520" y="1984247"/>
            <a:ext cx="457200" cy="457200"/>
          </a:xfrm>
          <a:prstGeom prst="roundRect">
            <a:avLst/>
          </a:prstGeom>
          <a:solidFill>
            <a:srgbClr val="123A33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020823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2ED3A6"/>
                </a:solidFill>
                <a:latin typeface="Inter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002535"/>
            <a:ext cx="101800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৫টি দিনই complete মার্ক করা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587751"/>
            <a:ext cx="11185855" cy="621792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31520" y="2697479"/>
            <a:ext cx="457200" cy="457200"/>
          </a:xfrm>
          <a:prstGeom prst="roundRect">
            <a:avLst/>
          </a:prstGeom>
          <a:solidFill>
            <a:srgbClr val="123A33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2734055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2ED3A6"/>
                </a:solidFill>
                <a:latin typeface="Inter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2715767"/>
            <a:ext cx="101800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সব ল্যাব submitted বা approved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300983"/>
            <a:ext cx="11185855" cy="621792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731520" y="3410711"/>
            <a:ext cx="457200" cy="457200"/>
          </a:xfrm>
          <a:prstGeom prst="roundRect">
            <a:avLst/>
          </a:prstGeom>
          <a:solidFill>
            <a:srgbClr val="123A33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447287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2ED3A6"/>
                </a:solidFill>
                <a:latin typeface="Inter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3428999"/>
            <a:ext cx="101800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সাপ্তাহিক কুইজ ≥ 70%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014215"/>
            <a:ext cx="11185855" cy="621792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1520" y="4123943"/>
            <a:ext cx="457200" cy="457200"/>
          </a:xfrm>
          <a:prstGeom prst="roundRect">
            <a:avLst/>
          </a:prstGeom>
          <a:solidFill>
            <a:srgbClr val="123A33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160519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2ED3A6"/>
                </a:solidFill>
                <a:latin typeface="Inter"/>
              </a:rP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4142231"/>
            <a:ext cx="101800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হোমওয়ার্ক ফাইল পোর্টফোলিও ফোল্ডারে (SB-&lt;id&gt;-D##)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727447"/>
            <a:ext cx="11185855" cy="621792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31520" y="4837175"/>
            <a:ext cx="457200" cy="457200"/>
          </a:xfrm>
          <a:prstGeom prst="roundRect">
            <a:avLst/>
          </a:prstGeom>
          <a:solidFill>
            <a:srgbClr val="123A33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73751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2ED3A6"/>
                </a:solidFill>
                <a:latin typeface="Inter"/>
              </a:rPr>
              <a:t>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4855463"/>
            <a:ext cx="101800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আয় হলে earnings tracker-এ লেখা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715000"/>
            <a:ext cx="11185855" cy="54864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5815584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7DF3FF"/>
                </a:solidFill>
                <a:latin typeface="Noto Sans Bengali"/>
              </a:rPr>
              <a:t>সব ✓ হলে মডিউল শেষ — পরের সপ্তাহের পেজে চলে যান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14 / 21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FFB454"/>
                </a:solidFill>
                <a:latin typeface="Space Grotesk"/>
              </a:rPr>
              <a:t>CHART · চার্ট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ঘণ্টার হিসাব — মোট ৪৫০ ঘণ্টা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Where the 450 hours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039112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যোগাযোগ Communicate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03320" y="1965960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703320" y="1965960"/>
            <a:ext cx="3194182" cy="475488"/>
          </a:xfrm>
          <a:prstGeom prst="round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57422" y="2048256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60h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752344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অফিস Office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3320" y="2679192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703320" y="2679192"/>
            <a:ext cx="3194182" cy="475488"/>
          </a:xfrm>
          <a:prstGeom prst="round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57422" y="2761488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60h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3465576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নেটওয়ার্ক Network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703320" y="3392424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703320" y="3392424"/>
            <a:ext cx="1597091" cy="475488"/>
          </a:xfrm>
          <a:prstGeom prst="round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60331" y="3474720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30h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178808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ক্রিয়েট Create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703320" y="4105656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703320" y="4105656"/>
            <a:ext cx="7985455" cy="475488"/>
          </a:xfrm>
          <a:prstGeom prst="round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048695" y="4187952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150h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892040"/>
            <a:ext cx="301752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আর্ন Earn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703320" y="4818888"/>
            <a:ext cx="7985455" cy="475488"/>
          </a:xfrm>
          <a:prstGeom prst="round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703320" y="4818888"/>
            <a:ext cx="7985455" cy="475488"/>
          </a:xfrm>
          <a:prstGeom prst="round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048695" y="4901184"/>
            <a:ext cx="731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0A1428"/>
                </a:solidFill>
                <a:latin typeface="Space Grotesk"/>
              </a:rPr>
              <a:t>150h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623560"/>
            <a:ext cx="11185855" cy="68580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57607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>
                <a:solidFill>
                  <a:srgbClr val="7DF3FF"/>
                </a:solidFill>
                <a:latin typeface="Noto Sans Bengali"/>
              </a:rPr>
              <a:t>৭৫ দিন × ৬ ঘণ্টা = ৪৫০ ঘণ্টা — এর অর্ধেক হাতে-কলমে প্র্যাকটিস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15 / 21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8B7CFF"/>
                </a:solidFill>
                <a:latin typeface="Space Grotesk"/>
              </a:rPr>
              <a:t>GRADING · মূল্যায়ন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মূল্যায়ন — নম্বর কীভাবে ওঠে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Grading breakdown — total 100%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468880"/>
            <a:ext cx="2682163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926080"/>
            <a:ext cx="268216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0A1428"/>
                </a:solidFill>
                <a:latin typeface="Space Grotesk"/>
              </a:rPr>
              <a:t>25%</a:t>
            </a:r>
          </a:p>
        </p:txBody>
      </p:sp>
      <p:sp>
        <p:nvSpPr>
          <p:cNvPr id="9" name="Rectangle 8"/>
          <p:cNvSpPr/>
          <p:nvPr/>
        </p:nvSpPr>
        <p:spPr>
          <a:xfrm>
            <a:off x="3413683" y="2468880"/>
            <a:ext cx="2682163" cy="137160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13683" y="2926080"/>
            <a:ext cx="268216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0A1428"/>
                </a:solidFill>
                <a:latin typeface="Space Grotesk"/>
              </a:rPr>
              <a:t>25%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5846" y="2468880"/>
            <a:ext cx="2682163" cy="137160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095846" y="2926080"/>
            <a:ext cx="268216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0A1428"/>
                </a:solidFill>
                <a:latin typeface="Space Grotesk"/>
              </a:rPr>
              <a:t>25%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78009" y="2468880"/>
            <a:ext cx="1609298" cy="137160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009" y="2926080"/>
            <a:ext cx="160929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0A1428"/>
                </a:solidFill>
                <a:latin typeface="Space Grotesk"/>
              </a:rPr>
              <a:t>15%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387307" y="2468880"/>
            <a:ext cx="1072865" cy="1371600"/>
          </a:xfrm>
          <a:prstGeom prst="rect">
            <a:avLst/>
          </a:prstGeom>
          <a:solidFill>
            <a:srgbClr val="B9C9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387307" y="2926080"/>
            <a:ext cx="107286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0A1428"/>
                </a:solidFill>
                <a:latin typeface="Space Grotesk"/>
              </a:rPr>
              <a:t>10%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4297680"/>
            <a:ext cx="201168" cy="201168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24128" y="4251960"/>
            <a:ext cx="204825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কুইজ Quizzes · 25%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465575" y="4297680"/>
            <a:ext cx="201168" cy="201168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758183" y="4251960"/>
            <a:ext cx="185623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ল্যাব Labs · 25%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07606" y="4297680"/>
            <a:ext cx="201168" cy="201168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00214" y="4251960"/>
            <a:ext cx="27203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ফাইনাল + ক্যাপস্টোন · 25%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1520" y="4800600"/>
            <a:ext cx="201168" cy="201168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4754880"/>
            <a:ext cx="27203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উপস্থিতি Attendance · 15%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37660" y="4800600"/>
            <a:ext cx="201168" cy="201168"/>
          </a:xfrm>
          <a:prstGeom prst="rect">
            <a:avLst/>
          </a:prstGeom>
          <a:solidFill>
            <a:srgbClr val="B9C9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30268" y="4754880"/>
            <a:ext cx="204825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4F8FF"/>
                </a:solidFill>
                <a:latin typeface="Noto Sans Bengali"/>
              </a:rPr>
              <a:t>প্রফেশনালিজম · 10%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16 / 21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TARGET · লক্ষ্য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সার্টিফিকেট পাওয়ার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Certificate + Open Badge</a:t>
            </a:r>
          </a:p>
        </p:txBody>
      </p:sp>
      <p:sp>
        <p:nvSpPr>
          <p:cNvPr id="7" name="Donut 6"/>
          <p:cNvSpPr/>
          <p:nvPr/>
        </p:nvSpPr>
        <p:spPr>
          <a:xfrm>
            <a:off x="822960" y="2286000"/>
            <a:ext cx="3017520" cy="3017520"/>
          </a:xfrm>
          <a:prstGeom prst="donut">
            <a:avLst>
              <a:gd name="adj" fmla="val 16000"/>
            </a:avLst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429000"/>
            <a:ext cx="30175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>
                <a:solidFill>
                  <a:srgbClr val="F4F8FF"/>
                </a:solidFill>
                <a:latin typeface="Space Grotesk"/>
              </a:rPr>
              <a:t>70%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3017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JetBrains Mono"/>
              </a:rPr>
              <a:t>MINIMUM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2103120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846320" y="2240280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2350008"/>
            <a:ext cx="329184" cy="3291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77840" y="2194560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মোট স্কোর ≥ 70%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7840" y="2560320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all five grading parts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63440" y="3054096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3191256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3300984"/>
            <a:ext cx="329184" cy="32918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577840" y="3145536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ক্যাপস্টোন ডিফেন্স পাস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77840" y="3511296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Day 73 panel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63440" y="4005072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846320" y="4142232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4251960"/>
            <a:ext cx="329184" cy="32918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577840" y="4096512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সার্টিফিকেট ID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77840" y="4462272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SB-FL-2026-XXXX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63440" y="4956048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846320" y="5093208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5202936"/>
            <a:ext cx="329184" cy="32918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77840" y="5047488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যে কেউ যাচাই করতে পারবে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77840" y="5413248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/verify.php page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17 / 21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FF6B7A"/>
                </a:solidFill>
                <a:latin typeface="Space Grotesk"/>
              </a:rPr>
              <a:t>QUALITY · ভুল বনাম সঠিক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সাধারণ ভুল বনাম সঠিক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Common mistakes vs. what works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74519"/>
            <a:ext cx="5410047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6B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47672"/>
            <a:ext cx="5044287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F6B7A"/>
                </a:solidFill>
                <a:latin typeface="Noto Sans Bengali"/>
              </a:rPr>
              <a:t>✗ এগুলো এড়িয়ে চলুন — AVOID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514600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2514600"/>
            <a:ext cx="73152" cy="749808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624328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শুধু স্লাইড দেখা, হাতে কাজ না করা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374136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3374136"/>
            <a:ext cx="73152" cy="749808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483864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একদিনে ৩ দিনের ক্লাস শেষ করা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233672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4233672"/>
            <a:ext cx="73152" cy="749808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343400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অ্যাডভান্স ছাড়া ক্লায়েন্টের কাজ শুরু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5093208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5093208"/>
            <a:ext cx="73152" cy="749808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202936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কুইজে অনুমান করে উত্তর দেওয়া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78727" y="1874519"/>
            <a:ext cx="5410047" cy="45720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61607" y="1947672"/>
            <a:ext cx="5044287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D3A6"/>
                </a:solidFill>
                <a:latin typeface="Noto Sans Bengali"/>
              </a:rPr>
              <a:t>✓ এটা করুন — DO THIS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78727" y="2514600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78727" y="2514600"/>
            <a:ext cx="73152" cy="749808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07327" y="2624328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প্রতিদিন ল্যাব ফাইল বানানো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78727" y="3374136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78727" y="3374136"/>
            <a:ext cx="73152" cy="749808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07327" y="3483864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দিনে ১ দিন — নিয়মিত ৬ ঘণ্টা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78727" y="4233672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78727" y="4233672"/>
            <a:ext cx="73152" cy="749808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07327" y="4343400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৫০% অ্যাডভান্স + লিখিত scope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78727" y="5093208"/>
            <a:ext cx="5410047" cy="74980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278727" y="5093208"/>
            <a:ext cx="73152" cy="749808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07327" y="5202936"/>
            <a:ext cx="4998567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F4F8FF"/>
                </a:solidFill>
                <a:latin typeface="Noto Sans Bengali"/>
              </a:rPr>
              <a:t>সপ্তাহের নোট পড়ে কুইজ দেওয়া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18 / 21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00E5FF"/>
                </a:solidFill>
                <a:latin typeface="Space Grotesk"/>
              </a:rPr>
              <a:t>STEP BY STEP · ধাপে ধাপে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সাহায্য দরকার? ৪টি উপায়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You are never alone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65960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2084832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148840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029968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AI টিউটর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95728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যেকোনো পেজে bot বাটন — ২৪/৭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07208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31520" y="2926080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990088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71216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ট্রেইনার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36976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৪ ঘণ্টার মধ্যে উত্তর (08:00–22:00)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648456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3767328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831336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712464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মেন্টর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078224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আপনার প্রগ্রেস রিপোর্ট দেখেন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489704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1520" y="4608576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672584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4553712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ক্লাসে সরাসরি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3040" y="4919472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প্রতিদিন ১০:০০–১২:০০ ব্লকে প্রশ্ন করুন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19 / 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00E5FF"/>
                </a:solidFill>
                <a:latin typeface="Space Grotesk"/>
              </a:rPr>
              <a:t>ROADMAP · রোডম্যাপ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আপনার রোডম্যাপ — ৫টি ধাপ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The pipeline: from skills to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65960"/>
            <a:ext cx="1959193" cy="3749039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965960"/>
            <a:ext cx="1959193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199052" y="2286000"/>
            <a:ext cx="566928" cy="56692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780" y="2395728"/>
            <a:ext cx="347472" cy="3474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4360" y="3063240"/>
            <a:ext cx="177631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F4F8FF"/>
                </a:solidFill>
                <a:latin typeface="Noto Sans Bengali"/>
              </a:rPr>
              <a:t>যোগাযোগ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20440"/>
            <a:ext cx="177631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00E5FF"/>
                </a:solidFill>
                <a:latin typeface="Space Grotesk"/>
              </a:rPr>
              <a:t>COMMUNICATE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977639"/>
            <a:ext cx="1684873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English + ক্লায়েন্ট যোগাযোগ · সপ্তাহ ১–২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480401" y="3657600"/>
            <a:ext cx="310896" cy="237744"/>
          </a:xfrm>
          <a:prstGeom prst="rightArrow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2809585" y="1965960"/>
            <a:ext cx="1959193" cy="3749039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809585" y="1965960"/>
            <a:ext cx="1959193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505717" y="2286000"/>
            <a:ext cx="566928" cy="56692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doc_cy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445" y="2395728"/>
            <a:ext cx="347472" cy="3474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01025" y="3063240"/>
            <a:ext cx="177631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F4F8FF"/>
                </a:solidFill>
                <a:latin typeface="Noto Sans Bengali"/>
              </a:rPr>
              <a:t>অফিস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01025" y="3520440"/>
            <a:ext cx="177631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00E5FF"/>
                </a:solidFill>
                <a:latin typeface="Space Grotesk"/>
              </a:rPr>
              <a:t>OFFICE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46745" y="3977639"/>
            <a:ext cx="1684873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Word · Excel · PowerPoint · সপ্তাহ ২–৩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4787066" y="3657600"/>
            <a:ext cx="310896" cy="237744"/>
          </a:xfrm>
          <a:prstGeom prst="rightArrow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116250" y="1965960"/>
            <a:ext cx="1959193" cy="3749039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116250" y="1965960"/>
            <a:ext cx="1959193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812382" y="2286000"/>
            <a:ext cx="566928" cy="56692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tool_cy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110" y="2395728"/>
            <a:ext cx="347472" cy="34747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207690" y="3063240"/>
            <a:ext cx="177631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F4F8FF"/>
                </a:solidFill>
                <a:latin typeface="Noto Sans Bengali"/>
              </a:rPr>
              <a:t>নেটওয়ার্ক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07690" y="3520440"/>
            <a:ext cx="177631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00E5FF"/>
                </a:solidFill>
                <a:latin typeface="Space Grotesk"/>
              </a:rPr>
              <a:t>NETWORK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53410" y="3977639"/>
            <a:ext cx="1684873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হাড়্ডওয়্যার + নেটওয়ার্কিং · সপ্তাহ ৩</a:t>
            </a:r>
          </a:p>
        </p:txBody>
      </p:sp>
      <p:sp>
        <p:nvSpPr>
          <p:cNvPr id="30" name="Right Arrow 29"/>
          <p:cNvSpPr/>
          <p:nvPr/>
        </p:nvSpPr>
        <p:spPr>
          <a:xfrm>
            <a:off x="7093731" y="3657600"/>
            <a:ext cx="310896" cy="237744"/>
          </a:xfrm>
          <a:prstGeom prst="rightArrow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422915" y="1965960"/>
            <a:ext cx="1959193" cy="3749039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422915" y="1965960"/>
            <a:ext cx="1959193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119047" y="2286000"/>
            <a:ext cx="566928" cy="56692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pen_cya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8775" y="2395728"/>
            <a:ext cx="347472" cy="34747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514355" y="3063240"/>
            <a:ext cx="177631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F4F8FF"/>
                </a:solidFill>
                <a:latin typeface="Noto Sans Bengali"/>
              </a:rPr>
              <a:t>ক্রিয়েট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14355" y="3520440"/>
            <a:ext cx="177631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00E5FF"/>
                </a:solidFill>
                <a:latin typeface="Space Grotesk"/>
              </a:rPr>
              <a:t>CREATE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60075" y="3977639"/>
            <a:ext cx="1684873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ডিজাইন · ওয়েব · ভিডিও · সপ্তাহ ৪–৯</a:t>
            </a:r>
          </a:p>
        </p:txBody>
      </p:sp>
      <p:sp>
        <p:nvSpPr>
          <p:cNvPr id="38" name="Right Arrow 37"/>
          <p:cNvSpPr/>
          <p:nvPr/>
        </p:nvSpPr>
        <p:spPr>
          <a:xfrm>
            <a:off x="9400396" y="3657600"/>
            <a:ext cx="310896" cy="237744"/>
          </a:xfrm>
          <a:prstGeom prst="rightArrow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729580" y="1965960"/>
            <a:ext cx="1959193" cy="3749039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9729580" y="1965960"/>
            <a:ext cx="1959193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0425712" y="2286000"/>
            <a:ext cx="566928" cy="56692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2" name="Picture 41" descr="award_gree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5440" y="2395728"/>
            <a:ext cx="347472" cy="34747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821020" y="3063240"/>
            <a:ext cx="177631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F4F8FF"/>
                </a:solidFill>
                <a:latin typeface="Noto Sans Bengali"/>
              </a:rPr>
              <a:t>আর্ন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821020" y="3520440"/>
            <a:ext cx="177631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2ED3A6"/>
                </a:solidFill>
                <a:latin typeface="Space Grotesk"/>
              </a:rPr>
              <a:t>EARN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866740" y="3977639"/>
            <a:ext cx="1684873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মার্কেটপ্লেস + ক্লায়েন্ট + মার্কেটিং · সপ্তাহ ১০–১৫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2 / 21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FFB454"/>
                </a:solidFill>
                <a:latin typeface="Space Grotesk"/>
              </a:rPr>
              <a:t>DAILY FLOW · প্রতিদিনের প্রবাহ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কোর্স শেষে — ৯০ দিনের আয়ের প্ল্যান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After graduation — the 90-day earnings plan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2011680"/>
            <a:ext cx="3393338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E5FF"/>
                </a:solidFill>
                <a:latin typeface="JetBrains Mono"/>
              </a:rPr>
              <a:t>দিন ১–৩০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পাইপলাইন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দিনে ৫ জনকে কন্ট্যাক্ট করুন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960266" y="3291840"/>
            <a:ext cx="365760" cy="274320"/>
          </a:xfrm>
          <a:prstGeom prst="rightArrow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399178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99178" y="2011680"/>
            <a:ext cx="3393338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36338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B454"/>
                </a:solidFill>
                <a:latin typeface="JetBrains Mono"/>
              </a:rPr>
              <a:t>দিন ৩১–৬০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0618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কনভার্ট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82058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প্রথম ক্লায়েন্ট → রেট ২০% বাড়ান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856524" y="3291840"/>
            <a:ext cx="365760" cy="274320"/>
          </a:xfrm>
          <a:prstGeom prst="rightArrow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295436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95436" y="2011680"/>
            <a:ext cx="3393338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32596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2ED3A6"/>
                </a:solidFill>
                <a:latin typeface="JetBrains Mono"/>
              </a:rPr>
              <a:t>দিন ৬১–৯০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86876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সিস্টেম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78316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মাসিক রিটেইনার ক্লায়েন্ট ধরুন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5212080"/>
            <a:ext cx="11185855" cy="777240"/>
          </a:xfrm>
          <a:prstGeom prst="roundRect">
            <a:avLst/>
          </a:prstGeom>
          <a:solidFill>
            <a:srgbClr val="0A1428"/>
          </a:solidFill>
          <a:ln w="1524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5376672"/>
            <a:ext cx="1063721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7DF3FF"/>
                </a:solidFill>
                <a:latin typeface="Noto Sans Bengali"/>
              </a:rPr>
              <a:t>যারা প্ল্যানটা চালিয়েছেন তাদের গড় প্রথম মাসিক আয় ২৫,০০০ টাকা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20 / 21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200" b="1">
                <a:solidFill>
                  <a:srgbClr val="00E5FF"/>
                </a:solidFill>
                <a:latin typeface="Noto Sans Bengali"/>
              </a:rPr>
              <a:t>শিখুন · বানান · জমা দিন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20040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Space Grotesk"/>
              </a:rPr>
              <a:t>Learn it. Build it. Ship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5181447" y="4114800"/>
            <a:ext cx="182880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443484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>
                <a:solidFill>
                  <a:srgbClr val="B9C9DB"/>
                </a:solidFill>
                <a:latin typeface="Noto Sans Bengali"/>
              </a:rPr>
              <a:t>DYD Freelancing Programme · ৭৫ দিনে ফ্রিল্যান্সিং ক্যারিয়ার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7607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00E5FF"/>
                </a:solidFill>
                <a:latin typeface="JetBrains Mono"/>
              </a:rPr>
              <a:t>© SajibBaig — sajibbaig.com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LEARNING CYCLE · শেখার চক্র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শেখার চক্র — প্রতিদিন একই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The learning cycle · ৫০% সময় হাতে-কলমে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11680"/>
            <a:ext cx="2453563" cy="3200400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455381" y="2286000"/>
            <a:ext cx="548640" cy="548640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55381" y="2377440"/>
            <a:ext cx="548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063240"/>
            <a:ext cx="2270683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4F8FF"/>
                </a:solidFill>
                <a:latin typeface="Noto Sans Bengali"/>
              </a:rPr>
              <a:t>শিখুন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566160"/>
            <a:ext cx="227068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023360"/>
            <a:ext cx="2179243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ক্লাস + স্লাইড + ডেমো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011347" y="3429000"/>
            <a:ext cx="347472" cy="256032"/>
          </a:xfrm>
          <a:prstGeom prst="rightArrow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413683" y="2011680"/>
            <a:ext cx="2453563" cy="3200400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366144" y="2286000"/>
            <a:ext cx="548640" cy="548640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66144" y="2377440"/>
            <a:ext cx="548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5123" y="3063240"/>
            <a:ext cx="2270683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4F8FF"/>
                </a:solidFill>
                <a:latin typeface="Noto Sans Bengali"/>
              </a:rPr>
              <a:t>প্র্যাকটিস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5123" y="3566160"/>
            <a:ext cx="227068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50843" y="4023360"/>
            <a:ext cx="2179243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নিজে হাতে করে দেখুন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922110" y="3429000"/>
            <a:ext cx="347472" cy="256032"/>
          </a:xfrm>
          <a:prstGeom prst="rightArrow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324446" y="2011680"/>
            <a:ext cx="2453563" cy="3200400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276907" y="2286000"/>
            <a:ext cx="548640" cy="548640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276907" y="2377440"/>
            <a:ext cx="548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5886" y="3063240"/>
            <a:ext cx="2270683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4F8FF"/>
                </a:solidFill>
                <a:latin typeface="Noto Sans Bengali"/>
              </a:rPr>
              <a:t>ল্যাব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15886" y="3566160"/>
            <a:ext cx="227068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LAB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61606" y="4023360"/>
            <a:ext cx="2179243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আসল কাজ বানিয়ে জমা দিন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8832873" y="3429000"/>
            <a:ext cx="347472" cy="256032"/>
          </a:xfrm>
          <a:prstGeom prst="rightArrow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235209" y="2011680"/>
            <a:ext cx="2453563" cy="3200400"/>
          </a:xfrm>
          <a:prstGeom prst="roundRect">
            <a:avLst/>
          </a:prstGeom>
          <a:solidFill>
            <a:srgbClr val="142647"/>
          </a:solidFill>
          <a:ln w="2032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187670" y="2286000"/>
            <a:ext cx="548640" cy="548640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187670" y="2377440"/>
            <a:ext cx="548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26649" y="3063240"/>
            <a:ext cx="2270683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4F8FF"/>
                </a:solidFill>
                <a:latin typeface="Noto Sans Bengali"/>
              </a:rPr>
              <a:t>আয়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26649" y="3566160"/>
            <a:ext cx="227068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EARN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372369" y="4023360"/>
            <a:ext cx="2179243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ক্লায়েন্ট কাজে লাগান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5532120"/>
            <a:ext cx="11185855" cy="640080"/>
          </a:xfrm>
          <a:prstGeom prst="roundRect">
            <a:avLst/>
          </a:prstGeom>
          <a:solidFill>
            <a:srgbClr val="0A1428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5669280"/>
            <a:ext cx="1072865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7DF3FF"/>
                </a:solidFill>
                <a:latin typeface="Noto Sans Bengali"/>
              </a:rPr>
              <a:t>প্রতিদিন এই চক্র ঘোরে — শেষ ধাপে আয়, আয় থেকে আবার শেখা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3 / 21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00E5FF"/>
                </a:solidFill>
                <a:latin typeface="Space Grotesk"/>
              </a:rPr>
              <a:t>STEP BY STEP · ধাপে ধাপে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লগইন করার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How to log in — ৪ ধাপ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65960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2084832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148840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029968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ওয়েবসাইট খুলুন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95728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dyd.sajibbaig.com → Login বাটন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07208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31520" y="2926080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990088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71216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ইমেইল ও পাসওয়ার্ড দিন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36976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রেজিস্ট্রেশনের সময় যা দিয়েছিলেন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648456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3767328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831336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712464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৫ ডিজিটের কোড বসান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078224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ইমেইলে আসা OTP কোড (15 মিনিটের মধ্যে)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489704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1520" y="4608576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672584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4553712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ড্যাশবোর্ডে পৌঁছে যাবেন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3040" y="4919472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আজকের দিন বড় সবুজ বাটনে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4 / 21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8B7CFF"/>
                </a:solidFill>
                <a:latin typeface="Space Grotesk"/>
              </a:rPr>
              <a:t>DASHBOARD TOUR · ড্যাশবোর্ড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ড্যাশবোর্ড — কোনটা কী কাজে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Dashboard tour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20240"/>
            <a:ext cx="11185855" cy="676656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920240"/>
            <a:ext cx="82296" cy="67665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066544"/>
            <a:ext cx="5486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8B7CFF"/>
                </a:solidFill>
                <a:latin typeface="Space Grotesk"/>
              </a:rPr>
              <a:t>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1975104"/>
            <a:ext cx="100584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আজকের দিন (Today card)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313432"/>
            <a:ext cx="10058400" cy="3017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বড় Start বাটন — ক্লিক করলেই আজকের লেসন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706624"/>
            <a:ext cx="11185855" cy="676656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706624"/>
            <a:ext cx="82296" cy="67665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852928"/>
            <a:ext cx="5486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8B7CFF"/>
                </a:solidFill>
                <a:latin typeface="Space Grotesk"/>
              </a:rPr>
              <a:t>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2761488"/>
            <a:ext cx="100584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প্রগ্রেস রিং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099816"/>
            <a:ext cx="10058400" cy="3017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কোর্স কত% শেষ — এক নজরে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493008"/>
            <a:ext cx="11185855" cy="676656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3493008"/>
            <a:ext cx="82296" cy="67665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3639312"/>
            <a:ext cx="5486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8B7CFF"/>
                </a:solidFill>
                <a:latin typeface="Space Grotesk"/>
              </a:rPr>
              <a:t>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3547872"/>
            <a:ext cx="100584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সাপ্তাহিক চার্ট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3886200"/>
            <a:ext cx="10058400" cy="3017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কোন সপ্তাহে কত দিন শেষ (সবুজ = পূর্ণ)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279392"/>
            <a:ext cx="11185855" cy="676656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4279392"/>
            <a:ext cx="82296" cy="67665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4425696"/>
            <a:ext cx="5486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8B7CFF"/>
                </a:solidFill>
                <a:latin typeface="Space Grotesk"/>
              </a:rPr>
              <a:t>④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4334256"/>
            <a:ext cx="100584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স্টেপ ১–৫ কার্ড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71600" y="4672584"/>
            <a:ext cx="10058400" cy="3017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B9C9DB"/>
                </a:solidFill>
                <a:latin typeface="Inter"/>
              </a:rPr>
              <a:t>Enrolled → Attend → Quiz → Labs → Certificate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065776"/>
            <a:ext cx="11185855" cy="676656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2920" y="5065776"/>
            <a:ext cx="82296" cy="67665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5212080"/>
            <a:ext cx="5486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8B7CFF"/>
                </a:solidFill>
                <a:latin typeface="Space Grotesk"/>
              </a:rPr>
              <a:t>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71600" y="5120640"/>
            <a:ext cx="100584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F4F8FF"/>
                </a:solidFill>
                <a:latin typeface="Noto Sans Bengali"/>
              </a:rPr>
              <a:t>কুইক লিংক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0" y="5458968"/>
            <a:ext cx="10058400" cy="3017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B9C9DB"/>
                </a:solidFill>
                <a:latin typeface="Noto Sans Bengali"/>
              </a:rPr>
              <a:t>স্লাইডস · কুইজ · আয়ের রিপোর্ট · AI টিউটর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5 / 21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FFB454"/>
                </a:solidFill>
                <a:latin typeface="Space Grotesk"/>
              </a:rPr>
              <a:t>DAILY FLOW · প্রতিদিনের প্রবাহ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প্রতিদিনের রুটিন — ৩ ব্লক, ৬ ঘণ্টা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Your daily routine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2011680"/>
            <a:ext cx="3393338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E5FF"/>
                </a:solidFill>
                <a:latin typeface="JetBrains Mono"/>
              </a:rPr>
              <a:t>10:00–12:00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ক্লাস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লাইভ ক্লাস + স্লাইড দেখুন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960266" y="3291840"/>
            <a:ext cx="365760" cy="274320"/>
          </a:xfrm>
          <a:prstGeom prst="rightArrow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399178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99178" y="2011680"/>
            <a:ext cx="3393338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36338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B454"/>
                </a:solidFill>
                <a:latin typeface="JetBrains Mono"/>
              </a:rPr>
              <a:t>12:00–14:00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0618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প্র্যাকটিস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82058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যা শিখলেন নিজে করুন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856524" y="3291840"/>
            <a:ext cx="365760" cy="274320"/>
          </a:xfrm>
          <a:prstGeom prst="rightArrow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295436" y="2011680"/>
            <a:ext cx="3393338" cy="2880360"/>
          </a:xfrm>
          <a:prstGeom prst="roundRect">
            <a:avLst/>
          </a:prstGeom>
          <a:solidFill>
            <a:srgbClr val="142647"/>
          </a:solidFill>
          <a:ln w="1905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95436" y="2011680"/>
            <a:ext cx="3393338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32596" y="2286000"/>
            <a:ext cx="311901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2ED3A6"/>
                </a:solidFill>
                <a:latin typeface="JetBrains Mono"/>
              </a:rPr>
              <a:t>14:00–16:00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86876" y="2788920"/>
            <a:ext cx="321045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F4F8FF"/>
                </a:solidFill>
                <a:latin typeface="Noto Sans Bengali"/>
              </a:rPr>
              <a:t>ল্যাব + জমা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78316" y="3566160"/>
            <a:ext cx="302757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B9C9DB"/>
                </a:solidFill>
                <a:latin typeface="Noto Sans Bengali"/>
              </a:rPr>
              <a:t>কাজ বানান → জমা দিন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5212080"/>
            <a:ext cx="11185855" cy="777240"/>
          </a:xfrm>
          <a:prstGeom prst="roundRect">
            <a:avLst/>
          </a:prstGeom>
          <a:solidFill>
            <a:srgbClr val="0A1428"/>
          </a:solidFill>
          <a:ln w="1524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5376672"/>
            <a:ext cx="1063721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7DF3FF"/>
                </a:solidFill>
                <a:latin typeface="Noto Sans Bengali"/>
              </a:rPr>
              <a:t>সবশেষে সবুজ বাটন — “I finished this day — mark complete” ক্লিক করুন 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6 / 21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00E5FF"/>
                </a:solidFill>
                <a:latin typeface="Space Grotesk"/>
              </a:rPr>
              <a:t>STEP BY STEP · ধাপে ধাপে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একটি দিন শেষ করার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How to complete a day — ৫ ধাপ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65960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2084832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148840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029968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Day পেজ খুলুন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95728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ড্যাশবোর্ডের Today বাটন থেকে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07208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31520" y="2926080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990088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71216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Learning outcomes পড়ুন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36976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আজ শেষে আপনি কী পারবেন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648456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3767328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831336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712464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স্লাইড দেখুন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078224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Today's slides — REAL-LIFE EXAMPLE সহ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489704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1520" y="4608576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672584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4553712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ল্যাব করে জমা দিন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3040" y="4919472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Course পেজ → Submit lab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330952"/>
            <a:ext cx="11185855" cy="731520"/>
          </a:xfrm>
          <a:prstGeom prst="roundRect">
            <a:avLst/>
          </a:prstGeom>
          <a:solidFill>
            <a:srgbClr val="142647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31520" y="5449824"/>
            <a:ext cx="512064" cy="512064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5513832"/>
            <a:ext cx="512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A1428"/>
                </a:solidFill>
                <a:latin typeface="Noto Sans Bengali"/>
              </a:rPr>
              <a:t>৫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63040" y="539496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50" b="1">
                <a:solidFill>
                  <a:srgbClr val="F4F8FF"/>
                </a:solidFill>
                <a:latin typeface="Noto Sans Bengali"/>
              </a:rPr>
              <a:t>সবুজ বাটন ক্লিক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" y="5760720"/>
            <a:ext cx="9875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B9C9DB"/>
                </a:solidFill>
                <a:latin typeface="Noto Sans Bengali"/>
              </a:rPr>
              <a:t>দিন complete → পরের দিন খুলে যাবে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7 / 21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FILL IT UP · ফর্ম পূরণ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টাস্ক / ল্যাব জমা — কীভাবে পূরণ করবেন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How to fill up a task submission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28800"/>
            <a:ext cx="11185855" cy="1176527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874520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ASSIGNMENT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084832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4F8FF"/>
                </a:solidFill>
                <a:latin typeface="Inter"/>
              </a:rPr>
              <a:t>Lab A — Day 12: Hardware diagnosis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49295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নিজে থেকে বসে যায় (auto)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078479"/>
            <a:ext cx="11185855" cy="1176527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124199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NOTE (এখানে লিখবেন)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334511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4F8FF"/>
                </a:solidFill>
                <a:latin typeface="Noto Sans Bengali"/>
              </a:rPr>
              <a:t>কী বানিয়েছি: RAM ক্লিন করে PC ঠিক করেছি। প্রমাণ: ২টি ছবি + ভিডিও লিংক → drive.google.com/abc123 । সময় লেগেছে ২ ঘণ্টা।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998974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① কী করলেন ② ফাইল/স্ক্রিনশট লিংক ③ কত সময় লাগল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328158"/>
            <a:ext cx="11185855" cy="1176527"/>
          </a:xfrm>
          <a:prstGeom prst="roundRect">
            <a:avLst/>
          </a:prstGeom>
          <a:solidFill>
            <a:srgbClr val="0A1428"/>
          </a:solidFill>
          <a:ln w="127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373878"/>
            <a:ext cx="45720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7DF3FF"/>
                </a:solidFill>
                <a:latin typeface="JetBrains Mono"/>
              </a:rPr>
              <a:t>BUTTON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58419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4F8FF"/>
                </a:solidFill>
                <a:latin typeface="Inter"/>
              </a:rPr>
              <a:t>Submit lab → status: submitted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248653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2ED3A6"/>
                </a:solidFill>
                <a:latin typeface="Noto Sans Bengali"/>
              </a:rPr>
              <a:t>✓ ট্রেইনার দেখে approved ✓ বা ফেরত দেন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8 / 21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8686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2ED3A6"/>
                </a:solidFill>
                <a:latin typeface="Space Grotesk"/>
              </a:rPr>
              <a:t>TARGET · লক্ষ্য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03504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F4F8FF"/>
                </a:solidFill>
                <a:latin typeface="Noto Sans Bengali"/>
              </a:rPr>
              <a:t>কুইজ নিয়ম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61872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B9C9DB"/>
                </a:solidFill>
                <a:latin typeface="Inter"/>
              </a:rPr>
              <a:t>Quiz rules — 70% এ পাস</a:t>
            </a:r>
          </a:p>
        </p:txBody>
      </p:sp>
      <p:sp>
        <p:nvSpPr>
          <p:cNvPr id="7" name="Donut 6"/>
          <p:cNvSpPr/>
          <p:nvPr/>
        </p:nvSpPr>
        <p:spPr>
          <a:xfrm>
            <a:off x="822960" y="2286000"/>
            <a:ext cx="3017520" cy="3017520"/>
          </a:xfrm>
          <a:prstGeom prst="donut">
            <a:avLst>
              <a:gd name="adj" fmla="val 16000"/>
            </a:avLst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429000"/>
            <a:ext cx="30175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>
                <a:solidFill>
                  <a:srgbClr val="F4F8FF"/>
                </a:solidFill>
                <a:latin typeface="Space Grotesk"/>
              </a:rPr>
              <a:t>70%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3017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JetBrains Mono"/>
              </a:rPr>
              <a:t>MINIMUM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2103120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846320" y="2240280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2350008"/>
            <a:ext cx="329184" cy="3291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77840" y="2194560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২ বার চেষ্টা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7840" y="2560320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2 attempts per quiz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63440" y="3054096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3191256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3300984"/>
            <a:ext cx="329184" cy="32918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577840" y="3145536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সেরা স্কোর গণনা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77840" y="3511296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best score counts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63440" y="4005072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846320" y="4142232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4251960"/>
            <a:ext cx="329184" cy="32918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577840" y="4096512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সপ্তাহ শেষে কুইজ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77840" y="4462272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weekly quiz every Thu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63440" y="4956048"/>
            <a:ext cx="6979615" cy="841248"/>
          </a:xfrm>
          <a:prstGeom prst="roundRect">
            <a:avLst/>
          </a:prstGeom>
          <a:solidFill>
            <a:srgbClr val="142647"/>
          </a:solidFill>
          <a:ln w="1397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846320" y="5093208"/>
            <a:ext cx="548640" cy="54864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check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5202936"/>
            <a:ext cx="329184" cy="32918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77840" y="5047488"/>
            <a:ext cx="5973775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4F8FF"/>
                </a:solidFill>
                <a:latin typeface="Noto Sans Bengali"/>
              </a:rPr>
              <a:t>না পাস করলে আবার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77840" y="5413248"/>
            <a:ext cx="597377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B9C9DB"/>
                </a:solidFill>
                <a:latin typeface="Inter"/>
              </a:rPr>
              <a:t>retake button থাকে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99855" y="6510528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00E5FF"/>
                </a:solidFill>
                <a:latin typeface="Inter"/>
              </a:rPr>
              <a:t>কোর্স গাইড · 9 / 21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